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1.xml" ContentType="application/vnd.openxmlformats-officedocument.drawingml.chart+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8" r:id="rId1"/>
  </p:sldMasterIdLst>
  <p:notesMasterIdLst>
    <p:notesMasterId r:id="rId128"/>
  </p:notesMasterIdLst>
  <p:handoutMasterIdLst>
    <p:handoutMasterId r:id="rId129"/>
  </p:handoutMasterIdLst>
  <p:sldIdLst>
    <p:sldId id="639" r:id="rId2"/>
    <p:sldId id="932" r:id="rId3"/>
    <p:sldId id="933" r:id="rId4"/>
    <p:sldId id="859" r:id="rId5"/>
    <p:sldId id="860" r:id="rId6"/>
    <p:sldId id="861" r:id="rId7"/>
    <p:sldId id="863" r:id="rId8"/>
    <p:sldId id="931" r:id="rId9"/>
    <p:sldId id="867" r:id="rId10"/>
    <p:sldId id="878" r:id="rId11"/>
    <p:sldId id="877" r:id="rId12"/>
    <p:sldId id="879" r:id="rId13"/>
    <p:sldId id="875" r:id="rId14"/>
    <p:sldId id="876" r:id="rId15"/>
    <p:sldId id="532" r:id="rId16"/>
    <p:sldId id="667" r:id="rId17"/>
    <p:sldId id="677" r:id="rId18"/>
    <p:sldId id="762" r:id="rId19"/>
    <p:sldId id="761" r:id="rId20"/>
    <p:sldId id="683" r:id="rId21"/>
    <p:sldId id="678" r:id="rId22"/>
    <p:sldId id="808" r:id="rId23"/>
    <p:sldId id="903" r:id="rId24"/>
    <p:sldId id="910" r:id="rId25"/>
    <p:sldId id="681" r:id="rId26"/>
    <p:sldId id="682" r:id="rId27"/>
    <p:sldId id="934" r:id="rId28"/>
    <p:sldId id="896" r:id="rId29"/>
    <p:sldId id="897" r:id="rId30"/>
    <p:sldId id="898" r:id="rId31"/>
    <p:sldId id="899" r:id="rId32"/>
    <p:sldId id="900" r:id="rId33"/>
    <p:sldId id="901" r:id="rId34"/>
    <p:sldId id="982" r:id="rId35"/>
    <p:sldId id="983" r:id="rId36"/>
    <p:sldId id="984" r:id="rId37"/>
    <p:sldId id="985" r:id="rId38"/>
    <p:sldId id="986" r:id="rId39"/>
    <p:sldId id="987" r:id="rId40"/>
    <p:sldId id="989" r:id="rId41"/>
    <p:sldId id="988" r:id="rId42"/>
    <p:sldId id="990" r:id="rId43"/>
    <p:sldId id="991" r:id="rId44"/>
    <p:sldId id="992" r:id="rId45"/>
    <p:sldId id="994" r:id="rId46"/>
    <p:sldId id="995" r:id="rId47"/>
    <p:sldId id="997" r:id="rId48"/>
    <p:sldId id="998" r:id="rId49"/>
    <p:sldId id="999" r:id="rId50"/>
    <p:sldId id="1000" r:id="rId51"/>
    <p:sldId id="1001" r:id="rId52"/>
    <p:sldId id="1002" r:id="rId53"/>
    <p:sldId id="1003" r:id="rId54"/>
    <p:sldId id="1004" r:id="rId55"/>
    <p:sldId id="1005" r:id="rId56"/>
    <p:sldId id="1006" r:id="rId57"/>
    <p:sldId id="1007" r:id="rId58"/>
    <p:sldId id="1008" r:id="rId59"/>
    <p:sldId id="1009" r:id="rId60"/>
    <p:sldId id="1010" r:id="rId61"/>
    <p:sldId id="902" r:id="rId62"/>
    <p:sldId id="904" r:id="rId63"/>
    <p:sldId id="905" r:id="rId64"/>
    <p:sldId id="906" r:id="rId65"/>
    <p:sldId id="907" r:id="rId66"/>
    <p:sldId id="935" r:id="rId67"/>
    <p:sldId id="936" r:id="rId68"/>
    <p:sldId id="937" r:id="rId69"/>
    <p:sldId id="781" r:id="rId70"/>
    <p:sldId id="699" r:id="rId71"/>
    <p:sldId id="701" r:id="rId72"/>
    <p:sldId id="784" r:id="rId73"/>
    <p:sldId id="785" r:id="rId74"/>
    <p:sldId id="1011" r:id="rId75"/>
    <p:sldId id="939" r:id="rId76"/>
    <p:sldId id="1012" r:id="rId77"/>
    <p:sldId id="940" r:id="rId78"/>
    <p:sldId id="941" r:id="rId79"/>
    <p:sldId id="856" r:id="rId80"/>
    <p:sldId id="727" r:id="rId81"/>
    <p:sldId id="942" r:id="rId82"/>
    <p:sldId id="943" r:id="rId83"/>
    <p:sldId id="944" r:id="rId84"/>
    <p:sldId id="945" r:id="rId85"/>
    <p:sldId id="946" r:id="rId86"/>
    <p:sldId id="947" r:id="rId87"/>
    <p:sldId id="948" r:id="rId88"/>
    <p:sldId id="949" r:id="rId89"/>
    <p:sldId id="950" r:id="rId90"/>
    <p:sldId id="951" r:id="rId91"/>
    <p:sldId id="952" r:id="rId92"/>
    <p:sldId id="953" r:id="rId93"/>
    <p:sldId id="954" r:id="rId94"/>
    <p:sldId id="955" r:id="rId95"/>
    <p:sldId id="956" r:id="rId96"/>
    <p:sldId id="957" r:id="rId97"/>
    <p:sldId id="958" r:id="rId98"/>
    <p:sldId id="959" r:id="rId99"/>
    <p:sldId id="960" r:id="rId100"/>
    <p:sldId id="961" r:id="rId101"/>
    <p:sldId id="962" r:id="rId102"/>
    <p:sldId id="963" r:id="rId103"/>
    <p:sldId id="964" r:id="rId104"/>
    <p:sldId id="965" r:id="rId105"/>
    <p:sldId id="966" r:id="rId106"/>
    <p:sldId id="967" r:id="rId107"/>
    <p:sldId id="968" r:id="rId108"/>
    <p:sldId id="969" r:id="rId109"/>
    <p:sldId id="970" r:id="rId110"/>
    <p:sldId id="971" r:id="rId111"/>
    <p:sldId id="972" r:id="rId112"/>
    <p:sldId id="973" r:id="rId113"/>
    <p:sldId id="974" r:id="rId114"/>
    <p:sldId id="975" r:id="rId115"/>
    <p:sldId id="976" r:id="rId116"/>
    <p:sldId id="977" r:id="rId117"/>
    <p:sldId id="978" r:id="rId118"/>
    <p:sldId id="979" r:id="rId119"/>
    <p:sldId id="980" r:id="rId120"/>
    <p:sldId id="817" r:id="rId121"/>
    <p:sldId id="818" r:id="rId122"/>
    <p:sldId id="819" r:id="rId123"/>
    <p:sldId id="820" r:id="rId124"/>
    <p:sldId id="981" r:id="rId125"/>
    <p:sldId id="857" r:id="rId126"/>
    <p:sldId id="725" r:id="rId127"/>
  </p:sldIdLst>
  <p:sldSz cx="9144000" cy="6858000" type="overhead"/>
  <p:notesSz cx="6591300" cy="9728200"/>
  <p:embeddedFontLst>
    <p:embeddedFont>
      <p:font typeface="Calibri" panose="020F0502020204030204" pitchFamily="34" charset="0"/>
      <p:regular r:id="rId130"/>
      <p:bold r:id="rId131"/>
      <p:italic r:id="rId132"/>
      <p:boldItalic r:id="rId133"/>
    </p:embeddedFont>
    <p:embeddedFont>
      <p:font typeface="CMMI10" panose="020B0604020202020204" charset="0"/>
      <p:regular r:id="rId134"/>
    </p:embeddedFont>
    <p:embeddedFont>
      <p:font typeface="CMMI7" panose="020B0604020202020204" charset="0"/>
      <p:regular r:id="rId135"/>
    </p:embeddedFont>
    <p:embeddedFont>
      <p:font typeface="CMR10" panose="020B0604020202020204" charset="0"/>
      <p:regular r:id="rId136"/>
    </p:embeddedFont>
    <p:embeddedFont>
      <p:font typeface="CMR10" panose="020B0604020202020204" charset="0"/>
      <p:regular r:id="rId136"/>
    </p:embeddedFont>
    <p:embeddedFont>
      <p:font typeface="CMR7" panose="020B0604020202020204" charset="0"/>
      <p:regular r:id="rId137"/>
    </p:embeddedFont>
    <p:embeddedFont>
      <p:font typeface="CMSY10ORIG" panose="020B0604020202020204" charset="0"/>
      <p:regular r:id="rId138"/>
    </p:embeddedFont>
    <p:embeddedFont>
      <p:font typeface="Comic Sans MS" panose="030F0702030302020204" pitchFamily="66" charset="0"/>
      <p:regular r:id="rId139"/>
      <p:bold r:id="rId140"/>
      <p:italic r:id="rId141"/>
      <p:boldItalic r:id="rId142"/>
    </p:embeddedFont>
    <p:embeddedFont>
      <p:font typeface="Gill Sans MT" panose="020B0502020104020203" pitchFamily="34" charset="0"/>
      <p:regular r:id="rId143"/>
      <p:bold r:id="rId144"/>
      <p:italic r:id="rId145"/>
      <p:boldItalic r:id="rId146"/>
    </p:embeddedFont>
    <p:embeddedFont>
      <p:font typeface="Lucida Console" panose="020B0609040504020204" pitchFamily="49" charset="0"/>
      <p:regular r:id="rId147"/>
    </p:embeddedFont>
    <p:embeddedFont>
      <p:font typeface="Lucida Sans" panose="020B0602030504020204" pitchFamily="34" charset="0"/>
      <p:regular r:id="rId148"/>
      <p:bold r:id="rId149"/>
      <p:italic r:id="rId150"/>
      <p:boldItalic r:id="rId151"/>
    </p:embeddedFont>
    <p:embeddedFont>
      <p:font typeface="Marlett" pitchFamily="2" charset="2"/>
      <p:regular r:id="rId152"/>
    </p:embeddedFont>
  </p:embeddedFontLst>
  <p:defaultTextStyle>
    <a:defPPr>
      <a:defRPr lang="en-US"/>
    </a:defPPr>
    <a:lvl1pPr algn="ctr" rtl="0" eaLnBrk="0" fontAlgn="base" hangingPunct="0">
      <a:spcBef>
        <a:spcPct val="0"/>
      </a:spcBef>
      <a:spcAft>
        <a:spcPct val="0"/>
      </a:spcAft>
      <a:defRPr sz="4000" kern="1200">
        <a:solidFill>
          <a:schemeClr val="tx2"/>
        </a:solidFill>
        <a:latin typeface="Comic Sans MS" pitchFamily="66" charset="0"/>
        <a:ea typeface="+mn-ea"/>
        <a:cs typeface="+mn-cs"/>
      </a:defRPr>
    </a:lvl1pPr>
    <a:lvl2pPr marL="457200" algn="ctr" rtl="0" eaLnBrk="0" fontAlgn="base" hangingPunct="0">
      <a:spcBef>
        <a:spcPct val="0"/>
      </a:spcBef>
      <a:spcAft>
        <a:spcPct val="0"/>
      </a:spcAft>
      <a:defRPr sz="4000" kern="1200">
        <a:solidFill>
          <a:schemeClr val="tx2"/>
        </a:solidFill>
        <a:latin typeface="Comic Sans MS" pitchFamily="66" charset="0"/>
        <a:ea typeface="+mn-ea"/>
        <a:cs typeface="+mn-cs"/>
      </a:defRPr>
    </a:lvl2pPr>
    <a:lvl3pPr marL="914400" algn="ctr" rtl="0" eaLnBrk="0" fontAlgn="base" hangingPunct="0">
      <a:spcBef>
        <a:spcPct val="0"/>
      </a:spcBef>
      <a:spcAft>
        <a:spcPct val="0"/>
      </a:spcAft>
      <a:defRPr sz="4000" kern="1200">
        <a:solidFill>
          <a:schemeClr val="tx2"/>
        </a:solidFill>
        <a:latin typeface="Comic Sans MS" pitchFamily="66" charset="0"/>
        <a:ea typeface="+mn-ea"/>
        <a:cs typeface="+mn-cs"/>
      </a:defRPr>
    </a:lvl3pPr>
    <a:lvl4pPr marL="1371600" algn="ctr" rtl="0" eaLnBrk="0" fontAlgn="base" hangingPunct="0">
      <a:spcBef>
        <a:spcPct val="0"/>
      </a:spcBef>
      <a:spcAft>
        <a:spcPct val="0"/>
      </a:spcAft>
      <a:defRPr sz="4000" kern="1200">
        <a:solidFill>
          <a:schemeClr val="tx2"/>
        </a:solidFill>
        <a:latin typeface="Comic Sans MS" pitchFamily="66" charset="0"/>
        <a:ea typeface="+mn-ea"/>
        <a:cs typeface="+mn-cs"/>
      </a:defRPr>
    </a:lvl4pPr>
    <a:lvl5pPr marL="1828800" algn="ctr" rtl="0" eaLnBrk="0" fontAlgn="base" hangingPunct="0">
      <a:spcBef>
        <a:spcPct val="0"/>
      </a:spcBef>
      <a:spcAft>
        <a:spcPct val="0"/>
      </a:spcAft>
      <a:defRPr sz="4000" kern="1200">
        <a:solidFill>
          <a:schemeClr val="tx2"/>
        </a:solidFill>
        <a:latin typeface="Comic Sans MS" pitchFamily="66" charset="0"/>
        <a:ea typeface="+mn-ea"/>
        <a:cs typeface="+mn-cs"/>
      </a:defRPr>
    </a:lvl5pPr>
    <a:lvl6pPr marL="2286000" algn="l" defTabSz="914400" rtl="0" eaLnBrk="1" latinLnBrk="0" hangingPunct="1">
      <a:defRPr sz="4000" kern="1200">
        <a:solidFill>
          <a:schemeClr val="tx2"/>
        </a:solidFill>
        <a:latin typeface="Comic Sans MS" pitchFamily="66" charset="0"/>
        <a:ea typeface="+mn-ea"/>
        <a:cs typeface="+mn-cs"/>
      </a:defRPr>
    </a:lvl6pPr>
    <a:lvl7pPr marL="2743200" algn="l" defTabSz="914400" rtl="0" eaLnBrk="1" latinLnBrk="0" hangingPunct="1">
      <a:defRPr sz="4000" kern="1200">
        <a:solidFill>
          <a:schemeClr val="tx2"/>
        </a:solidFill>
        <a:latin typeface="Comic Sans MS" pitchFamily="66" charset="0"/>
        <a:ea typeface="+mn-ea"/>
        <a:cs typeface="+mn-cs"/>
      </a:defRPr>
    </a:lvl7pPr>
    <a:lvl8pPr marL="3200400" algn="l" defTabSz="914400" rtl="0" eaLnBrk="1" latinLnBrk="0" hangingPunct="1">
      <a:defRPr sz="4000" kern="1200">
        <a:solidFill>
          <a:schemeClr val="tx2"/>
        </a:solidFill>
        <a:latin typeface="Comic Sans MS" pitchFamily="66" charset="0"/>
        <a:ea typeface="+mn-ea"/>
        <a:cs typeface="+mn-cs"/>
      </a:defRPr>
    </a:lvl8pPr>
    <a:lvl9pPr marL="3657600" algn="l" defTabSz="914400" rtl="0" eaLnBrk="1" latinLnBrk="0" hangingPunct="1">
      <a:defRPr sz="4000" kern="1200">
        <a:solidFill>
          <a:schemeClr val="tx2"/>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04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CC"/>
    <a:srgbClr val="CCCC00"/>
    <a:srgbClr val="FF9900"/>
    <a:srgbClr val="FFFF00"/>
    <a:srgbClr val="FF7C80"/>
    <a:srgbClr val="00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1" autoAdjust="0"/>
    <p:restoredTop sz="94610" autoAdjust="0"/>
  </p:normalViewPr>
  <p:slideViewPr>
    <p:cSldViewPr snapToGrid="0">
      <p:cViewPr varScale="1">
        <p:scale>
          <a:sx n="63" d="100"/>
          <a:sy n="63" d="100"/>
        </p:scale>
        <p:origin x="1354" y="34"/>
      </p:cViewPr>
      <p:guideLst>
        <p:guide orient="horz" pos="204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58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notesMaster" Target="notesMasters/notesMaster1.xml"/><Relationship Id="rId149" Type="http://schemas.openxmlformats.org/officeDocument/2006/relationships/font" Target="fonts/font20.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5.fntdata"/><Relationship Id="rId139"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1.fntdata"/><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1.fntdata"/><Relationship Id="rId14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fntdata"/><Relationship Id="rId135" Type="http://schemas.openxmlformats.org/officeDocument/2006/relationships/font" Target="fonts/font6.fntdata"/><Relationship Id="rId151" Type="http://schemas.openxmlformats.org/officeDocument/2006/relationships/font" Target="fonts/font22.fntdata"/><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2.fntdata"/><Relationship Id="rId14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3.fntdata"/><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4.fntdata"/><Relationship Id="rId148"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5.fntdata"/><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68253968253988"/>
          <c:y val="8.7649402390438572E-2"/>
          <c:w val="0.78095238095237829"/>
          <c:h val="0.75697211155378774"/>
        </c:manualLayout>
      </c:layout>
      <c:scatterChart>
        <c:scatterStyle val="smoothMarker"/>
        <c:varyColors val="0"/>
        <c:ser>
          <c:idx val="0"/>
          <c:order val="0"/>
          <c:tx>
            <c:strRef>
              <c:f>Sheet1!$B$1</c:f>
              <c:strCache>
                <c:ptCount val="1"/>
                <c:pt idx="0">
                  <c:v>citations</c:v>
                </c:pt>
              </c:strCache>
            </c:strRef>
          </c:tx>
          <c:spPr>
            <a:ln w="22359">
              <a:solidFill>
                <a:srgbClr val="000080"/>
              </a:solidFill>
              <a:prstDash val="solid"/>
            </a:ln>
          </c:spPr>
          <c:marker>
            <c:symbol val="diamond"/>
            <c:size val="8"/>
            <c:spPr>
              <a:solidFill>
                <a:srgbClr val="000080"/>
              </a:solidFill>
              <a:ln>
                <a:solidFill>
                  <a:srgbClr val="000080"/>
                </a:solidFill>
                <a:prstDash val="solid"/>
              </a:ln>
            </c:spPr>
          </c:marker>
          <c:xVal>
            <c:numRef>
              <c:f>Sheet1!$A$2:$A$17</c:f>
              <c:numCache>
                <c:formatCode>General</c:formatCode>
                <c:ptCount val="16"/>
                <c:pt idx="0">
                  <c:v>1993</c:v>
                </c:pt>
                <c:pt idx="1">
                  <c:v>1994</c:v>
                </c:pt>
                <c:pt idx="2">
                  <c:v>1995</c:v>
                </c:pt>
                <c:pt idx="3">
                  <c:v>1996</c:v>
                </c:pt>
                <c:pt idx="4">
                  <c:v>1997</c:v>
                </c:pt>
                <c:pt idx="5">
                  <c:v>1998</c:v>
                </c:pt>
                <c:pt idx="6">
                  <c:v>1999</c:v>
                </c:pt>
                <c:pt idx="7">
                  <c:v>2000</c:v>
                </c:pt>
                <c:pt idx="8">
                  <c:v>2001</c:v>
                </c:pt>
                <c:pt idx="9">
                  <c:v>2002</c:v>
                </c:pt>
                <c:pt idx="10">
                  <c:v>2003</c:v>
                </c:pt>
                <c:pt idx="11">
                  <c:v>2004</c:v>
                </c:pt>
                <c:pt idx="12">
                  <c:v>2005</c:v>
                </c:pt>
                <c:pt idx="13">
                  <c:v>2006</c:v>
                </c:pt>
                <c:pt idx="14">
                  <c:v>2007</c:v>
                </c:pt>
                <c:pt idx="15">
                  <c:v>2008</c:v>
                </c:pt>
              </c:numCache>
            </c:numRef>
          </c:xVal>
          <c:yVal>
            <c:numRef>
              <c:f>Sheet1!$B$2:$B$17</c:f>
              <c:numCache>
                <c:formatCode>General</c:formatCode>
                <c:ptCount val="16"/>
                <c:pt idx="0">
                  <c:v>5</c:v>
                </c:pt>
                <c:pt idx="1">
                  <c:v>8</c:v>
                </c:pt>
                <c:pt idx="2">
                  <c:v>8</c:v>
                </c:pt>
                <c:pt idx="3">
                  <c:v>11</c:v>
                </c:pt>
                <c:pt idx="4">
                  <c:v>9</c:v>
                </c:pt>
                <c:pt idx="5">
                  <c:v>6</c:v>
                </c:pt>
                <c:pt idx="6">
                  <c:v>7</c:v>
                </c:pt>
                <c:pt idx="7">
                  <c:v>20</c:v>
                </c:pt>
                <c:pt idx="8">
                  <c:v>21</c:v>
                </c:pt>
                <c:pt idx="9">
                  <c:v>21</c:v>
                </c:pt>
                <c:pt idx="10">
                  <c:v>27</c:v>
                </c:pt>
                <c:pt idx="11">
                  <c:v>22</c:v>
                </c:pt>
                <c:pt idx="12">
                  <c:v>44</c:v>
                </c:pt>
                <c:pt idx="13">
                  <c:v>103</c:v>
                </c:pt>
                <c:pt idx="14">
                  <c:v>122</c:v>
                </c:pt>
                <c:pt idx="15">
                  <c:v>141</c:v>
                </c:pt>
              </c:numCache>
            </c:numRef>
          </c:yVal>
          <c:smooth val="1"/>
          <c:extLst>
            <c:ext xmlns:c16="http://schemas.microsoft.com/office/drawing/2014/chart" uri="{C3380CC4-5D6E-409C-BE32-E72D297353CC}">
              <c16:uniqueId val="{00000000-5FC5-4345-A5D5-C134184E40E9}"/>
            </c:ext>
          </c:extLst>
        </c:ser>
        <c:dLbls>
          <c:showLegendKey val="0"/>
          <c:showVal val="0"/>
          <c:showCatName val="0"/>
          <c:showSerName val="0"/>
          <c:showPercent val="0"/>
          <c:showBubbleSize val="0"/>
        </c:dLbls>
        <c:axId val="236857984"/>
        <c:axId val="236876544"/>
      </c:scatterChart>
      <c:valAx>
        <c:axId val="236857984"/>
        <c:scaling>
          <c:orientation val="minMax"/>
        </c:scaling>
        <c:delete val="0"/>
        <c:axPos val="b"/>
        <c:numFmt formatCode="General" sourceLinked="1"/>
        <c:majorTickMark val="out"/>
        <c:minorTickMark val="none"/>
        <c:tickLblPos val="nextTo"/>
        <c:spPr>
          <a:ln w="5590">
            <a:solidFill>
              <a:srgbClr val="000000"/>
            </a:solidFill>
            <a:prstDash val="solid"/>
          </a:ln>
        </c:spPr>
        <c:txPr>
          <a:bodyPr rot="0" vert="horz"/>
          <a:lstStyle/>
          <a:p>
            <a:pPr>
              <a:defRPr sz="1629" b="0" i="0" u="none" strike="noStrike" baseline="0">
                <a:solidFill>
                  <a:srgbClr val="000000"/>
                </a:solidFill>
                <a:latin typeface="Arial"/>
                <a:ea typeface="Arial"/>
                <a:cs typeface="Arial"/>
              </a:defRPr>
            </a:pPr>
            <a:endParaRPr lang="en-US"/>
          </a:p>
        </c:txPr>
        <c:crossAx val="236876544"/>
        <c:crosses val="autoZero"/>
        <c:crossBetween val="midCat"/>
      </c:valAx>
      <c:valAx>
        <c:axId val="236876544"/>
        <c:scaling>
          <c:orientation val="minMax"/>
        </c:scaling>
        <c:delete val="0"/>
        <c:axPos val="l"/>
        <c:majorGridlines>
          <c:spPr>
            <a:ln w="5590">
              <a:solidFill>
                <a:srgbClr val="000000"/>
              </a:solidFill>
              <a:prstDash val="solid"/>
            </a:ln>
          </c:spPr>
        </c:majorGridlines>
        <c:numFmt formatCode="General" sourceLinked="1"/>
        <c:majorTickMark val="out"/>
        <c:minorTickMark val="none"/>
        <c:tickLblPos val="nextTo"/>
        <c:spPr>
          <a:ln w="5590">
            <a:solidFill>
              <a:srgbClr val="000000"/>
            </a:solidFill>
            <a:prstDash val="solid"/>
          </a:ln>
        </c:spPr>
        <c:txPr>
          <a:bodyPr rot="0" vert="horz"/>
          <a:lstStyle/>
          <a:p>
            <a:pPr>
              <a:defRPr sz="1629" b="0" i="0" u="none" strike="noStrike" baseline="0">
                <a:solidFill>
                  <a:srgbClr val="000000"/>
                </a:solidFill>
                <a:latin typeface="Arial"/>
                <a:ea typeface="Arial"/>
                <a:cs typeface="Arial"/>
              </a:defRPr>
            </a:pPr>
            <a:endParaRPr lang="en-US"/>
          </a:p>
        </c:txPr>
        <c:crossAx val="236857984"/>
        <c:crosses val="autoZero"/>
        <c:crossBetween val="midCat"/>
      </c:valAx>
      <c:spPr>
        <a:solidFill>
          <a:srgbClr val="C0C0C0"/>
        </a:solidFill>
        <a:ln w="22359">
          <a:solidFill>
            <a:srgbClr val="808080"/>
          </a:solidFill>
          <a:prstDash val="solid"/>
        </a:ln>
      </c:spPr>
    </c:plotArea>
    <c:plotVisOnly val="1"/>
    <c:dispBlanksAs val="gap"/>
    <c:showDLblsOverMax val="0"/>
  </c:chart>
  <c:spPr>
    <a:solidFill>
      <a:srgbClr val="FFFFFF"/>
    </a:solidFill>
    <a:ln w="5590">
      <a:solidFill>
        <a:srgbClr val="000000"/>
      </a:solidFill>
      <a:prstDash val="solid"/>
    </a:ln>
  </c:spPr>
  <c:txPr>
    <a:bodyPr/>
    <a:lstStyle/>
    <a:p>
      <a:pPr>
        <a:defRPr sz="1629" b="0" i="0" u="none" strike="noStrike" baseline="0">
          <a:solidFill>
            <a:srgbClr val="000000"/>
          </a:solidFill>
          <a:latin typeface="Arial"/>
          <a:ea typeface="Arial"/>
          <a:cs typeface="Aria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855913" cy="485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solidFill>
                  <a:srgbClr val="0000FF"/>
                </a:solidFill>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735388" y="0"/>
            <a:ext cx="2855912" cy="485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1200">
                <a:solidFill>
                  <a:srgbClr val="0000FF"/>
                </a:solidFill>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9242425"/>
            <a:ext cx="2855913" cy="485775"/>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solidFill>
                  <a:srgbClr val="0000FF"/>
                </a:solidFill>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735388" y="9242425"/>
            <a:ext cx="2855912" cy="485775"/>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a:defRPr sz="1200">
                <a:solidFill>
                  <a:srgbClr val="0000FF"/>
                </a:solidFill>
              </a:defRPr>
            </a:lvl1pPr>
          </a:lstStyle>
          <a:p>
            <a:pPr>
              <a:defRPr/>
            </a:pPr>
            <a:fld id="{99A4F112-1D3A-4B6A-A0CA-BE93BA885634}" type="slidenum">
              <a:rPr lang="he-IL">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218174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855913"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rgbClr val="0000FF"/>
                </a:solidFill>
                <a:latin typeface="Marlett" pitchFamily="2" charset="2"/>
              </a:defRPr>
            </a:lvl1pPr>
          </a:lstStyle>
          <a:p>
            <a:pPr>
              <a:defRPr/>
            </a:pPr>
            <a:endParaRPr lang="en-US"/>
          </a:p>
        </p:txBody>
      </p:sp>
      <p:sp>
        <p:nvSpPr>
          <p:cNvPr id="6147" name="Rectangle 3"/>
          <p:cNvSpPr>
            <a:spLocks noGrp="1" noChangeArrowheads="1"/>
          </p:cNvSpPr>
          <p:nvPr>
            <p:ph type="dt" idx="1"/>
          </p:nvPr>
        </p:nvSpPr>
        <p:spPr bwMode="auto">
          <a:xfrm>
            <a:off x="3735388" y="0"/>
            <a:ext cx="2855912"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0000FF"/>
                </a:solidFill>
                <a:latin typeface="Marlett" pitchFamily="2" charset="2"/>
              </a:defRPr>
            </a:lvl1pPr>
          </a:lstStyle>
          <a:p>
            <a:pPr>
              <a:defRPr/>
            </a:pPr>
            <a:endParaRPr lang="en-US"/>
          </a:p>
        </p:txBody>
      </p:sp>
      <p:sp>
        <p:nvSpPr>
          <p:cNvPr id="76804" name="Rectangle 4"/>
          <p:cNvSpPr>
            <a:spLocks noGrp="1" noRot="1" noChangeAspect="1" noChangeArrowheads="1" noTextEdit="1"/>
          </p:cNvSpPr>
          <p:nvPr>
            <p:ph type="sldImg" idx="2"/>
          </p:nvPr>
        </p:nvSpPr>
        <p:spPr bwMode="auto">
          <a:xfrm>
            <a:off x="863600" y="730250"/>
            <a:ext cx="4864100" cy="3648075"/>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879475" y="4621213"/>
            <a:ext cx="4832350" cy="4376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9242425"/>
            <a:ext cx="2855913"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rgbClr val="0000FF"/>
                </a:solidFill>
                <a:latin typeface="Marlett" pitchFamily="2" charset="2"/>
              </a:defRPr>
            </a:lvl1pPr>
          </a:lstStyle>
          <a:p>
            <a:pPr>
              <a:defRPr/>
            </a:pPr>
            <a:endParaRPr lang="en-US"/>
          </a:p>
        </p:txBody>
      </p:sp>
      <p:sp>
        <p:nvSpPr>
          <p:cNvPr id="6151" name="Rectangle 7"/>
          <p:cNvSpPr>
            <a:spLocks noGrp="1" noChangeArrowheads="1"/>
          </p:cNvSpPr>
          <p:nvPr>
            <p:ph type="sldNum" sz="quarter" idx="5"/>
          </p:nvPr>
        </p:nvSpPr>
        <p:spPr bwMode="auto">
          <a:xfrm>
            <a:off x="3735388" y="9242425"/>
            <a:ext cx="2855912"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FF"/>
                </a:solidFill>
                <a:latin typeface="Marlett" pitchFamily="2" charset="2"/>
              </a:defRPr>
            </a:lvl1pPr>
          </a:lstStyle>
          <a:p>
            <a:pPr>
              <a:defRPr/>
            </a:pPr>
            <a:fld id="{B2B10D77-A109-4478-B954-D211296BFA89}" type="slidenum">
              <a:rPr lang="he-IL"/>
              <a:pPr>
                <a:defRPr/>
              </a:pPr>
              <a:t>‹#›</a:t>
            </a:fld>
            <a:endParaRPr lang="en-US"/>
          </a:p>
        </p:txBody>
      </p:sp>
    </p:spTree>
    <p:extLst>
      <p:ext uri="{BB962C8B-B14F-4D97-AF65-F5344CB8AC3E}">
        <p14:creationId xmlns:p14="http://schemas.microsoft.com/office/powerpoint/2010/main" val="7971082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18C608E-EE0F-433D-BFEB-DE265B61B3FA}" type="slidenum">
              <a:rPr lang="en-US"/>
              <a:pPr/>
              <a:t>1</a:t>
            </a:fld>
            <a:endParaRPr lang="en-US"/>
          </a:p>
        </p:txBody>
      </p:sp>
      <p:sp>
        <p:nvSpPr>
          <p:cNvPr id="614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2" tIns="45716" rIns="91432" bIns="45716" anchor="b"/>
          <a:lstStyle/>
          <a:p>
            <a:pPr algn="r" eaLnBrk="0" hangingPunct="0"/>
            <a:fld id="{4AF87DD0-A627-4EBD-82BC-B932426052A0}" type="slidenum">
              <a:rPr lang="ar-SA" sz="1200">
                <a:solidFill>
                  <a:srgbClr val="0000FF"/>
                </a:solidFill>
                <a:latin typeface="Marlett" pitchFamily="2" charset="2"/>
              </a:rPr>
              <a:pPr algn="r" eaLnBrk="0" hangingPunct="0"/>
              <a:t>1</a:t>
            </a:fld>
            <a:endParaRPr lang="en-US" sz="1200">
              <a:solidFill>
                <a:srgbClr val="0000FF"/>
              </a:solidFill>
              <a:latin typeface="Marlett" pitchFamily="2" charset="2"/>
            </a:endParaRPr>
          </a:p>
        </p:txBody>
      </p:sp>
      <p:sp>
        <p:nvSpPr>
          <p:cNvPr id="6147" name="Rectangle 2"/>
          <p:cNvSpPr>
            <a:spLocks noGrp="1" noRot="1" noChangeAspect="1" noChangeArrowheads="1" noTextEdit="1"/>
          </p:cNvSpPr>
          <p:nvPr>
            <p:ph type="sldImg"/>
          </p:nvPr>
        </p:nvSpPr>
        <p:spPr>
          <a:xfrm>
            <a:off x="1144588" y="685800"/>
            <a:ext cx="4572000" cy="3429000"/>
          </a:xfrm>
          <a:ln/>
        </p:spPr>
      </p:sp>
      <p:sp>
        <p:nvSpPr>
          <p:cNvPr id="6148" name="Rectangle 3"/>
          <p:cNvSpPr>
            <a:spLocks noGrp="1" noChangeArrowheads="1"/>
          </p:cNvSpPr>
          <p:nvPr>
            <p:ph type="body" idx="1"/>
          </p:nvPr>
        </p:nvSpPr>
        <p:spPr>
          <a:xfrm>
            <a:off x="914400" y="4343400"/>
            <a:ext cx="5029200" cy="4114800"/>
          </a:xfrm>
        </p:spPr>
        <p:txBody>
          <a:bodyPr lIns="91432" tIns="45716" rIns="91432" bIns="45716"/>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9A0F53C8-F4FE-4165-B101-AD8B41917B1C}" type="slidenum">
              <a:rPr lang="ar-SA" sz="1300">
                <a:solidFill>
                  <a:srgbClr val="0000FF"/>
                </a:solidFill>
                <a:latin typeface="Marlett" pitchFamily="2" charset="2"/>
              </a:rPr>
              <a:pPr algn="r" defTabSz="966788"/>
              <a:t>10</a:t>
            </a:fld>
            <a:endParaRPr lang="en-US" sz="1300">
              <a:solidFill>
                <a:srgbClr val="0000FF"/>
              </a:solidFill>
              <a:latin typeface="Marlett" pitchFamily="2" charset="2"/>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p:spPr>
        <p:txBody>
          <a:bodyPr/>
          <a:lstStyle/>
          <a:p>
            <a:endParaRPr lang="en-US"/>
          </a:p>
        </p:txBody>
      </p:sp>
      <p:sp>
        <p:nvSpPr>
          <p:cNvPr id="151556" name="Slide Number Placeholder 3"/>
          <p:cNvSpPr>
            <a:spLocks noGrp="1"/>
          </p:cNvSpPr>
          <p:nvPr>
            <p:ph type="sldNum" sz="quarter" idx="5"/>
          </p:nvPr>
        </p:nvSpPr>
        <p:spPr>
          <a:noFill/>
        </p:spPr>
        <p:txBody>
          <a:bodyPr/>
          <a:lstStyle/>
          <a:p>
            <a:fld id="{76379A86-71CF-4995-A0EB-A9DD7F825DAF}" type="slidenum">
              <a:rPr lang="ar-SA" smtClean="0"/>
              <a:pPr/>
              <a:t>125</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a:noFill/>
        </p:spPr>
        <p:txBody>
          <a:bodyPr/>
          <a:lstStyle/>
          <a:p>
            <a:r>
              <a:rPr lang="en-US"/>
              <a:t>© 2003 Herlihy and Shavit</a:t>
            </a:r>
          </a:p>
        </p:txBody>
      </p:sp>
      <p:sp>
        <p:nvSpPr>
          <p:cNvPr id="131075" name="Rectangle 7"/>
          <p:cNvSpPr>
            <a:spLocks noGrp="1" noChangeArrowheads="1"/>
          </p:cNvSpPr>
          <p:nvPr>
            <p:ph type="sldNum" sz="quarter" idx="5"/>
          </p:nvPr>
        </p:nvSpPr>
        <p:spPr>
          <a:noFill/>
        </p:spPr>
        <p:txBody>
          <a:bodyPr/>
          <a:lstStyle/>
          <a:p>
            <a:fld id="{8B1917D1-DA65-435E-9D1B-54EC954F224B}" type="slidenum">
              <a:rPr lang="ar-SA" smtClean="0"/>
              <a:pPr/>
              <a:t>126</a:t>
            </a:fld>
            <a:endParaRPr lang="en-US"/>
          </a:p>
        </p:txBody>
      </p:sp>
      <p:sp>
        <p:nvSpPr>
          <p:cNvPr id="131076" name="Rectangle 2"/>
          <p:cNvSpPr>
            <a:spLocks noGrp="1" noRot="1" noChangeAspect="1" noChangeArrowheads="1" noTextEdit="1"/>
          </p:cNvSpPr>
          <p:nvPr>
            <p:ph type="sldImg"/>
          </p:nvPr>
        </p:nvSpPr>
        <p:spPr>
          <a:ln/>
        </p:spPr>
      </p:sp>
      <p:sp>
        <p:nvSpPr>
          <p:cNvPr id="13107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3E4BB60A-6CD1-439B-AE85-B44D23CB8B8F}" type="slidenum">
              <a:rPr lang="ar-SA" sz="1300">
                <a:solidFill>
                  <a:srgbClr val="0000FF"/>
                </a:solidFill>
                <a:latin typeface="Marlett" pitchFamily="2" charset="2"/>
              </a:rPr>
              <a:pPr algn="r" defTabSz="966788"/>
              <a:t>11</a:t>
            </a:fld>
            <a:endParaRPr lang="en-US" sz="1300">
              <a:solidFill>
                <a:srgbClr val="0000FF"/>
              </a:solidFill>
              <a:latin typeface="Marlett" pitchFamily="2" charset="2"/>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7AEEC31F-4C3B-4B94-8905-44D9A65541BF}" type="slidenum">
              <a:rPr lang="ar-SA" sz="1300">
                <a:solidFill>
                  <a:srgbClr val="0000FF"/>
                </a:solidFill>
                <a:latin typeface="Marlett" pitchFamily="2" charset="2"/>
              </a:rPr>
              <a:pPr algn="r" defTabSz="966788"/>
              <a:t>12</a:t>
            </a:fld>
            <a:endParaRPr lang="en-US" sz="1300">
              <a:solidFill>
                <a:srgbClr val="0000FF"/>
              </a:solidFill>
              <a:latin typeface="Marlett" pitchFamily="2" charset="2"/>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01C333E-E3ED-480B-8895-5E9392C27E89}" type="slidenum">
              <a:rPr lang="ar-SA" sz="1200">
                <a:solidFill>
                  <a:srgbClr val="0000FF"/>
                </a:solidFill>
                <a:latin typeface="Marlett" pitchFamily="2" charset="2"/>
              </a:rPr>
              <a:pPr algn="r"/>
              <a:t>13</a:t>
            </a:fld>
            <a:endParaRPr lang="en-US" sz="1200">
              <a:solidFill>
                <a:srgbClr val="0000FF"/>
              </a:solidFill>
              <a:latin typeface="Marlett" pitchFamily="2" charset="2"/>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20C74B9C-3396-497D-9620-D37234CF3C43}" type="slidenum">
              <a:rPr lang="ar-SA" sz="1200">
                <a:solidFill>
                  <a:srgbClr val="0000FF"/>
                </a:solidFill>
                <a:latin typeface="Marlett" pitchFamily="2" charset="2"/>
              </a:rPr>
              <a:pPr algn="r"/>
              <a:t>14</a:t>
            </a:fld>
            <a:endParaRPr lang="en-US" sz="1200">
              <a:solidFill>
                <a:srgbClr val="0000FF"/>
              </a:solidFill>
              <a:latin typeface="Marlett" pitchFamily="2" charset="2"/>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1D7B6DE0-B0BD-43A9-A2F4-B826C2DBB2B2}" type="slidenum">
              <a:rPr lang="ar-SA" smtClean="0"/>
              <a:pPr/>
              <a:t>15</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0AC8C8CE-7B32-4518-B825-752A934EF0A3}" type="slidenum">
              <a:rPr lang="ar-SA" smtClean="0"/>
              <a:pPr/>
              <a:t>17</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3154720-9D3F-41B1-8099-DC260F920890}" type="slidenum">
              <a:rPr lang="ar-SA" sz="1200">
                <a:solidFill>
                  <a:srgbClr val="0000FF"/>
                </a:solidFill>
                <a:latin typeface="Marlett" pitchFamily="2" charset="2"/>
              </a:rPr>
              <a:pPr algn="r"/>
              <a:t>18</a:t>
            </a:fld>
            <a:endParaRPr lang="en-US" sz="1200">
              <a:solidFill>
                <a:srgbClr val="0000FF"/>
              </a:solidFill>
              <a:latin typeface="Marlett" pitchFamily="2" charset="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C8427B12-AB5A-4790-B3C2-E9EB4645BEBB}" type="slidenum">
              <a:rPr lang="ar-SA" sz="1200">
                <a:solidFill>
                  <a:srgbClr val="0000FF"/>
                </a:solidFill>
                <a:latin typeface="Marlett" pitchFamily="2" charset="2"/>
              </a:rPr>
              <a:pPr algn="r"/>
              <a:t>19</a:t>
            </a:fld>
            <a:endParaRPr lang="en-US" sz="1200">
              <a:solidFill>
                <a:srgbClr val="0000FF"/>
              </a:solidFill>
              <a:latin typeface="Marlett" pitchFamily="2" charset="2"/>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735389" y="9242426"/>
            <a:ext cx="2855912" cy="485775"/>
          </a:xfrm>
          <a:prstGeom prst="rect">
            <a:avLst/>
          </a:prstGeom>
          <a:noFill/>
          <a:ln w="9525">
            <a:noFill/>
            <a:miter lim="800000"/>
            <a:headEnd/>
            <a:tailEnd/>
          </a:ln>
        </p:spPr>
        <p:txBody>
          <a:bodyPr anchor="b"/>
          <a:lstStyle/>
          <a:p>
            <a:pPr algn="r"/>
            <a:fld id="{F2E5A9B6-A29E-4F5B-B912-2920BC95C9E8}" type="slidenum">
              <a:rPr lang="ar-SA" sz="1200">
                <a:solidFill>
                  <a:srgbClr val="0000FF"/>
                </a:solidFill>
                <a:latin typeface="Marlett" pitchFamily="2" charset="2"/>
              </a:rPr>
              <a:pPr algn="r"/>
              <a:t>2</a:t>
            </a:fld>
            <a:endParaRPr lang="en-US" sz="1200">
              <a:solidFill>
                <a:srgbClr val="0000FF"/>
              </a:solidFill>
              <a:latin typeface="Marlett" pitchFamily="2" charset="2"/>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48A314FD-1E19-4BD2-845A-7C2D657908E9}" type="slidenum">
              <a:rPr lang="ar-SA" smtClean="0"/>
              <a:pPr/>
              <a:t>20</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1053A0DE-B36A-4B7D-BDC5-4EAB6401FB3D}" type="slidenum">
              <a:rPr lang="ar-SA" smtClean="0"/>
              <a:pPr/>
              <a:t>21</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9179C3AD-EBD9-426E-AF5C-88560145F265}" type="slidenum">
              <a:rPr lang="ar-SA" sz="1300">
                <a:solidFill>
                  <a:srgbClr val="0000FF"/>
                </a:solidFill>
                <a:latin typeface="Marlett" pitchFamily="2" charset="2"/>
              </a:rPr>
              <a:pPr algn="r" defTabSz="966788"/>
              <a:t>23</a:t>
            </a:fld>
            <a:endParaRPr lang="en-US" sz="1300">
              <a:solidFill>
                <a:srgbClr val="0000FF"/>
              </a:solidFill>
              <a:latin typeface="Marlett" pitchFamily="2" charset="2"/>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F36ACC40-DED1-4E20-853B-1F6EFDFB719F}" type="slidenum">
              <a:rPr lang="ar-SA" sz="1300">
                <a:solidFill>
                  <a:srgbClr val="0000FF"/>
                </a:solidFill>
                <a:latin typeface="Marlett" pitchFamily="2" charset="2"/>
              </a:rPr>
              <a:pPr algn="r" defTabSz="966788"/>
              <a:t>24</a:t>
            </a:fld>
            <a:endParaRPr lang="en-US" sz="1300">
              <a:solidFill>
                <a:srgbClr val="0000FF"/>
              </a:solidFill>
              <a:latin typeface="Marlett" pitchFamily="2" charset="2"/>
            </a:endParaRPr>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1D7B230-678A-44A9-A12D-0869502C1F2F}" type="slidenum">
              <a:rPr lang="ar-SA" smtClean="0"/>
              <a:pPr/>
              <a:t>25</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0A415629-FB56-40B3-94CB-184CBBD5E6B4}" type="slidenum">
              <a:rPr lang="ar-SA" smtClean="0"/>
              <a:pPr/>
              <a:t>26</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E4A6934-4752-4DAB-A62E-21D455FAFEBE}" type="slidenum">
              <a:rPr lang="x-none" sz="1200">
                <a:solidFill>
                  <a:srgbClr val="0000FF"/>
                </a:solidFill>
                <a:latin typeface="Marlett" pitchFamily="2" charset="2"/>
              </a:rPr>
              <a:pPr algn="r"/>
              <a:t>27</a:t>
            </a:fld>
            <a:endParaRPr lang="en-US" sz="1200">
              <a:solidFill>
                <a:srgbClr val="0000FF"/>
              </a:solidFill>
              <a:latin typeface="Marlett" pitchFamily="2" charset="2"/>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r>
              <a:rPr lang="en-US"/>
              <a:t>Original TM proposal by Herlihy and Moss 1993…</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95DDFA2-2945-45F4-B797-4A840A08FCEE}" type="slidenum">
              <a:rPr lang="ar-SA" sz="1200">
                <a:solidFill>
                  <a:srgbClr val="0000FF"/>
                </a:solidFill>
                <a:latin typeface="Marlett" pitchFamily="2" charset="2"/>
              </a:rPr>
              <a:pPr algn="r"/>
              <a:t>28</a:t>
            </a:fld>
            <a:endParaRPr lang="en-US" sz="1200">
              <a:solidFill>
                <a:srgbClr val="0000FF"/>
              </a:solidFill>
              <a:latin typeface="Marlett" pitchFamily="2" charset="2"/>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9A439E1-7442-489D-8457-FCD2D7F71822}" type="slidenum">
              <a:rPr lang="ar-SA" sz="1200">
                <a:solidFill>
                  <a:srgbClr val="0000FF"/>
                </a:solidFill>
                <a:latin typeface="Marlett" pitchFamily="2" charset="2"/>
              </a:rPr>
              <a:pPr algn="r"/>
              <a:t>29</a:t>
            </a:fld>
            <a:endParaRPr lang="en-US" sz="1200">
              <a:solidFill>
                <a:srgbClr val="0000FF"/>
              </a:solidFill>
              <a:latin typeface="Marlett" pitchFamily="2" charset="2"/>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3735389" y="9242426"/>
            <a:ext cx="2855912" cy="485775"/>
          </a:xfrm>
          <a:prstGeom prst="rect">
            <a:avLst/>
          </a:prstGeom>
          <a:noFill/>
          <a:ln w="9525">
            <a:noFill/>
            <a:miter lim="800000"/>
            <a:headEnd/>
            <a:tailEnd/>
          </a:ln>
        </p:spPr>
        <p:txBody>
          <a:bodyPr anchor="b"/>
          <a:lstStyle/>
          <a:p>
            <a:pPr algn="r"/>
            <a:fld id="{99245275-B40B-4717-8A47-C0A7E626FE68}" type="slidenum">
              <a:rPr lang="ar-SA" sz="1200">
                <a:solidFill>
                  <a:srgbClr val="0000FF"/>
                </a:solidFill>
                <a:latin typeface="Marlett" pitchFamily="2" charset="2"/>
              </a:rPr>
              <a:pPr algn="r"/>
              <a:t>3</a:t>
            </a:fld>
            <a:endParaRPr lang="en-US" sz="1200">
              <a:solidFill>
                <a:srgbClr val="0000FF"/>
              </a:solidFill>
              <a:latin typeface="Marlett" pitchFamily="2" charset="2"/>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0695773-4163-4664-9F6A-5B4021628FC5}" type="slidenum">
              <a:rPr lang="ar-SA" sz="1200">
                <a:solidFill>
                  <a:srgbClr val="0000FF"/>
                </a:solidFill>
                <a:latin typeface="Marlett" pitchFamily="2" charset="2"/>
              </a:rPr>
              <a:pPr algn="r"/>
              <a:t>30</a:t>
            </a:fld>
            <a:endParaRPr lang="en-US" sz="1200">
              <a:solidFill>
                <a:srgbClr val="0000FF"/>
              </a:solidFill>
              <a:latin typeface="Marlett" pitchFamily="2" charset="2"/>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4B5D755-5640-4204-86D3-BCA67B85ACB1}" type="slidenum">
              <a:rPr lang="ar-SA" sz="1200">
                <a:solidFill>
                  <a:srgbClr val="0000FF"/>
                </a:solidFill>
                <a:latin typeface="Marlett" pitchFamily="2" charset="2"/>
              </a:rPr>
              <a:pPr algn="r"/>
              <a:t>31</a:t>
            </a:fld>
            <a:endParaRPr lang="en-US" sz="1200">
              <a:solidFill>
                <a:srgbClr val="0000FF"/>
              </a:solidFill>
              <a:latin typeface="Marlett" pitchFamily="2" charset="2"/>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F564C82-EEC0-4A82-8A44-5D8C04C10F59}" type="slidenum">
              <a:rPr lang="ar-SA" sz="1200">
                <a:solidFill>
                  <a:srgbClr val="0000FF"/>
                </a:solidFill>
                <a:latin typeface="Marlett" pitchFamily="2" charset="2"/>
              </a:rPr>
              <a:pPr algn="r"/>
              <a:t>32</a:t>
            </a:fld>
            <a:endParaRPr lang="en-US" sz="1200">
              <a:solidFill>
                <a:srgbClr val="0000FF"/>
              </a:solidFill>
              <a:latin typeface="Marlett" pitchFamily="2" charset="2"/>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CCB7730-EAE0-48FC-AE32-6AB75BFD6975}" type="slidenum">
              <a:rPr lang="ar-SA" sz="1200">
                <a:solidFill>
                  <a:srgbClr val="0000FF"/>
                </a:solidFill>
                <a:latin typeface="Marlett" pitchFamily="2" charset="2"/>
              </a:rPr>
              <a:pPr algn="r"/>
              <a:t>33</a:t>
            </a:fld>
            <a:endParaRPr lang="en-US" sz="1200">
              <a:solidFill>
                <a:srgbClr val="0000FF"/>
              </a:solidFill>
              <a:latin typeface="Marlett" pitchFamily="2" charset="2"/>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580393D7-161D-4145-A126-CFF7D0F2A9AA}" type="slidenum">
              <a:rPr lang="ar-SA" sz="1200">
                <a:solidFill>
                  <a:srgbClr val="0000FF"/>
                </a:solidFill>
                <a:latin typeface="Marlett" pitchFamily="2" charset="2"/>
              </a:rPr>
              <a:pPr algn="r"/>
              <a:t>4</a:t>
            </a:fld>
            <a:endParaRPr lang="en-US" sz="1200">
              <a:solidFill>
                <a:srgbClr val="0000FF"/>
              </a:solidFill>
              <a:latin typeface="Marlett" pitchFamily="2" charset="2"/>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3FD736EA-3B12-41CD-876F-7A8608B4F9B6}" type="slidenum">
              <a:rPr lang="x-none" smtClean="0"/>
              <a:pPr/>
              <a:t>57</a:t>
            </a:fld>
            <a:endParaRPr lang="en-US"/>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3FD736EA-3B12-41CD-876F-7A8608B4F9B6}" type="slidenum">
              <a:rPr lang="x-none" smtClean="0"/>
              <a:pPr/>
              <a:t>58</a:t>
            </a:fld>
            <a:endParaRPr lang="en-US"/>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3FD736EA-3B12-41CD-876F-7A8608B4F9B6}" type="slidenum">
              <a:rPr lang="x-none" smtClean="0"/>
              <a:pPr/>
              <a:t>59</a:t>
            </a:fld>
            <a:endParaRPr lang="en-US"/>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3FD736EA-3B12-41CD-876F-7A8608B4F9B6}" type="slidenum">
              <a:rPr lang="x-none" smtClean="0"/>
              <a:pPr/>
              <a:t>60</a:t>
            </a:fld>
            <a:endParaRPr lang="en-US"/>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414DEA0C-9B41-4ADE-BA4A-FD7981D85FC8}" type="slidenum">
              <a:rPr lang="ar-SA" sz="1200">
                <a:solidFill>
                  <a:srgbClr val="0000FF"/>
                </a:solidFill>
                <a:latin typeface="Marlett" pitchFamily="2" charset="2"/>
              </a:rPr>
              <a:pPr algn="r"/>
              <a:t>61</a:t>
            </a:fld>
            <a:endParaRPr lang="en-US" sz="1200">
              <a:solidFill>
                <a:srgbClr val="0000FF"/>
              </a:solidFill>
              <a:latin typeface="Marlett" pitchFamily="2" charset="2"/>
            </a:endParaRPr>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a:noFill/>
          <a:ln/>
        </p:spPr>
        <p:txBody>
          <a:bodyPr/>
          <a:lstStyle/>
          <a:p>
            <a:r>
              <a:rPr lang="en-US" dirty="0"/>
              <a:t>Let’s stop and make a radical shift in view, from low-level hardware to high-level software.</a:t>
            </a:r>
          </a:p>
          <a:p>
            <a:endParaRPr lang="en-US" dirty="0"/>
          </a:p>
          <a:p>
            <a:r>
              <a:rPr lang="en-US" dirty="0"/>
              <a:t>The nice thing about sequential software is that it composes: you don’t need to write your own cosecant function, you can use one from a library, without knowing how it is implemented.</a:t>
            </a:r>
          </a:p>
          <a:p>
            <a:endParaRPr lang="en-US" dirty="0"/>
          </a:p>
          <a:p>
            <a:r>
              <a:rPr lang="en-US" dirty="0"/>
              <a:t>Unfortunately, the same is not true of lock-based synchronization. Given, say, two  collections whose methods use locks, you cannot compose them to atomically transfer an item from one to the other!</a:t>
            </a:r>
          </a:p>
          <a:p>
            <a:endParaRPr lang="en-US" dirty="0"/>
          </a:p>
          <a:p>
            <a:r>
              <a:rPr lang="en-US" dirty="0"/>
              <a:t>Transactions, if they can be nested allow you to do  Except, if they are HW transactions, because combining two transactions that individually run in HW may exhaust limited HW resources.</a:t>
            </a:r>
          </a:p>
          <a:p>
            <a:endParaRPr lang="en-US" dirty="0"/>
          </a:p>
          <a:p>
            <a:r>
              <a:rPr lang="en-US" dirty="0"/>
              <a:t>This is why we need STM.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3524E93C-0CFF-4D32-9A5D-D3001DD51547}" type="slidenum">
              <a:rPr lang="ar-SA" sz="1200">
                <a:solidFill>
                  <a:srgbClr val="0000FF"/>
                </a:solidFill>
                <a:latin typeface="Marlett" pitchFamily="2" charset="2"/>
              </a:rPr>
              <a:pPr algn="r"/>
              <a:t>5</a:t>
            </a:fld>
            <a:endParaRPr lang="en-US" sz="1200">
              <a:solidFill>
                <a:srgbClr val="0000FF"/>
              </a:solidFill>
              <a:latin typeface="Marlett" pitchFamily="2" charset="2"/>
            </a:endParaRPr>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You will be using Deuce: A Java Framework for STM. Added as a library without any modifications to the JVM.</a:t>
            </a:r>
          </a:p>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3FEA5B0E-7BAC-2D47-ABF5-B57798607BC3}" type="slidenum">
              <a:rPr lang="he-IL" sz="1200">
                <a:latin typeface="Arial" pitchFamily="34" charset="0"/>
                <a:cs typeface="Arial" pitchFamily="34" charset="0"/>
              </a:rPr>
              <a:pPr/>
              <a:t>77</a:t>
            </a:fld>
            <a:endParaRPr lang="en-US" sz="1200" dirty="0">
              <a:latin typeface="Arial" pitchFamily="34" charset="0"/>
              <a:cs typeface="Arial"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Holding locks long exposes COM to contention. Order of magnitude faster than MCS lock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BCCA8524-8A51-6B4C-ACBE-5874CB3F0E03}" type="slidenum">
              <a:rPr lang="he-IL" sz="1200">
                <a:latin typeface="Arial" pitchFamily="34" charset="0"/>
                <a:cs typeface="Arial" pitchFamily="34" charset="0"/>
              </a:rPr>
              <a:pPr/>
              <a:t>78</a:t>
            </a:fld>
            <a:endParaRPr lang="en-US" sz="1200" dirty="0">
              <a:latin typeface="Arial" pitchFamily="34" charset="0"/>
              <a:cs typeface="Arial"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a:t>Hanke</a:t>
            </a:r>
            <a:r>
              <a:rPr lang="en-US" dirty="0"/>
              <a:t> 10-12 times faster than lock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4845611E-E8D0-4919-A4CB-AFFFBB3F5DCF}" type="slidenum">
              <a:rPr lang="ar-SA" sz="1200">
                <a:solidFill>
                  <a:srgbClr val="0000FF"/>
                </a:solidFill>
                <a:latin typeface="Marlett" pitchFamily="2" charset="2"/>
              </a:rPr>
              <a:pPr algn="r"/>
              <a:t>6</a:t>
            </a:fld>
            <a:endParaRPr lang="en-US" sz="1200">
              <a:solidFill>
                <a:srgbClr val="0000FF"/>
              </a:solidFill>
              <a:latin typeface="Marlett" pitchFamily="2" charset="2"/>
            </a:endParaRPr>
          </a:p>
        </p:txBody>
      </p:sp>
      <p:sp>
        <p:nvSpPr>
          <p:cNvPr id="172035" name="Rectangle 2"/>
          <p:cNvSpPr>
            <a:spLocks noGrp="1" noRot="1" noChangeAspect="1" noChangeArrowheads="1" noTextEdit="1"/>
          </p:cNvSpPr>
          <p:nvPr>
            <p:ph type="sldImg"/>
          </p:nvPr>
        </p:nvSpPr>
        <p:spPr>
          <a:solidFill>
            <a:srgbClr val="FFFFFF"/>
          </a:solidFill>
          <a:ln/>
        </p:spPr>
      </p:sp>
      <p:sp>
        <p:nvSpPr>
          <p:cNvPr id="172036" name="Rectangle 3"/>
          <p:cNvSpPr>
            <a:spLocks noGrp="1" noChangeArrowheads="1"/>
          </p:cNvSpPr>
          <p:nvPr>
            <p:ph type="body" idx="1"/>
          </p:nvPr>
        </p:nvSpPr>
        <p:spPr>
          <a:solidFill>
            <a:srgbClr val="FFFFFF"/>
          </a:solidFill>
          <a:ln>
            <a:solidFill>
              <a:srgbClr val="000000"/>
            </a:solidFill>
          </a:ln>
        </p:spPr>
        <p:txBody>
          <a:bodyPr/>
          <a:lstStyle/>
          <a:p>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r>
              <a:rPr lang="en-US"/>
              <a:t>Zombie transactiosn are ones that are doomed to fail (here trans will fail validatuon at the end) but go on </a:t>
            </a:r>
          </a:p>
          <a:p>
            <a:r>
              <a:rPr lang="en-US"/>
              <a:t>Computing in a way that can cause problems</a:t>
            </a:r>
          </a:p>
        </p:txBody>
      </p:sp>
      <p:sp>
        <p:nvSpPr>
          <p:cNvPr id="116740" name="Slide Number Placeholder 3"/>
          <p:cNvSpPr>
            <a:spLocks noGrp="1"/>
          </p:cNvSpPr>
          <p:nvPr>
            <p:ph type="sldNum" sz="quarter" idx="5"/>
          </p:nvPr>
        </p:nvSpPr>
        <p:spPr>
          <a:noFill/>
        </p:spPr>
        <p:txBody>
          <a:bodyPr/>
          <a:lstStyle/>
          <a:p>
            <a:fld id="{FC22F8B3-5996-4C7B-80AD-7287376E6022}" type="slidenum">
              <a:rPr lang="ar-SA" smtClean="0"/>
              <a:pPr/>
              <a:t>80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4F4A6CE9-5717-4D07-B2FB-E7755A0BA900}" type="slidenum">
              <a:rPr lang="ar-SA" sz="1200">
                <a:solidFill>
                  <a:srgbClr val="0000FF"/>
                </a:solidFill>
                <a:latin typeface="Marlett" pitchFamily="2" charset="2"/>
              </a:rPr>
              <a:pPr algn="r"/>
              <a:t>7</a:t>
            </a:fld>
            <a:endParaRPr lang="en-US" sz="1200">
              <a:solidFill>
                <a:srgbClr val="0000FF"/>
              </a:solidFill>
              <a:latin typeface="Marlett" pitchFamily="2" charset="2"/>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1E1F5C60-372A-C84C-85BD-E795D819474D}" type="slidenum">
              <a:rPr lang="he-IL" sz="1200">
                <a:latin typeface="Arial" pitchFamily="34" charset="0"/>
                <a:cs typeface="Arial" pitchFamily="34" charset="0"/>
              </a:rPr>
              <a:pPr/>
              <a:t>95</a:t>
            </a:fld>
            <a:endParaRPr lang="en-US" sz="1200" dirty="0">
              <a:latin typeface="Arial" pitchFamily="34" charset="0"/>
              <a:cs typeface="Arial"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a:t>// Regarding GV4:</a:t>
            </a:r>
          </a:p>
          <a:p>
            <a:r>
              <a:rPr lang="en-US" sz="1000" dirty="0"/>
              <a:t>// The GV4 form of </a:t>
            </a:r>
            <a:r>
              <a:rPr lang="en-US" sz="1000" dirty="0" err="1"/>
              <a:t>GVGenerateWV</a:t>
            </a:r>
            <a:r>
              <a:rPr lang="en-US" sz="1000" dirty="0"/>
              <a:t>() does not have a CAS retry loop.</a:t>
            </a:r>
          </a:p>
          <a:p>
            <a:r>
              <a:rPr lang="en-US" sz="1000" dirty="0"/>
              <a:t>// If the CAS fails then we have 2 writers that are racing, trying to bump </a:t>
            </a:r>
          </a:p>
          <a:p>
            <a:r>
              <a:rPr lang="en-US" sz="1000" dirty="0"/>
              <a:t>// the global clock.  One increment succeeded and one failed.  Because the 2 writers </a:t>
            </a:r>
          </a:p>
          <a:p>
            <a:r>
              <a:rPr lang="en-US" sz="1000" dirty="0"/>
              <a:t>// hold locks at the time we bump, we know that their write-sets don't intersect.  </a:t>
            </a:r>
          </a:p>
          <a:p>
            <a:r>
              <a:rPr lang="en-US" sz="1000" dirty="0"/>
              <a:t>// If the write-set of one thread intersects the read-set of the other then we </a:t>
            </a:r>
          </a:p>
          <a:p>
            <a:r>
              <a:rPr lang="en-US" sz="1000" dirty="0"/>
              <a:t>// know that one will subsequently fail validation (either because the lock </a:t>
            </a:r>
          </a:p>
          <a:p>
            <a:r>
              <a:rPr lang="en-US" sz="1000" dirty="0"/>
              <a:t>// associated with the read-set entry is held by the other thread, or </a:t>
            </a:r>
          </a:p>
          <a:p>
            <a:r>
              <a:rPr lang="en-US" sz="1000" dirty="0"/>
              <a:t>// because the other thread already made the update and dropped the lock, </a:t>
            </a:r>
          </a:p>
          <a:p>
            <a:r>
              <a:rPr lang="en-US" sz="1000" dirty="0"/>
              <a:t>// installing the new version #).  In this particular case it's safe if</a:t>
            </a:r>
          </a:p>
          <a:p>
            <a:r>
              <a:rPr lang="en-US" sz="1000" dirty="0"/>
              <a:t>// two threads call </a:t>
            </a:r>
            <a:r>
              <a:rPr lang="en-US" sz="1000" dirty="0" err="1"/>
              <a:t>GVGenerateWV</a:t>
            </a:r>
            <a:r>
              <a:rPr lang="en-US" sz="1000" dirty="0"/>
              <a:t>() concurrently and they both generate the same</a:t>
            </a:r>
          </a:p>
          <a:p>
            <a:r>
              <a:rPr lang="en-US" sz="1000" dirty="0"/>
              <a:t>// (duplicate) WV.  That is, if we have writers that concurrently try to increment</a:t>
            </a:r>
          </a:p>
          <a:p>
            <a:r>
              <a:rPr lang="en-US" sz="1000" dirty="0"/>
              <a:t>// the clock-version and then we allow them both to use the same </a:t>
            </a:r>
            <a:r>
              <a:rPr lang="en-US" sz="1000" dirty="0" err="1"/>
              <a:t>wv</a:t>
            </a:r>
            <a:r>
              <a:rPr lang="en-US" sz="1000" dirty="0"/>
              <a:t>.  The failing</a:t>
            </a:r>
          </a:p>
          <a:p>
            <a:r>
              <a:rPr lang="en-US" sz="1000" dirty="0"/>
              <a:t>// thread can "borrow" the </a:t>
            </a:r>
            <a:r>
              <a:rPr lang="en-US" sz="1000" dirty="0" err="1"/>
              <a:t>wv</a:t>
            </a:r>
            <a:r>
              <a:rPr lang="en-US" sz="1000" dirty="0"/>
              <a:t> of the successful thread.  </a:t>
            </a:r>
          </a:p>
          <a:p>
            <a:r>
              <a:rPr lang="en-US" sz="1000" dirty="0"/>
              <a:t>This increases the false+ abort-rate but reduces cache-coherence traffic.  </a:t>
            </a:r>
          </a:p>
          <a:p>
            <a:r>
              <a:rPr lang="en-US" sz="1000" dirty="0"/>
              <a:t>  // We only increment _GCLOCK at abort-time and perhaps </a:t>
            </a:r>
            <a:r>
              <a:rPr lang="en-US" sz="1000" dirty="0" err="1"/>
              <a:t>TxStart</a:t>
            </a:r>
            <a:r>
              <a:rPr lang="en-US" sz="1000" dirty="0"/>
              <a:t>()-time.</a:t>
            </a:r>
          </a:p>
          <a:p>
            <a:r>
              <a:rPr lang="en-US" sz="1000" dirty="0"/>
              <a:t>  // The rate at which _GCLOCK advances controls performance and abort-rate.</a:t>
            </a:r>
          </a:p>
          <a:p>
            <a:r>
              <a:rPr lang="en-US" sz="1000" dirty="0"/>
              <a:t>  // That is, the rate at which _GCLOCK advances is really a performance</a:t>
            </a:r>
          </a:p>
          <a:p>
            <a:r>
              <a:rPr lang="en-US" sz="1000" dirty="0"/>
              <a:t>  // concern -- related to false+ abort rates -- rather than a correctness issue.  </a:t>
            </a:r>
          </a:p>
          <a:p>
            <a:r>
              <a:rPr lang="en-US" sz="1000" dirty="0"/>
              <a:t>  // CONSIDER: use MAX(_GCLOCK, Self-&gt;</a:t>
            </a:r>
            <a:r>
              <a:rPr lang="en-US" sz="1000" dirty="0" err="1"/>
              <a:t>rv</a:t>
            </a:r>
            <a:r>
              <a:rPr lang="en-US" sz="1000" dirty="0"/>
              <a:t>, Self-&gt;</a:t>
            </a:r>
            <a:r>
              <a:rPr lang="en-US" sz="1000" dirty="0" err="1"/>
              <a:t>wv</a:t>
            </a:r>
            <a:r>
              <a:rPr lang="en-US" sz="1000" dirty="0"/>
              <a:t>, </a:t>
            </a:r>
            <a:r>
              <a:rPr lang="en-US" sz="1000" dirty="0" err="1"/>
              <a:t>maxv</a:t>
            </a:r>
            <a:r>
              <a:rPr lang="en-US" sz="1000" dirty="0"/>
              <a:t>, VERSION(Self-&gt;</a:t>
            </a:r>
            <a:r>
              <a:rPr lang="en-US" sz="1000" dirty="0" err="1"/>
              <a:t>abv</a:t>
            </a:r>
            <a:r>
              <a:rPr lang="en-US" sz="1000" dirty="0"/>
              <a:t>))+2.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73A5E68-7A69-44BC-A427-33223586B876}" type="slidenum">
              <a:rPr lang="he-IL" smtClean="0"/>
              <a:pPr/>
              <a:t>8</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a:ln/>
        </p:spPr>
        <p:txBody>
          <a:bodyPr/>
          <a:lstStyle/>
          <a:p>
            <a:r>
              <a:rPr lang="en-US"/>
              <a:t>Remember 1993?</a:t>
            </a:r>
          </a:p>
          <a:p>
            <a:endParaRPr lang="en-US"/>
          </a:p>
          <a:p>
            <a:r>
              <a:rPr lang="en-US"/>
              <a:t>This guy was president.</a:t>
            </a:r>
          </a:p>
          <a:p>
            <a:endParaRPr lang="en-US"/>
          </a:p>
          <a:p>
            <a:r>
              <a:rPr lang="en-US"/>
              <a:t>Hardware news was dominated by the new Pentium processor. Not the Pentium-this or the Pentium-that. Just the Pentium.</a:t>
            </a:r>
          </a:p>
          <a:p>
            <a:endParaRPr lang="en-US"/>
          </a:p>
          <a:p>
            <a:r>
              <a:rPr lang="en-US"/>
              <a:t>Also, there was this new World-Wide-Web thing.</a:t>
            </a:r>
          </a:p>
          <a:p>
            <a:endParaRPr lang="en-US"/>
          </a:p>
          <a:p>
            <a:r>
              <a:rPr lang="en-US"/>
              <a:t>Lost in the noise, Eliot Moss and I published a paper where we proposed something called Transactional Memory as a way to make synchronization easier for multiprocessors (the term "multicore" hadn't yet been invented.) I’ll tell you more about what it is later.</a:t>
            </a:r>
          </a:p>
          <a:p>
            <a:endParaRPr lang="en-US"/>
          </a:p>
          <a:p>
            <a:r>
              <a:rPr lang="en-US"/>
              <a:t>I'm pretty sure the paper got in by the skin of its teeth.  At the conference, several PC members congratulated me on getting an "idea paper" into ISCA. In some communities, the term "idea paper" might be a complement, but in ISCA, which tends to fetishize quantitative results, the term, while not exactly fighting words, falls well short of a compliment.</a:t>
            </a:r>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DCA3DCD3-2FFF-4656-BCAA-5D0A92B66AD5}" type="slidenum">
              <a:rPr lang="ar-SA" sz="1200">
                <a:solidFill>
                  <a:srgbClr val="0000FF"/>
                </a:solidFill>
                <a:latin typeface="Marlett" pitchFamily="2" charset="2"/>
              </a:rPr>
              <a:pPr algn="r"/>
              <a:t>9</a:t>
            </a:fld>
            <a:endParaRPr lang="en-US" sz="1200">
              <a:solidFill>
                <a:srgbClr val="0000FF"/>
              </a:solidFill>
              <a:latin typeface="Marlett" pitchFamily="2" charset="2"/>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a:noFill/>
          <a:ln/>
        </p:spPr>
        <p:txBody>
          <a:bodyPr/>
          <a:lstStyle/>
          <a:p>
            <a:r>
              <a:rPr lang="en-US"/>
              <a:t>When I say "lost in the noise", I am not kidding.</a:t>
            </a:r>
          </a:p>
          <a:p>
            <a:endParaRPr lang="en-US"/>
          </a:p>
          <a:p>
            <a:r>
              <a:rPr lang="en-US"/>
              <a:t>Here is rough count of the number of citations for this paper, gathered from Google Scholar. As you can see, for the first ten years after the paper was published, it languished in obscurity. Early, in the 21st century, however, it got legs.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noFill/>
          <a:ln/>
        </p:spPr>
        <p:txBody>
          <a:bodyPr/>
          <a:lstStyle/>
          <a:p>
            <a:r>
              <a:rPr lang="en-US"/>
              <a:t>Let's look at how much mindshare TM has today.</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noFill/>
          <a:ln/>
        </p:spPr>
        <p:txBody>
          <a:bodyPr/>
          <a:lstStyle/>
          <a:p>
            <a:r>
              <a:rPr lang="en-US"/>
              <a:t>Let’s ask Microsoft for a second opinion.</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a:ln/>
        </p:spPr>
        <p:txBody>
          <a:bodyPr/>
          <a:lstStyle/>
          <a:p>
            <a:r>
              <a:rPr lang="en-US"/>
              <a:t>Inexplicably, not everyone thinks TM is all that and more.</a:t>
            </a:r>
          </a:p>
          <a:p>
            <a:endParaRPr lang="en-US"/>
          </a:p>
          <a:p>
            <a:r>
              <a:rPr lang="en-US"/>
              <a:t>Here are some of the common criticisms you will find in published papers and blogs.</a:t>
            </a:r>
          </a:p>
          <a:p>
            <a:endParaRPr lang="en-US"/>
          </a:p>
          <a:p>
            <a:r>
              <a:rPr lang="en-US"/>
              <a:t>Some claim that STM is inherently too inefficient.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noFill/>
          <a:ln/>
        </p:spPr>
        <p:txBody>
          <a:bodyPr/>
          <a:lstStyle/>
          <a:p>
            <a:r>
              <a:rPr lang="en-US"/>
              <a:t>Some claim that programmers will never learn to program in a different style.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a:noFill/>
          <a:ln/>
        </p:spPr>
        <p:txBody>
          <a:bodyPr/>
          <a:lstStyle/>
          <a:p>
            <a:r>
              <a:rPr lang="en-US"/>
              <a:t>The sandal-wearing vegetarian Esperanto-speaking faction thinks that shared-memory computation is hopeless, and efforts to improve it are evil.</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a:noFill/>
          <a:ln/>
        </p:spPr>
        <p:txBody>
          <a:bodyPr/>
          <a:lstStyle/>
          <a:p>
            <a:r>
              <a:rPr lang="en-US"/>
              <a:t>The Austro-Hungarian Empire checks in with the critique that there is nothing wrong with what we do today, do why change?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a:noFill/>
          <a:ln/>
        </p:spPr>
        <p:txBody>
          <a:bodyPr/>
          <a:lstStyle/>
          <a:p>
            <a:r>
              <a:rPr lang="en-US"/>
              <a:t>Long story short, here is my view of the big picture.</a:t>
            </a:r>
          </a:p>
          <a:p>
            <a:endParaRPr lang="en-US"/>
          </a:p>
          <a:p>
            <a:r>
              <a:rPr lang="en-US"/>
              <a:t>Every new technology goes through some form of the “Gartner Hype Cycle”, named after the consulting firm that invented the notion.</a:t>
            </a:r>
          </a:p>
          <a:p>
            <a:endParaRPr lang="en-US"/>
          </a:p>
          <a:p>
            <a:r>
              <a:rPr lang="en-US"/>
              <a:t>An idea is born, and as it becomes known, people expect it to lead them out of the wilderness. Gradually, the community discovers that things are complicated, and that the new technology is not going to pay their mortgages, wash their cars, or solve perpetual motion. A reaction sets in, and some become bitter.</a:t>
            </a:r>
          </a:p>
          <a:p>
            <a:endParaRPr lang="en-US"/>
          </a:p>
          <a:p>
            <a:r>
              <a:rPr lang="en-US"/>
              <a:t>All along, researchers are patiently working on getting the damn thing to work, and eventually the technology settles into a stable, useful mode, less useful than the hype suggested, but better than the haters expect.</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8FBC5728-37A7-41A8-8E27-F1BDF122F6FB}" type="slidenum">
              <a:rPr lang="he-IL"/>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56293F08-43F8-4EBB-9518-4F92377068BC}" type="slidenum">
              <a:rPr lang="he-IL"/>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4D75B396-9248-4007-9033-626E72B063B0}" type="slidenum">
              <a:rPr lang="he-IL"/>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421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EC676077-9BBE-4665-AFEC-9A25D283D224}" type="slidenum">
              <a:rPr lang="he-IL"/>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A036668E-CDC0-4CA5-9477-558EB1718944}" type="slidenum">
              <a:rPr lang="he-IL"/>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AB6EB4F1-838C-4100-B32E-9C8596DAED41}" type="slidenum">
              <a:rPr lang="he-IL"/>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B2456BD5-A4FD-40AB-9B69-73411EE1D792}" type="slidenum">
              <a:rPr lang="he-IL"/>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7E8BA0C2-340A-4CA4-A89A-7255129FDB5F}" type="slidenum">
              <a:rPr lang="he-IL"/>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AD7ECD0-6AF2-4E84-95BA-4B50C3ECD471}" type="slidenum">
              <a:rPr lang="he-IL"/>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149019AD-C728-4F72-9DD0-53B4B3181A95}" type="slidenum">
              <a:rPr lang="he-IL"/>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CBA0BFA-9A40-49B5-B6B5-91C27D32FF7E}" type="slidenum">
              <a:rPr lang="he-IL"/>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itchFamily="34" charset="0"/>
                <a:cs typeface="Arial" charset="0"/>
              </a:defRPr>
            </a:lvl1pPr>
          </a:lstStyle>
          <a:p>
            <a:pPr>
              <a:defRPr/>
            </a:pPr>
            <a:fld id="{19E45839-91AD-45B2-8E9D-BB0398183D12}" type="slidenum">
              <a:rPr lang="he-IL"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 id="2147483660" r:id="rId12"/>
  </p:sldLayoutIdLst>
  <p:hf hdr="0" dt="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6.wmf"/><Relationship Id="rId5" Type="http://schemas.openxmlformats.org/officeDocument/2006/relationships/image" Target="../media/image25.png"/><Relationship Id="rId4" Type="http://schemas.openxmlformats.org/officeDocument/2006/relationships/image" Target="../media/image24.png"/></Relationships>
</file>

<file path=ppt/slides/_rels/slide1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creativecommons.org/licenses/by-sa/2.5/"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pic>
        <p:nvPicPr>
          <p:cNvPr id="5123" name="Picture 3"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sp>
        <p:nvSpPr>
          <p:cNvPr id="5124" name="Rectangle 4"/>
          <p:cNvSpPr>
            <a:spLocks noGrp="1" noChangeArrowheads="1"/>
          </p:cNvSpPr>
          <p:nvPr>
            <p:ph type="ctrTitle" idx="4294967295"/>
          </p:nvPr>
        </p:nvSpPr>
        <p:spPr>
          <a:xfrm>
            <a:off x="685800" y="292100"/>
            <a:ext cx="7772400" cy="1143000"/>
          </a:xfrm>
        </p:spPr>
        <p:txBody>
          <a:bodyPr/>
          <a:lstStyle/>
          <a:p>
            <a:r>
              <a:rPr lang="en-US" altLang="en-US" dirty="0"/>
              <a:t>Transactional Memory</a:t>
            </a:r>
            <a:endParaRPr lang="en-US" dirty="0"/>
          </a:p>
        </p:txBody>
      </p:sp>
      <p:sp>
        <p:nvSpPr>
          <p:cNvPr id="5125" name="Rectangle 5"/>
          <p:cNvSpPr>
            <a:spLocks noGrp="1" noChangeArrowheads="1"/>
          </p:cNvSpPr>
          <p:nvPr>
            <p:ph type="subTitle" idx="4294967295"/>
          </p:nvPr>
        </p:nvSpPr>
        <p:spPr>
          <a:xfrm>
            <a:off x="1103313" y="4198938"/>
            <a:ext cx="6777037" cy="1927225"/>
          </a:xfrm>
        </p:spPr>
        <p:txBody>
          <a:bodyPr/>
          <a:lstStyle/>
          <a:p>
            <a:pPr marL="0" indent="0" algn="ctr">
              <a:lnSpc>
                <a:spcPct val="80000"/>
              </a:lnSpc>
              <a:buFontTx/>
              <a:buNone/>
            </a:pPr>
            <a:r>
              <a:rPr lang="en-US" sz="2800" dirty="0">
                <a:solidFill>
                  <a:schemeClr val="accent1">
                    <a:lumMod val="75000"/>
                  </a:schemeClr>
                </a:solidFill>
              </a:rPr>
              <a:t>Companion slides for</a:t>
            </a:r>
          </a:p>
          <a:p>
            <a:pPr marL="0" indent="0" algn="ctr">
              <a:lnSpc>
                <a:spcPct val="80000"/>
              </a:lnSpc>
              <a:buFontTx/>
              <a:buNone/>
            </a:pPr>
            <a:r>
              <a:rPr lang="en-US" sz="2800" dirty="0">
                <a:solidFill>
                  <a:schemeClr val="tx1"/>
                </a:solidFill>
              </a:rPr>
              <a:t>The Art of Multiprocessor Programming</a:t>
            </a:r>
          </a:p>
          <a:p>
            <a:pPr marL="0" indent="0" algn="ctr">
              <a:lnSpc>
                <a:spcPct val="80000"/>
              </a:lnSpc>
              <a:buFontTx/>
              <a:buNone/>
            </a:pPr>
            <a:r>
              <a:rPr lang="en-US" sz="2800" dirty="0">
                <a:solidFill>
                  <a:schemeClr val="accent1">
                    <a:lumMod val="75000"/>
                  </a:schemeClr>
                </a:solidFill>
              </a:rPr>
              <a:t>by Maurice Herlihy, Nir Shavit, and Victor </a:t>
            </a:r>
            <a:r>
              <a:rPr lang="en-US" sz="2800" dirty="0" err="1">
                <a:solidFill>
                  <a:schemeClr val="accent1">
                    <a:lumMod val="75000"/>
                  </a:schemeClr>
                </a:solidFill>
              </a:rPr>
              <a:t>Luchangco</a:t>
            </a:r>
            <a:r>
              <a:rPr lang="en-US" sz="2800" dirty="0">
                <a:solidFill>
                  <a:schemeClr val="accent1">
                    <a:lumMod val="75000"/>
                  </a:schemeClr>
                </a:solidFill>
              </a:rPr>
              <a:t>, Michael Spear</a:t>
            </a:r>
          </a:p>
        </p:txBody>
      </p:sp>
      <p:sp>
        <p:nvSpPr>
          <p:cNvPr id="5126" name="Rectangle 6"/>
          <p:cNvSpPr>
            <a:spLocks noChangeArrowheads="1"/>
          </p:cNvSpPr>
          <p:nvPr/>
        </p:nvSpPr>
        <p:spPr bwMode="auto">
          <a:xfrm>
            <a:off x="392113" y="5927725"/>
            <a:ext cx="1509712" cy="930275"/>
          </a:xfrm>
          <a:prstGeom prst="rect">
            <a:avLst/>
          </a:prstGeom>
          <a:solidFill>
            <a:schemeClr val="bg1"/>
          </a:solidFill>
          <a:ln w="9525">
            <a:noFill/>
            <a:miter lim="800000"/>
            <a:headEnd/>
            <a:tailEnd/>
          </a:ln>
        </p:spPr>
        <p:txBody>
          <a:bodyPr wrap="none" anchor="ctr"/>
          <a:lstStyle/>
          <a:p>
            <a:pPr algn="r" eaLnBrk="0" hangingPunct="0"/>
            <a:endParaRPr lang="en-US" sz="4400" b="1">
              <a:solidFill>
                <a:srgbClr val="0000FF"/>
              </a:solidFill>
              <a:latin typeface="Comic Sans MS" pitchFamily="66" charset="0"/>
            </a:endParaRPr>
          </a:p>
        </p:txBody>
      </p:sp>
      <p:sp>
        <p:nvSpPr>
          <p:cNvPr id="9" name="TextBox 8"/>
          <p:cNvSpPr txBox="1"/>
          <p:nvPr>
            <p:custDataLst>
              <p:tags r:id="rId1"/>
            </p:custDataLst>
          </p:nvPr>
        </p:nvSpPr>
        <p:spPr>
          <a:xfrm>
            <a:off x="0" y="7112000"/>
            <a:ext cx="9144000" cy="646331"/>
          </a:xfrm>
          <a:prstGeom prst="rect">
            <a:avLst/>
          </a:prstGeom>
          <a:noFill/>
        </p:spPr>
        <p:txBody>
          <a:bodyPr vert="horz" rtlCol="0">
            <a:spAutoFit/>
          </a:bodyPr>
          <a:lstStyle/>
          <a:p>
            <a:r>
              <a:rPr lang="en-US"/>
              <a:t>TexPoint fonts used in EMF. </a:t>
            </a:r>
          </a:p>
          <a:p>
            <a:r>
              <a:rPr lang="en-US"/>
              <a:t>Read the TexPoint manual before you delete this box.: </a:t>
            </a:r>
            <a:r>
              <a:rPr lang="en-US">
                <a:latin typeface="CMR10"/>
              </a:rPr>
              <a:t>A</a:t>
            </a:r>
            <a:r>
              <a:rPr lang="en-US">
                <a:latin typeface="CMSY10ORIG"/>
              </a:rPr>
              <a:t>A</a:t>
            </a:r>
            <a:r>
              <a:rPr lang="en-US">
                <a:latin typeface="CMMI10"/>
              </a:rPr>
              <a:t>A</a:t>
            </a:r>
            <a:r>
              <a:rPr lang="en-US">
                <a:latin typeface="CMMI7"/>
              </a:rPr>
              <a:t>A</a:t>
            </a:r>
            <a:endParaRPr lang="en-US"/>
          </a:p>
        </p:txBody>
      </p:sp>
      <p:pic>
        <p:nvPicPr>
          <p:cNvPr id="5" name="Picture 4">
            <a:extLst>
              <a:ext uri="{FF2B5EF4-FFF2-40B4-BE49-F238E27FC236}">
                <a16:creationId xmlns:a16="http://schemas.microsoft.com/office/drawing/2014/main" id="{C1CBA998-1508-4E95-8E90-ABB590A60DFE}"/>
              </a:ext>
            </a:extLst>
          </p:cNvPr>
          <p:cNvPicPr>
            <a:picLocks noChangeAspect="1"/>
          </p:cNvPicPr>
          <p:nvPr/>
        </p:nvPicPr>
        <p:blipFill>
          <a:blip r:embed="rId5"/>
          <a:stretch>
            <a:fillRect/>
          </a:stretch>
        </p:blipFill>
        <p:spPr>
          <a:xfrm>
            <a:off x="3509339" y="1534496"/>
            <a:ext cx="2125323" cy="25650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0992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ED19F48-B6B0-4D99-83C5-C1BA9DCD837A}" type="slidenum">
              <a:rPr lang="ar-SA" sz="1400">
                <a:solidFill>
                  <a:schemeClr val="tx1"/>
                </a:solidFill>
                <a:latin typeface="Arial" pitchFamily="34" charset="0"/>
                <a:cs typeface="Arial" pitchFamily="34" charset="0"/>
              </a:rPr>
              <a:pPr algn="r"/>
              <a:t>10</a:t>
            </a:fld>
            <a:endParaRPr lang="en-US" sz="1400" dirty="0">
              <a:solidFill>
                <a:schemeClr val="tx1"/>
              </a:solidFill>
              <a:latin typeface="Arial" pitchFamily="34" charset="0"/>
              <a:cs typeface="Arial" pitchFamily="34" charset="0"/>
            </a:endParaRPr>
          </a:p>
        </p:txBody>
      </p:sp>
      <p:sp>
        <p:nvSpPr>
          <p:cNvPr id="209924" name="Rectangle 3"/>
          <p:cNvSpPr>
            <a:spLocks noGrp="1" noChangeArrowheads="1"/>
          </p:cNvSpPr>
          <p:nvPr>
            <p:ph type="title" idx="4294967295"/>
          </p:nvPr>
        </p:nvSpPr>
        <p:spPr/>
        <p:txBody>
          <a:bodyPr/>
          <a:lstStyle/>
          <a:p>
            <a:r>
              <a:rPr lang="en-US"/>
              <a:t>Locks Not Composable</a:t>
            </a:r>
          </a:p>
        </p:txBody>
      </p:sp>
      <p:grpSp>
        <p:nvGrpSpPr>
          <p:cNvPr id="209925" name="Group 18"/>
          <p:cNvGrpSpPr>
            <a:grpSpLocks/>
          </p:cNvGrpSpPr>
          <p:nvPr/>
        </p:nvGrpSpPr>
        <p:grpSpPr bwMode="auto">
          <a:xfrm flipH="1">
            <a:off x="968375" y="4295775"/>
            <a:ext cx="1447800" cy="1295400"/>
            <a:chOff x="3168" y="1824"/>
            <a:chExt cx="912" cy="816"/>
          </a:xfrm>
        </p:grpSpPr>
        <p:sp>
          <p:nvSpPr>
            <p:cNvPr id="209926"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27"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28"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29"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0"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1"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2"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3"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9934"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209935" name="Group 4"/>
          <p:cNvGrpSpPr>
            <a:grpSpLocks/>
          </p:cNvGrpSpPr>
          <p:nvPr/>
        </p:nvGrpSpPr>
        <p:grpSpPr bwMode="auto">
          <a:xfrm>
            <a:off x="4106863" y="4503738"/>
            <a:ext cx="430212" cy="341312"/>
            <a:chOff x="2928" y="1465"/>
            <a:chExt cx="271" cy="215"/>
          </a:xfrm>
        </p:grpSpPr>
        <p:sp>
          <p:nvSpPr>
            <p:cNvPr id="209936" name="Oval 5"/>
            <p:cNvSpPr>
              <a:spLocks noChangeArrowheads="1"/>
            </p:cNvSpPr>
            <p:nvPr/>
          </p:nvSpPr>
          <p:spPr bwMode="auto">
            <a:xfrm>
              <a:off x="2928" y="1465"/>
              <a:ext cx="271" cy="215"/>
            </a:xfrm>
            <a:prstGeom prst="ellipse">
              <a:avLst/>
            </a:prstGeom>
            <a:solidFill>
              <a:srgbClr val="FFFF00"/>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09937" name="Oval 6"/>
            <p:cNvSpPr>
              <a:spLocks noChangeArrowheads="1"/>
            </p:cNvSpPr>
            <p:nvPr/>
          </p:nvSpPr>
          <p:spPr bwMode="auto">
            <a:xfrm>
              <a:off x="3082" y="1503"/>
              <a:ext cx="71" cy="60"/>
            </a:xfrm>
            <a:prstGeom prst="ellipse">
              <a:avLst/>
            </a:prstGeom>
            <a:solidFill>
              <a:srgbClr val="FFFFCC"/>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09938"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39"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0"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1"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9942"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9943"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4"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5"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9946"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9947"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nvGrpSpPr>
          <p:cNvPr id="2" name="Group 9"/>
          <p:cNvGrpSpPr>
            <a:grpSpLocks/>
          </p:cNvGrpSpPr>
          <p:nvPr/>
        </p:nvGrpSpPr>
        <p:grpSpPr bwMode="auto">
          <a:xfrm>
            <a:off x="5899150" y="2730500"/>
            <a:ext cx="430213" cy="341313"/>
            <a:chOff x="2744" y="3360"/>
            <a:chExt cx="271" cy="215"/>
          </a:xfrm>
        </p:grpSpPr>
        <p:sp>
          <p:nvSpPr>
            <p:cNvPr id="209949" name="Oval 10"/>
            <p:cNvSpPr>
              <a:spLocks noChangeArrowheads="1"/>
            </p:cNvSpPr>
            <p:nvPr/>
          </p:nvSpPr>
          <p:spPr bwMode="auto">
            <a:xfrm>
              <a:off x="2744" y="3360"/>
              <a:ext cx="271" cy="215"/>
            </a:xfrm>
            <a:prstGeom prst="ellipse">
              <a:avLst/>
            </a:prstGeom>
            <a:solidFill>
              <a:srgbClr val="66FF33"/>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09950" name="Oval 11"/>
            <p:cNvSpPr>
              <a:spLocks noChangeArrowheads="1"/>
            </p:cNvSpPr>
            <p:nvPr/>
          </p:nvSpPr>
          <p:spPr bwMode="auto">
            <a:xfrm>
              <a:off x="2898" y="3398"/>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09952" name="Oval 13"/>
            <p:cNvSpPr>
              <a:spLocks noChangeArrowheads="1"/>
            </p:cNvSpPr>
            <p:nvPr/>
          </p:nvSpPr>
          <p:spPr bwMode="auto">
            <a:xfrm>
              <a:off x="3648" y="3312"/>
              <a:ext cx="271" cy="215"/>
            </a:xfrm>
            <a:prstGeom prst="ellipse">
              <a:avLst/>
            </a:prstGeom>
            <a:solidFill>
              <a:srgbClr val="FF0000"/>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09953" name="Oval 14"/>
            <p:cNvSpPr>
              <a:spLocks noChangeArrowheads="1"/>
            </p:cNvSpPr>
            <p:nvPr/>
          </p:nvSpPr>
          <p:spPr bwMode="auto">
            <a:xfrm>
              <a:off x="3802" y="3350"/>
              <a:ext cx="71" cy="60"/>
            </a:xfrm>
            <a:prstGeom prst="ellipse">
              <a:avLst/>
            </a:prstGeom>
            <a:solidFill>
              <a:srgbClr val="FF7C80"/>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09955" name="Oval 28"/>
            <p:cNvSpPr>
              <a:spLocks noChangeArrowheads="1"/>
            </p:cNvSpPr>
            <p:nvPr/>
          </p:nvSpPr>
          <p:spPr bwMode="auto">
            <a:xfrm>
              <a:off x="2928" y="1465"/>
              <a:ext cx="271" cy="215"/>
            </a:xfrm>
            <a:prstGeom prst="ellipse">
              <a:avLst/>
            </a:prstGeom>
            <a:solidFill>
              <a:srgbClr val="3399FF"/>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09956" name="Oval 29"/>
            <p:cNvSpPr>
              <a:spLocks noChangeArrowheads="1"/>
            </p:cNvSpPr>
            <p:nvPr/>
          </p:nvSpPr>
          <p:spPr bwMode="auto">
            <a:xfrm>
              <a:off x="3082" y="1503"/>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09957" name="Text Box 37"/>
          <p:cNvSpPr txBox="1">
            <a:spLocks noChangeArrowheads="1"/>
          </p:cNvSpPr>
          <p:nvPr/>
        </p:nvSpPr>
        <p:spPr bwMode="auto">
          <a:xfrm>
            <a:off x="496888" y="3049588"/>
            <a:ext cx="4046537"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Transfer item from one queue to another</a:t>
            </a:r>
            <a:endParaRPr lang="en-US" sz="2000" dirty="0">
              <a:solidFill>
                <a:srgbClr val="0000FF"/>
              </a:solidFill>
              <a:latin typeface="Arial" pitchFamily="34" charset="0"/>
              <a:cs typeface="Arial" pitchFamily="34" charset="0"/>
            </a:endParaRPr>
          </a:p>
        </p:txBody>
      </p:sp>
      <p:sp>
        <p:nvSpPr>
          <p:cNvPr id="209958" name="Text Box 38"/>
          <p:cNvSpPr txBox="1">
            <a:spLocks noChangeArrowheads="1"/>
          </p:cNvSpPr>
          <p:nvPr/>
        </p:nvSpPr>
        <p:spPr bwMode="auto">
          <a:xfrm>
            <a:off x="2392363" y="3811588"/>
            <a:ext cx="4989512"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Must be </a:t>
            </a:r>
            <a:r>
              <a:rPr lang="en-US" sz="2800" dirty="0">
                <a:solidFill>
                  <a:schemeClr val="tx1"/>
                </a:solidFill>
                <a:latin typeface="Arial" pitchFamily="34" charset="0"/>
                <a:cs typeface="Arial" pitchFamily="34" charset="0"/>
              </a:rPr>
              <a:t>atomic</a:t>
            </a:r>
            <a:r>
              <a:rPr lang="en-US" sz="2800" dirty="0">
                <a:solidFill>
                  <a:srgbClr val="3366FF"/>
                </a:solidFill>
                <a:latin typeface="Arial" pitchFamily="34" charset="0"/>
                <a:cs typeface="Arial" pitchFamily="34" charset="0"/>
              </a:rPr>
              <a:t> :</a:t>
            </a:r>
          </a:p>
          <a:p>
            <a:r>
              <a:rPr lang="en-US" sz="2800" dirty="0">
                <a:solidFill>
                  <a:srgbClr val="0000FF"/>
                </a:solidFill>
                <a:latin typeface="Arial" pitchFamily="34" charset="0"/>
                <a:cs typeface="Arial" pitchFamily="34" charset="0"/>
              </a:rPr>
              <a:t>No duplicate or missing items</a:t>
            </a:r>
            <a:endParaRPr lang="en-US" sz="2000" dirty="0">
              <a:solidFill>
                <a:srgbClr val="0000FF"/>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3.64162E-6 L 0.09531 0.2437 " pathEditMode="relative" rAng="0" ptsTypes="AA">
                                      <p:cBhvr>
                                        <p:cTn id="6" dur="500" fill="hold"/>
                                        <p:tgtEl>
                                          <p:spTgt spid="5"/>
                                        </p:tgtEl>
                                        <p:attrNameLst>
                                          <p:attrName>ppt_x</p:attrName>
                                          <p:attrName>ppt_y</p:attrName>
                                        </p:attrNameLst>
                                      </p:cBhvr>
                                      <p:rCtr x="4800" y="12200"/>
                                    </p:animMotion>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 0.0 L -0.08837 0.0 " pathEditMode="relative" ptsTypes="AA">
                                      <p:cBhvr>
                                        <p:cTn id="9" dur="500" fill="hold"/>
                                        <p:tgtEl>
                                          <p:spTgt spid="3"/>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 0.0 L -0.08837 0.0 " pathEditMode="relative" ptsTypes="AA">
                                      <p:cBhvr>
                                        <p:cTn id="12" dur="500" fill="hold"/>
                                        <p:tgtEl>
                                          <p:spTgt spid="2"/>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9957"/>
                                        </p:tgtEl>
                                        <p:attrNameLst>
                                          <p:attrName>style.visibility</p:attrName>
                                        </p:attrNameLst>
                                      </p:cBhvr>
                                      <p:to>
                                        <p:strVal val="visible"/>
                                      </p:to>
                                    </p:set>
                                    <p:animEffect transition="in" filter="blinds(horizontal)">
                                      <p:cBhvr>
                                        <p:cTn id="17" dur="500"/>
                                        <p:tgtEl>
                                          <p:spTgt spid="2099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9958"/>
                                        </p:tgtEl>
                                        <p:attrNameLst>
                                          <p:attrName>style.visibility</p:attrName>
                                        </p:attrNameLst>
                                      </p:cBhvr>
                                      <p:to>
                                        <p:strVal val="visible"/>
                                      </p:to>
                                    </p:set>
                                    <p:animEffect transition="in" filter="blinds(horizontal)">
                                      <p:cBhvr>
                                        <p:cTn id="22" dur="500"/>
                                        <p:tgtEl>
                                          <p:spTgt spid="209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57" grpId="0" animBg="1"/>
      <p:bldP spid="20995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8371" name="Rectangle 6"/>
          <p:cNvSpPr>
            <a:spLocks noGrp="1" noChangeArrowheads="1"/>
          </p:cNvSpPr>
          <p:nvPr>
            <p:ph type="sldNum" sz="quarter" idx="10"/>
          </p:nvPr>
        </p:nvSpPr>
        <p:spPr>
          <a:noFill/>
        </p:spPr>
        <p:txBody>
          <a:bodyPr/>
          <a:lstStyle/>
          <a:p>
            <a:fld id="{1DD90556-414F-4308-9996-7116192AC0D9}" type="slidenum">
              <a:rPr lang="x-none" smtClean="0">
                <a:cs typeface="Arial" pitchFamily="34" charset="0"/>
              </a:rPr>
              <a:pPr/>
              <a:t>100</a:t>
            </a:fld>
            <a:endParaRPr lang="en-US">
              <a:cs typeface="Arial" pitchFamily="34" charset="0"/>
            </a:endParaRPr>
          </a:p>
        </p:txBody>
      </p:sp>
      <p:sp>
        <p:nvSpPr>
          <p:cNvPr id="58372" name="Rectangle 2"/>
          <p:cNvSpPr>
            <a:spLocks noGrp="1" noChangeArrowheads="1"/>
          </p:cNvSpPr>
          <p:nvPr>
            <p:ph type="title"/>
          </p:nvPr>
        </p:nvSpPr>
        <p:spPr/>
        <p:txBody>
          <a:bodyPr/>
          <a:lstStyle/>
          <a:p>
            <a:r>
              <a:rPr lang="en-US"/>
              <a:t>Conflict Detection</a:t>
            </a:r>
          </a:p>
        </p:txBody>
      </p:sp>
      <p:sp>
        <p:nvSpPr>
          <p:cNvPr id="58373" name="Rectangle 3"/>
          <p:cNvSpPr>
            <a:spLocks noGrp="1" noChangeArrowheads="1"/>
          </p:cNvSpPr>
          <p:nvPr>
            <p:ph type="body" idx="1"/>
          </p:nvPr>
        </p:nvSpPr>
        <p:spPr/>
        <p:txBody>
          <a:bodyPr/>
          <a:lstStyle/>
          <a:p>
            <a:r>
              <a:rPr lang="en-US"/>
              <a:t>Eager detection may abort transactions that could have committed.</a:t>
            </a:r>
          </a:p>
          <a:p>
            <a:r>
              <a:rPr lang="en-US"/>
              <a:t>Lazy detection discards more computation.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9395" name="Rectangle 6"/>
          <p:cNvSpPr>
            <a:spLocks noGrp="1" noChangeArrowheads="1"/>
          </p:cNvSpPr>
          <p:nvPr>
            <p:ph type="sldNum" sz="quarter" idx="10"/>
          </p:nvPr>
        </p:nvSpPr>
        <p:spPr>
          <a:noFill/>
        </p:spPr>
        <p:txBody>
          <a:bodyPr/>
          <a:lstStyle/>
          <a:p>
            <a:fld id="{2C4E3F63-2C11-4EE8-A069-7F312ADCC498}" type="slidenum">
              <a:rPr lang="x-none" smtClean="0">
                <a:cs typeface="Arial" pitchFamily="34" charset="0"/>
              </a:rPr>
              <a:pPr/>
              <a:t>101</a:t>
            </a:fld>
            <a:endParaRPr lang="en-US">
              <a:cs typeface="Arial" pitchFamily="34" charset="0"/>
            </a:endParaRPr>
          </a:p>
        </p:txBody>
      </p:sp>
      <p:sp>
        <p:nvSpPr>
          <p:cNvPr id="59396" name="Rectangle 2"/>
          <p:cNvSpPr>
            <a:spLocks noGrp="1" noChangeArrowheads="1"/>
          </p:cNvSpPr>
          <p:nvPr>
            <p:ph type="title"/>
          </p:nvPr>
        </p:nvSpPr>
        <p:spPr/>
        <p:txBody>
          <a:bodyPr/>
          <a:lstStyle/>
          <a:p>
            <a:r>
              <a:rPr lang="en-US" sz="4000"/>
              <a:t>Contention Management &amp; Scheduling</a:t>
            </a:r>
          </a:p>
        </p:txBody>
      </p:sp>
      <p:sp>
        <p:nvSpPr>
          <p:cNvPr id="59397" name="Rectangle 3"/>
          <p:cNvSpPr>
            <a:spLocks noGrp="1" noChangeArrowheads="1"/>
          </p:cNvSpPr>
          <p:nvPr>
            <p:ph type="body" sz="half" idx="1"/>
          </p:nvPr>
        </p:nvSpPr>
        <p:spPr/>
        <p:txBody>
          <a:bodyPr/>
          <a:lstStyle/>
          <a:p>
            <a:r>
              <a:rPr lang="en-US"/>
              <a:t>How to </a:t>
            </a:r>
            <a:r>
              <a:rPr lang="en-US">
                <a:solidFill>
                  <a:schemeClr val="tx1"/>
                </a:solidFill>
              </a:rPr>
              <a:t>resolve conflicts</a:t>
            </a:r>
            <a:r>
              <a:rPr lang="en-US"/>
              <a:t>?</a:t>
            </a:r>
          </a:p>
          <a:p>
            <a:r>
              <a:rPr lang="en-US"/>
              <a:t>Who moves </a:t>
            </a:r>
            <a:r>
              <a:rPr lang="en-US">
                <a:solidFill>
                  <a:schemeClr val="tx1"/>
                </a:solidFill>
              </a:rPr>
              <a:t>forward</a:t>
            </a:r>
            <a:r>
              <a:rPr lang="en-US"/>
              <a:t> and who </a:t>
            </a:r>
            <a:r>
              <a:rPr lang="en-US">
                <a:solidFill>
                  <a:schemeClr val="tx1"/>
                </a:solidFill>
              </a:rPr>
              <a:t>rolls back</a:t>
            </a:r>
            <a:r>
              <a:rPr lang="en-US"/>
              <a:t>?</a:t>
            </a:r>
          </a:p>
          <a:p>
            <a:r>
              <a:rPr lang="en-US"/>
              <a:t>Lots of </a:t>
            </a:r>
            <a:r>
              <a:rPr lang="en-US">
                <a:solidFill>
                  <a:schemeClr val="tx1"/>
                </a:solidFill>
              </a:rPr>
              <a:t>empirical</a:t>
            </a:r>
            <a:r>
              <a:rPr lang="en-US"/>
              <a:t> work but </a:t>
            </a:r>
            <a:r>
              <a:rPr lang="en-US">
                <a:solidFill>
                  <a:schemeClr val="tx1"/>
                </a:solidFill>
              </a:rPr>
              <a:t>formal</a:t>
            </a:r>
            <a:r>
              <a:rPr lang="en-US"/>
              <a:t> work in infancy</a:t>
            </a:r>
          </a:p>
        </p:txBody>
      </p:sp>
      <p:pic>
        <p:nvPicPr>
          <p:cNvPr id="59398" name="Picture 6"/>
          <p:cNvPicPr>
            <a:picLocks noChangeAspect="1" noChangeArrowheads="1"/>
          </p:cNvPicPr>
          <p:nvPr/>
        </p:nvPicPr>
        <p:blipFill>
          <a:blip r:embed="rId3" cstate="print"/>
          <a:srcRect/>
          <a:stretch>
            <a:fillRect/>
          </a:stretch>
        </p:blipFill>
        <p:spPr bwMode="auto">
          <a:xfrm>
            <a:off x="4908550" y="1887538"/>
            <a:ext cx="2809875" cy="4219575"/>
          </a:xfrm>
          <a:prstGeom prst="rect">
            <a:avLst/>
          </a:prstGeom>
          <a:noFill/>
          <a:ln w="38100" algn="ctr">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0419" name="Rectangle 6"/>
          <p:cNvSpPr>
            <a:spLocks noGrp="1" noChangeArrowheads="1"/>
          </p:cNvSpPr>
          <p:nvPr>
            <p:ph type="sldNum" sz="quarter" idx="10"/>
          </p:nvPr>
        </p:nvSpPr>
        <p:spPr>
          <a:noFill/>
        </p:spPr>
        <p:txBody>
          <a:bodyPr/>
          <a:lstStyle/>
          <a:p>
            <a:fld id="{673B850A-C0AE-4BBC-A082-0DFCE24AD8A6}" type="slidenum">
              <a:rPr lang="x-none" smtClean="0">
                <a:cs typeface="Arial" pitchFamily="34" charset="0"/>
              </a:rPr>
              <a:pPr/>
              <a:t>102</a:t>
            </a:fld>
            <a:endParaRPr lang="en-US">
              <a:cs typeface="Arial" pitchFamily="34" charset="0"/>
            </a:endParaRPr>
          </a:p>
        </p:txBody>
      </p:sp>
      <p:sp>
        <p:nvSpPr>
          <p:cNvPr id="60420" name="Rectangle 2"/>
          <p:cNvSpPr>
            <a:spLocks noGrp="1" noChangeArrowheads="1"/>
          </p:cNvSpPr>
          <p:nvPr>
            <p:ph type="title"/>
          </p:nvPr>
        </p:nvSpPr>
        <p:spPr/>
        <p:txBody>
          <a:bodyPr/>
          <a:lstStyle/>
          <a:p>
            <a:r>
              <a:rPr lang="en-US" sz="4000"/>
              <a:t>Contention Manager Strategies</a:t>
            </a:r>
          </a:p>
        </p:txBody>
      </p:sp>
      <p:sp>
        <p:nvSpPr>
          <p:cNvPr id="60421" name="Rectangle 3"/>
          <p:cNvSpPr>
            <a:spLocks noGrp="1" noChangeArrowheads="1"/>
          </p:cNvSpPr>
          <p:nvPr>
            <p:ph type="body" idx="1"/>
          </p:nvPr>
        </p:nvSpPr>
        <p:spPr/>
        <p:txBody>
          <a:bodyPr/>
          <a:lstStyle/>
          <a:p>
            <a:r>
              <a:rPr lang="en-US"/>
              <a:t>Exponential backoff</a:t>
            </a:r>
          </a:p>
          <a:p>
            <a:r>
              <a:rPr lang="en-US"/>
              <a:t>Priority to</a:t>
            </a:r>
          </a:p>
          <a:p>
            <a:pPr lvl="1"/>
            <a:r>
              <a:rPr lang="en-US"/>
              <a:t>Oldest?</a:t>
            </a:r>
          </a:p>
          <a:p>
            <a:pPr lvl="1"/>
            <a:r>
              <a:rPr lang="en-US"/>
              <a:t>Most work?</a:t>
            </a:r>
          </a:p>
          <a:p>
            <a:pPr lvl="1"/>
            <a:r>
              <a:rPr lang="en-US"/>
              <a:t>Non-waiting?</a:t>
            </a:r>
          </a:p>
          <a:p>
            <a:r>
              <a:rPr lang="en-US"/>
              <a:t>None Dominates</a:t>
            </a:r>
          </a:p>
          <a:p>
            <a:r>
              <a:rPr lang="en-US"/>
              <a:t>But needed anyway</a:t>
            </a:r>
          </a:p>
        </p:txBody>
      </p:sp>
      <p:pic>
        <p:nvPicPr>
          <p:cNvPr id="60422" name="Picture 4"/>
          <p:cNvPicPr>
            <a:picLocks noChangeAspect="1" noChangeArrowheads="1"/>
          </p:cNvPicPr>
          <p:nvPr/>
        </p:nvPicPr>
        <p:blipFill>
          <a:blip r:embed="rId3" cstate="print"/>
          <a:srcRect/>
          <a:stretch>
            <a:fillRect/>
          </a:stretch>
        </p:blipFill>
        <p:spPr bwMode="auto">
          <a:xfrm>
            <a:off x="4576763" y="2689225"/>
            <a:ext cx="3736975" cy="2298700"/>
          </a:xfrm>
          <a:prstGeom prst="rect">
            <a:avLst/>
          </a:prstGeom>
          <a:noFill/>
          <a:ln w="38100" algn="ctr">
            <a:noFill/>
            <a:miter lim="800000"/>
            <a:headEnd/>
            <a:tailEnd/>
          </a:ln>
        </p:spPr>
      </p:pic>
      <p:sp>
        <p:nvSpPr>
          <p:cNvPr id="60423" name="Text Box 5"/>
          <p:cNvSpPr txBox="1">
            <a:spLocks noChangeArrowheads="1"/>
          </p:cNvSpPr>
          <p:nvPr/>
        </p:nvSpPr>
        <p:spPr bwMode="auto">
          <a:xfrm>
            <a:off x="5051425" y="5214938"/>
            <a:ext cx="2747963" cy="396875"/>
          </a:xfrm>
          <a:prstGeom prst="rect">
            <a:avLst/>
          </a:prstGeom>
          <a:noFill/>
          <a:ln w="38100" algn="ctr">
            <a:noFill/>
            <a:miter lim="800000"/>
            <a:headEnd/>
            <a:tailEnd/>
          </a:ln>
        </p:spPr>
        <p:txBody>
          <a:bodyPr wrap="none">
            <a:spAutoFit/>
          </a:bodyPr>
          <a:lstStyle/>
          <a:p>
            <a:r>
              <a:rPr lang="en-US" sz="2000" dirty="0">
                <a:latin typeface="Arial" pitchFamily="34" charset="0"/>
              </a:rPr>
              <a:t>Judgment of Solomon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1443" name="Rectangle 6"/>
          <p:cNvSpPr>
            <a:spLocks noGrp="1" noChangeArrowheads="1"/>
          </p:cNvSpPr>
          <p:nvPr>
            <p:ph type="sldNum" sz="quarter" idx="10"/>
          </p:nvPr>
        </p:nvSpPr>
        <p:spPr>
          <a:noFill/>
        </p:spPr>
        <p:txBody>
          <a:bodyPr/>
          <a:lstStyle/>
          <a:p>
            <a:fld id="{B61C3ACF-112E-4972-9AA2-4E4C86F3C223}" type="slidenum">
              <a:rPr lang="x-none" smtClean="0">
                <a:cs typeface="Arial" pitchFamily="34" charset="0"/>
              </a:rPr>
              <a:pPr/>
              <a:t>103</a:t>
            </a:fld>
            <a:endParaRPr lang="en-US">
              <a:cs typeface="Arial" pitchFamily="34" charset="0"/>
            </a:endParaRPr>
          </a:p>
        </p:txBody>
      </p:sp>
      <p:sp>
        <p:nvSpPr>
          <p:cNvPr id="61444" name="Rectangle 2"/>
          <p:cNvSpPr>
            <a:spLocks noGrp="1" noChangeArrowheads="1"/>
          </p:cNvSpPr>
          <p:nvPr>
            <p:ph type="title"/>
          </p:nvPr>
        </p:nvSpPr>
        <p:spPr/>
        <p:txBody>
          <a:bodyPr/>
          <a:lstStyle/>
          <a:p>
            <a:r>
              <a:rPr lang="en-US"/>
              <a:t>I/O &amp; System Calls?</a:t>
            </a:r>
          </a:p>
        </p:txBody>
      </p:sp>
      <p:sp>
        <p:nvSpPr>
          <p:cNvPr id="61445" name="Rectangle 3"/>
          <p:cNvSpPr>
            <a:spLocks noGrp="1" noChangeArrowheads="1"/>
          </p:cNvSpPr>
          <p:nvPr>
            <p:ph type="body" sz="half" idx="1"/>
          </p:nvPr>
        </p:nvSpPr>
        <p:spPr/>
        <p:txBody>
          <a:bodyPr/>
          <a:lstStyle/>
          <a:p>
            <a:r>
              <a:rPr lang="en-US"/>
              <a:t>Some I/O revocable</a:t>
            </a:r>
          </a:p>
          <a:p>
            <a:pPr lvl="1"/>
            <a:r>
              <a:rPr lang="en-US"/>
              <a:t>Provide transaction-safe libraries</a:t>
            </a:r>
          </a:p>
          <a:p>
            <a:pPr lvl="1"/>
            <a:r>
              <a:rPr lang="en-US"/>
              <a:t>Undoable file system/DB calls</a:t>
            </a:r>
          </a:p>
          <a:p>
            <a:r>
              <a:rPr lang="en-US"/>
              <a:t>Some not</a:t>
            </a:r>
          </a:p>
          <a:p>
            <a:pPr lvl="1"/>
            <a:r>
              <a:rPr lang="en-US"/>
              <a:t>Opening cash drawer</a:t>
            </a:r>
          </a:p>
          <a:p>
            <a:pPr lvl="1"/>
            <a:r>
              <a:rPr lang="en-US"/>
              <a:t>Firing missile</a:t>
            </a:r>
          </a:p>
        </p:txBody>
      </p:sp>
      <p:pic>
        <p:nvPicPr>
          <p:cNvPr id="61446" name="Picture 4"/>
          <p:cNvPicPr>
            <a:picLocks noChangeAspect="1" noChangeArrowheads="1"/>
          </p:cNvPicPr>
          <p:nvPr/>
        </p:nvPicPr>
        <p:blipFill>
          <a:blip r:embed="rId3" cstate="print"/>
          <a:srcRect/>
          <a:stretch>
            <a:fillRect/>
          </a:stretch>
        </p:blipFill>
        <p:spPr bwMode="auto">
          <a:xfrm>
            <a:off x="4594225" y="2335213"/>
            <a:ext cx="3854450" cy="2890837"/>
          </a:xfrm>
          <a:prstGeom prst="rect">
            <a:avLst/>
          </a:prstGeom>
          <a:noFill/>
          <a:ln w="38100" algn="ctr">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2467" name="Rectangle 6"/>
          <p:cNvSpPr>
            <a:spLocks noGrp="1" noChangeArrowheads="1"/>
          </p:cNvSpPr>
          <p:nvPr>
            <p:ph type="sldNum" sz="quarter" idx="10"/>
          </p:nvPr>
        </p:nvSpPr>
        <p:spPr>
          <a:noFill/>
        </p:spPr>
        <p:txBody>
          <a:bodyPr/>
          <a:lstStyle/>
          <a:p>
            <a:fld id="{BCD63D24-0FAB-4CED-941C-79CF11608771}" type="slidenum">
              <a:rPr lang="x-none" smtClean="0">
                <a:cs typeface="Arial" pitchFamily="34" charset="0"/>
              </a:rPr>
              <a:pPr/>
              <a:t>104</a:t>
            </a:fld>
            <a:endParaRPr lang="en-US">
              <a:cs typeface="Arial" pitchFamily="34" charset="0"/>
            </a:endParaRPr>
          </a:p>
        </p:txBody>
      </p:sp>
      <p:sp>
        <p:nvSpPr>
          <p:cNvPr id="62468" name="Rectangle 2"/>
          <p:cNvSpPr>
            <a:spLocks noGrp="1" noChangeArrowheads="1"/>
          </p:cNvSpPr>
          <p:nvPr>
            <p:ph type="title"/>
          </p:nvPr>
        </p:nvSpPr>
        <p:spPr/>
        <p:txBody>
          <a:bodyPr/>
          <a:lstStyle/>
          <a:p>
            <a:r>
              <a:rPr lang="en-US"/>
              <a:t>I/O &amp; System Calls</a:t>
            </a:r>
          </a:p>
        </p:txBody>
      </p:sp>
      <p:sp>
        <p:nvSpPr>
          <p:cNvPr id="62469" name="Rectangle 3"/>
          <p:cNvSpPr>
            <a:spLocks noGrp="1" noChangeArrowheads="1"/>
          </p:cNvSpPr>
          <p:nvPr>
            <p:ph type="body" idx="1"/>
          </p:nvPr>
        </p:nvSpPr>
        <p:spPr/>
        <p:txBody>
          <a:bodyPr/>
          <a:lstStyle/>
          <a:p>
            <a:pPr>
              <a:lnSpc>
                <a:spcPct val="90000"/>
              </a:lnSpc>
            </a:pPr>
            <a:r>
              <a:rPr lang="en-US"/>
              <a:t>One solution: make transaction </a:t>
            </a:r>
            <a:r>
              <a:rPr lang="en-US">
                <a:solidFill>
                  <a:schemeClr val="tx1"/>
                </a:solidFill>
              </a:rPr>
              <a:t>irrevocable</a:t>
            </a:r>
          </a:p>
          <a:p>
            <a:pPr lvl="1">
              <a:lnSpc>
                <a:spcPct val="90000"/>
              </a:lnSpc>
            </a:pPr>
            <a:r>
              <a:rPr lang="en-US"/>
              <a:t>If transaction tries I/O, switch to irrevocable mode.</a:t>
            </a:r>
            <a:endParaRPr lang="en-US">
              <a:solidFill>
                <a:schemeClr val="tx1"/>
              </a:solidFill>
            </a:endParaRPr>
          </a:p>
          <a:p>
            <a:pPr>
              <a:lnSpc>
                <a:spcPct val="90000"/>
              </a:lnSpc>
            </a:pPr>
            <a:r>
              <a:rPr lang="en-US">
                <a:solidFill>
                  <a:schemeClr val="tx1"/>
                </a:solidFill>
              </a:rPr>
              <a:t>There can be only one …</a:t>
            </a:r>
          </a:p>
          <a:p>
            <a:pPr lvl="1">
              <a:lnSpc>
                <a:spcPct val="90000"/>
              </a:lnSpc>
            </a:pPr>
            <a:r>
              <a:rPr lang="en-US"/>
              <a:t>Requires serial execution</a:t>
            </a:r>
          </a:p>
          <a:p>
            <a:pPr>
              <a:lnSpc>
                <a:spcPct val="90000"/>
              </a:lnSpc>
            </a:pPr>
            <a:r>
              <a:rPr lang="en-US"/>
              <a:t>No explicit aborts</a:t>
            </a:r>
          </a:p>
          <a:p>
            <a:pPr lvl="1">
              <a:lnSpc>
                <a:spcPct val="90000"/>
              </a:lnSpc>
            </a:pPr>
            <a:r>
              <a:rPr lang="en-US"/>
              <a:t>In irrevocable transactions</a:t>
            </a:r>
          </a:p>
        </p:txBody>
      </p:sp>
      <p:pic>
        <p:nvPicPr>
          <p:cNvPr id="62470" name="Picture 4"/>
          <p:cNvPicPr>
            <a:picLocks noChangeAspect="1" noChangeArrowheads="1"/>
          </p:cNvPicPr>
          <p:nvPr/>
        </p:nvPicPr>
        <p:blipFill>
          <a:blip r:embed="rId3" cstate="print"/>
          <a:srcRect/>
          <a:stretch>
            <a:fillRect/>
          </a:stretch>
        </p:blipFill>
        <p:spPr bwMode="auto">
          <a:xfrm>
            <a:off x="5843588" y="3525838"/>
            <a:ext cx="1095375" cy="1857375"/>
          </a:xfrm>
          <a:prstGeom prst="rect">
            <a:avLst/>
          </a:prstGeom>
          <a:noFill/>
          <a:ln w="38100" algn="ctr">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3491" name="Rectangle 6"/>
          <p:cNvSpPr>
            <a:spLocks noGrp="1" noChangeArrowheads="1"/>
          </p:cNvSpPr>
          <p:nvPr>
            <p:ph type="sldNum" sz="quarter" idx="10"/>
          </p:nvPr>
        </p:nvSpPr>
        <p:spPr>
          <a:noFill/>
        </p:spPr>
        <p:txBody>
          <a:bodyPr/>
          <a:lstStyle/>
          <a:p>
            <a:fld id="{9114E119-F97D-4E15-81BD-B2AAD37C6B73}" type="slidenum">
              <a:rPr lang="x-none" smtClean="0">
                <a:cs typeface="Arial" pitchFamily="34" charset="0"/>
              </a:rPr>
              <a:pPr/>
              <a:t>105</a:t>
            </a:fld>
            <a:endParaRPr lang="en-US">
              <a:cs typeface="Arial" pitchFamily="34" charset="0"/>
            </a:endParaRPr>
          </a:p>
        </p:txBody>
      </p:sp>
      <p:sp>
        <p:nvSpPr>
          <p:cNvPr id="63492" name="Rectangle 2"/>
          <p:cNvSpPr>
            <a:spLocks noGrp="1" noChangeArrowheads="1"/>
          </p:cNvSpPr>
          <p:nvPr>
            <p:ph type="title"/>
          </p:nvPr>
        </p:nvSpPr>
        <p:spPr/>
        <p:txBody>
          <a:bodyPr/>
          <a:lstStyle/>
          <a:p>
            <a:r>
              <a:rPr lang="en-US"/>
              <a:t>Exceptions</a:t>
            </a:r>
          </a:p>
        </p:txBody>
      </p:sp>
      <p:sp>
        <p:nvSpPr>
          <p:cNvPr id="216067" name="Rectangle 3"/>
          <p:cNvSpPr>
            <a:spLocks noChangeArrowheads="1"/>
          </p:cNvSpPr>
          <p:nvPr/>
        </p:nvSpPr>
        <p:spPr bwMode="auto">
          <a:xfrm>
            <a:off x="2322513" y="2405063"/>
            <a:ext cx="4516437" cy="3416320"/>
          </a:xfrm>
          <a:prstGeom prst="rect">
            <a:avLst/>
          </a:prstGeom>
          <a:solidFill>
            <a:srgbClr val="FFFFCC"/>
          </a:solidFill>
          <a:ln w="9525">
            <a:noFill/>
            <a:miter lim="800000"/>
            <a:headEnd/>
            <a:tailEnd/>
          </a:ln>
          <a:effectLst>
            <a:outerShdw dist="107763" dir="18900000" algn="ctr" rotWithShape="0">
              <a:schemeClr val="bg2">
                <a:alpha val="50000"/>
              </a:schemeClr>
            </a:outerShdw>
          </a:effectLst>
        </p:spPr>
        <p:txBody>
          <a:bodyPr>
            <a:spAutoFit/>
          </a:bodyPr>
          <a:lstStyle/>
          <a:p>
            <a:pPr algn="l"/>
            <a:r>
              <a:rPr lang="en-US" sz="2400" b="1" dirty="0" err="1">
                <a:solidFill>
                  <a:schemeClr val="tx1"/>
                </a:solidFill>
                <a:latin typeface="Arial" pitchFamily="34" charset="0"/>
                <a:cs typeface="Arial" pitchFamily="34" charset="0"/>
              </a:rPr>
              <a:t>int</a:t>
            </a:r>
            <a:r>
              <a:rPr lang="en-US" sz="2400" b="1" dirty="0">
                <a:solidFill>
                  <a:srgbClr val="0000FF"/>
                </a:solidFill>
                <a:latin typeface="Arial" pitchFamily="34" charset="0"/>
                <a:cs typeface="Arial" pitchFamily="34" charset="0"/>
              </a:rPr>
              <a:t> </a:t>
            </a:r>
            <a:r>
              <a:rPr lang="en-US" sz="2400" b="1" dirty="0" err="1">
                <a:solidFill>
                  <a:srgbClr val="0000FF"/>
                </a:solidFill>
                <a:latin typeface="Arial" pitchFamily="34" charset="0"/>
                <a:cs typeface="Arial" pitchFamily="34" charset="0"/>
              </a:rPr>
              <a:t>i</a:t>
            </a:r>
            <a:r>
              <a:rPr lang="en-US" sz="2400" b="1" dirty="0">
                <a:solidFill>
                  <a:srgbClr val="0000FF"/>
                </a:solidFill>
                <a:latin typeface="Arial" pitchFamily="34" charset="0"/>
                <a:cs typeface="Arial" pitchFamily="34" charset="0"/>
              </a:rPr>
              <a:t> = 0;</a:t>
            </a:r>
          </a:p>
          <a:p>
            <a:pPr algn="l"/>
            <a:r>
              <a:rPr lang="en-US" sz="2400" b="1" dirty="0">
                <a:solidFill>
                  <a:schemeClr val="tx1"/>
                </a:solidFill>
                <a:latin typeface="Arial" pitchFamily="34" charset="0"/>
                <a:cs typeface="Arial" pitchFamily="34" charset="0"/>
              </a:rPr>
              <a:t>try</a:t>
            </a:r>
            <a:r>
              <a:rPr lang="en-US" sz="2400" b="1" dirty="0">
                <a:solidFill>
                  <a:schemeClr val="folHlink"/>
                </a:solidFill>
                <a:latin typeface="Arial" pitchFamily="34" charset="0"/>
                <a:cs typeface="Arial" pitchFamily="34" charset="0"/>
              </a:rPr>
              <a:t> </a:t>
            </a:r>
            <a:r>
              <a:rPr lang="en-US" sz="2400" b="1" dirty="0">
                <a:solidFill>
                  <a:srgbClr val="0000FF"/>
                </a:solidFill>
                <a:latin typeface="Arial" pitchFamily="34" charset="0"/>
                <a:cs typeface="Arial" pitchFamily="34" charset="0"/>
              </a:rPr>
              <a:t>{</a:t>
            </a:r>
          </a:p>
          <a:p>
            <a:pPr algn="l"/>
            <a:r>
              <a:rPr lang="en-US" sz="2400" b="1" dirty="0">
                <a:solidFill>
                  <a:schemeClr val="folHlink"/>
                </a:solidFill>
                <a:latin typeface="Arial" pitchFamily="34" charset="0"/>
                <a:cs typeface="Arial" pitchFamily="34" charset="0"/>
              </a:rPr>
              <a:t>  </a:t>
            </a:r>
            <a:r>
              <a:rPr lang="en-US" sz="2400" b="1" dirty="0">
                <a:solidFill>
                  <a:schemeClr val="tx1"/>
                </a:solidFill>
                <a:latin typeface="Arial" pitchFamily="34" charset="0"/>
                <a:cs typeface="Arial" pitchFamily="34" charset="0"/>
              </a:rPr>
              <a:t>atomic</a:t>
            </a:r>
            <a:r>
              <a:rPr lang="en-US" sz="2400" b="1" dirty="0">
                <a:solidFill>
                  <a:srgbClr val="FF9900"/>
                </a:solidFill>
                <a:latin typeface="Arial" pitchFamily="34" charset="0"/>
                <a:cs typeface="Arial" pitchFamily="34" charset="0"/>
              </a:rPr>
              <a:t> </a:t>
            </a:r>
            <a:r>
              <a:rPr lang="en-US" sz="2400" b="1" dirty="0">
                <a:solidFill>
                  <a:srgbClr val="0000FF"/>
                </a:solidFill>
                <a:latin typeface="Arial" pitchFamily="34" charset="0"/>
                <a:cs typeface="Arial" pitchFamily="34" charset="0"/>
              </a:rPr>
              <a:t>{</a:t>
            </a:r>
          </a:p>
          <a:p>
            <a:pPr algn="l"/>
            <a:r>
              <a:rPr lang="en-US" sz="2400" b="1" dirty="0">
                <a:solidFill>
                  <a:schemeClr val="folHlink"/>
                </a:solidFill>
                <a:latin typeface="Arial" pitchFamily="34" charset="0"/>
                <a:cs typeface="Arial" pitchFamily="34" charset="0"/>
              </a:rPr>
              <a:t>    </a:t>
            </a:r>
            <a:r>
              <a:rPr lang="en-US" sz="2400" b="1" dirty="0" err="1">
                <a:solidFill>
                  <a:srgbClr val="0000FF"/>
                </a:solidFill>
                <a:latin typeface="Arial" pitchFamily="34" charset="0"/>
                <a:cs typeface="Arial" pitchFamily="34" charset="0"/>
              </a:rPr>
              <a:t>i</a:t>
            </a:r>
            <a:r>
              <a:rPr lang="en-US" sz="2400" b="1" dirty="0">
                <a:solidFill>
                  <a:srgbClr val="0000FF"/>
                </a:solidFill>
                <a:latin typeface="Arial" pitchFamily="34" charset="0"/>
                <a:cs typeface="Arial" pitchFamily="34" charset="0"/>
              </a:rPr>
              <a:t>++;</a:t>
            </a:r>
          </a:p>
          <a:p>
            <a:pPr algn="l"/>
            <a:r>
              <a:rPr lang="en-US" sz="2400" b="1" dirty="0">
                <a:solidFill>
                  <a:srgbClr val="0000FF"/>
                </a:solidFill>
                <a:latin typeface="Arial" pitchFamily="34" charset="0"/>
                <a:cs typeface="Arial" pitchFamily="34" charset="0"/>
              </a:rPr>
              <a:t>    node =</a:t>
            </a:r>
            <a:r>
              <a:rPr lang="en-US" sz="2400" b="1" dirty="0">
                <a:solidFill>
                  <a:schemeClr val="tx1"/>
                </a:solidFill>
                <a:latin typeface="Arial" pitchFamily="34" charset="0"/>
                <a:cs typeface="Arial" pitchFamily="34" charset="0"/>
              </a:rPr>
              <a:t> new </a:t>
            </a:r>
            <a:r>
              <a:rPr lang="en-US" sz="2400" b="1" dirty="0">
                <a:solidFill>
                  <a:srgbClr val="0000FF"/>
                </a:solidFill>
                <a:latin typeface="Arial" pitchFamily="34" charset="0"/>
                <a:cs typeface="Arial" pitchFamily="34" charset="0"/>
              </a:rPr>
              <a:t>Node();</a:t>
            </a:r>
          </a:p>
          <a:p>
            <a:pPr algn="l"/>
            <a:r>
              <a:rPr lang="en-US" sz="2400" b="1" dirty="0">
                <a:solidFill>
                  <a:srgbClr val="FF8000"/>
                </a:solidFill>
                <a:latin typeface="Arial" pitchFamily="34" charset="0"/>
                <a:cs typeface="Arial" pitchFamily="34" charset="0"/>
              </a:rPr>
              <a:t>  </a:t>
            </a:r>
            <a:r>
              <a:rPr lang="en-US" sz="2400" b="1" dirty="0">
                <a:solidFill>
                  <a:srgbClr val="0000FF"/>
                </a:solidFill>
                <a:latin typeface="Arial" pitchFamily="34" charset="0"/>
                <a:cs typeface="Arial" pitchFamily="34" charset="0"/>
              </a:rPr>
              <a:t>}</a:t>
            </a:r>
          </a:p>
          <a:p>
            <a:pPr algn="l"/>
            <a:r>
              <a:rPr lang="en-US" sz="2400" b="1" dirty="0">
                <a:solidFill>
                  <a:srgbClr val="0000FF"/>
                </a:solidFill>
                <a:latin typeface="Arial" pitchFamily="34" charset="0"/>
                <a:cs typeface="Arial" pitchFamily="34" charset="0"/>
              </a:rPr>
              <a:t>}</a:t>
            </a:r>
            <a:r>
              <a:rPr lang="en-US" sz="2400" b="1" dirty="0">
                <a:solidFill>
                  <a:schemeClr val="folHlink"/>
                </a:solidFill>
                <a:latin typeface="Arial" pitchFamily="34" charset="0"/>
                <a:cs typeface="Arial" pitchFamily="34" charset="0"/>
              </a:rPr>
              <a:t> </a:t>
            </a:r>
            <a:r>
              <a:rPr lang="en-US" sz="2400" b="1" dirty="0">
                <a:solidFill>
                  <a:schemeClr val="tx1"/>
                </a:solidFill>
                <a:latin typeface="Arial" pitchFamily="34" charset="0"/>
                <a:cs typeface="Arial" pitchFamily="34" charset="0"/>
              </a:rPr>
              <a:t>catch</a:t>
            </a:r>
            <a:r>
              <a:rPr lang="en-US" sz="2400" b="1" dirty="0">
                <a:solidFill>
                  <a:schemeClr val="folHlink"/>
                </a:solidFill>
                <a:latin typeface="Arial" pitchFamily="34" charset="0"/>
                <a:cs typeface="Arial" pitchFamily="34" charset="0"/>
              </a:rPr>
              <a:t> </a:t>
            </a:r>
            <a:r>
              <a:rPr lang="en-US" sz="2400" b="1" dirty="0">
                <a:solidFill>
                  <a:srgbClr val="0000FF"/>
                </a:solidFill>
                <a:latin typeface="Arial" pitchFamily="34" charset="0"/>
                <a:cs typeface="Arial" pitchFamily="34" charset="0"/>
              </a:rPr>
              <a:t>(Exception e) {</a:t>
            </a:r>
          </a:p>
          <a:p>
            <a:pPr algn="l"/>
            <a:r>
              <a:rPr lang="en-US" sz="2400" b="1" dirty="0">
                <a:solidFill>
                  <a:schemeClr val="folHlink"/>
                </a:solidFill>
                <a:latin typeface="Arial" pitchFamily="34" charset="0"/>
                <a:cs typeface="Arial" pitchFamily="34" charset="0"/>
              </a:rPr>
              <a:t>  </a:t>
            </a:r>
            <a:r>
              <a:rPr lang="en-US" sz="2400" b="1" dirty="0">
                <a:solidFill>
                  <a:srgbClr val="0000FF"/>
                </a:solidFill>
                <a:latin typeface="Arial" pitchFamily="34" charset="0"/>
                <a:cs typeface="Arial" pitchFamily="34" charset="0"/>
              </a:rPr>
              <a:t>print(</a:t>
            </a:r>
            <a:r>
              <a:rPr lang="en-US" sz="2400" b="1" dirty="0" err="1">
                <a:solidFill>
                  <a:srgbClr val="0000FF"/>
                </a:solidFill>
                <a:latin typeface="Arial" pitchFamily="34" charset="0"/>
                <a:cs typeface="Arial" pitchFamily="34" charset="0"/>
              </a:rPr>
              <a:t>i</a:t>
            </a:r>
            <a:r>
              <a:rPr lang="en-US" sz="2400" b="1" dirty="0">
                <a:solidFill>
                  <a:srgbClr val="0000FF"/>
                </a:solidFill>
                <a:latin typeface="Arial" pitchFamily="34" charset="0"/>
                <a:cs typeface="Arial" pitchFamily="34" charset="0"/>
              </a:rPr>
              <a:t>);</a:t>
            </a:r>
          </a:p>
          <a:p>
            <a:pPr algn="l"/>
            <a:r>
              <a:rPr lang="en-US" sz="2400" b="1" dirty="0">
                <a:solidFill>
                  <a:srgbClr val="0000FF"/>
                </a:solidFill>
                <a:latin typeface="Arial" pitchFamily="34" charset="0"/>
                <a:cs typeface="Arial" pitchFamily="34" charset="0"/>
              </a:rPr>
              <a:t>}</a:t>
            </a:r>
            <a:endParaRPr lang="en-US" sz="2400" b="1" dirty="0">
              <a:solidFill>
                <a:schemeClr val="folHlink"/>
              </a:solidFill>
              <a:latin typeface="Arial" pitchFamily="34" charset="0"/>
              <a:cs typeface="Arial" pitchFamily="34" charset="0"/>
            </a:endParaRPr>
          </a:p>
        </p:txBody>
      </p:sp>
      <p:pic>
        <p:nvPicPr>
          <p:cNvPr id="63494" name="Picture 6"/>
          <p:cNvPicPr>
            <a:picLocks noChangeAspect="1" noChangeArrowheads="1"/>
          </p:cNvPicPr>
          <p:nvPr/>
        </p:nvPicPr>
        <p:blipFill>
          <a:blip r:embed="rId3" cstate="print"/>
          <a:srcRect/>
          <a:stretch>
            <a:fillRect/>
          </a:stretch>
        </p:blipFill>
        <p:spPr bwMode="auto">
          <a:xfrm>
            <a:off x="6281738" y="1127125"/>
            <a:ext cx="1712912" cy="1708150"/>
          </a:xfrm>
          <a:prstGeom prst="rect">
            <a:avLst/>
          </a:prstGeom>
          <a:noFill/>
          <a:ln w="38100" algn="ctr">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4515" name="Rectangle 6"/>
          <p:cNvSpPr>
            <a:spLocks noGrp="1" noChangeArrowheads="1"/>
          </p:cNvSpPr>
          <p:nvPr>
            <p:ph type="sldNum" sz="quarter" idx="10"/>
          </p:nvPr>
        </p:nvSpPr>
        <p:spPr>
          <a:noFill/>
        </p:spPr>
        <p:txBody>
          <a:bodyPr/>
          <a:lstStyle/>
          <a:p>
            <a:fld id="{387D3484-A7E4-4020-BFB0-2005642F9567}" type="slidenum">
              <a:rPr lang="x-none" smtClean="0">
                <a:cs typeface="Arial" pitchFamily="34" charset="0"/>
              </a:rPr>
              <a:pPr/>
              <a:t>106</a:t>
            </a:fld>
            <a:endParaRPr lang="en-US">
              <a:cs typeface="Arial" pitchFamily="34" charset="0"/>
            </a:endParaRPr>
          </a:p>
        </p:txBody>
      </p:sp>
      <p:sp>
        <p:nvSpPr>
          <p:cNvPr id="64516" name="Rectangle 2"/>
          <p:cNvSpPr>
            <a:spLocks noGrp="1" noChangeArrowheads="1"/>
          </p:cNvSpPr>
          <p:nvPr>
            <p:ph type="title"/>
          </p:nvPr>
        </p:nvSpPr>
        <p:spPr/>
        <p:txBody>
          <a:bodyPr/>
          <a:lstStyle/>
          <a:p>
            <a:r>
              <a:rPr lang="en-US"/>
              <a:t>Exceptions</a:t>
            </a:r>
          </a:p>
        </p:txBody>
      </p:sp>
      <p:sp>
        <p:nvSpPr>
          <p:cNvPr id="164867" name="Rectangle 3"/>
          <p:cNvSpPr>
            <a:spLocks noChangeArrowheads="1"/>
          </p:cNvSpPr>
          <p:nvPr/>
        </p:nvSpPr>
        <p:spPr bwMode="auto">
          <a:xfrm>
            <a:off x="2322513" y="2405063"/>
            <a:ext cx="4516437" cy="3416320"/>
          </a:xfrm>
          <a:prstGeom prst="rect">
            <a:avLst/>
          </a:prstGeom>
          <a:solidFill>
            <a:srgbClr val="FFFFCC"/>
          </a:solidFill>
          <a:ln w="9525">
            <a:noFill/>
            <a:miter lim="800000"/>
            <a:headEnd/>
            <a:tailEnd/>
          </a:ln>
          <a:effectLst>
            <a:outerShdw dist="107763" dir="18900000" algn="ctr" rotWithShape="0">
              <a:schemeClr val="bg2">
                <a:alpha val="50000"/>
              </a:schemeClr>
            </a:outerShdw>
          </a:effectLst>
        </p:spPr>
        <p:txBody>
          <a:bodyPr>
            <a:spAutoFit/>
          </a:bodyPr>
          <a:lstStyle/>
          <a:p>
            <a:pPr algn="l"/>
            <a:r>
              <a:rPr lang="en-US" sz="2400" b="1" dirty="0" err="1">
                <a:solidFill>
                  <a:schemeClr val="folHlink"/>
                </a:solidFill>
                <a:latin typeface="Courier New" pitchFamily="49" charset="0"/>
              </a:rPr>
              <a:t>int</a:t>
            </a:r>
            <a:r>
              <a:rPr lang="en-US" sz="2400" b="1" dirty="0">
                <a:solidFill>
                  <a:schemeClr val="folHlink"/>
                </a:solidFill>
                <a:latin typeface="Courier New" pitchFamily="49" charset="0"/>
              </a:rPr>
              <a:t> </a:t>
            </a:r>
            <a:r>
              <a:rPr lang="en-US" sz="2400" b="1" dirty="0" err="1">
                <a:solidFill>
                  <a:schemeClr val="folHlink"/>
                </a:solidFill>
                <a:latin typeface="Courier New" pitchFamily="49" charset="0"/>
              </a:rPr>
              <a:t>i</a:t>
            </a:r>
            <a:r>
              <a:rPr lang="en-US" sz="2400" b="1" dirty="0">
                <a:solidFill>
                  <a:schemeClr val="folHlink"/>
                </a:solidFill>
                <a:latin typeface="Courier New" pitchFamily="49" charset="0"/>
              </a:rPr>
              <a:t> = 0;</a:t>
            </a:r>
          </a:p>
          <a:p>
            <a:pPr algn="l"/>
            <a:r>
              <a:rPr lang="en-US" sz="2400" b="1" dirty="0">
                <a:solidFill>
                  <a:schemeClr val="folHlink"/>
                </a:solidFill>
                <a:latin typeface="Courier New" pitchFamily="49" charset="0"/>
              </a:rPr>
              <a:t>try {</a:t>
            </a:r>
          </a:p>
          <a:p>
            <a:pPr algn="l"/>
            <a:r>
              <a:rPr lang="en-US" sz="2400" b="1" dirty="0">
                <a:solidFill>
                  <a:schemeClr val="folHlink"/>
                </a:solidFill>
                <a:latin typeface="Courier New" pitchFamily="49" charset="0"/>
              </a:rPr>
              <a:t>  atomic {</a:t>
            </a:r>
          </a:p>
          <a:p>
            <a:pPr algn="l"/>
            <a:r>
              <a:rPr lang="en-US" sz="2400" b="1" dirty="0">
                <a:solidFill>
                  <a:schemeClr val="folHlink"/>
                </a:solidFill>
                <a:latin typeface="Courier New" pitchFamily="49" charset="0"/>
              </a:rPr>
              <a:t>    </a:t>
            </a:r>
            <a:r>
              <a:rPr lang="en-US" sz="2400" b="1" dirty="0" err="1">
                <a:solidFill>
                  <a:schemeClr val="folHlink"/>
                </a:solidFill>
                <a:latin typeface="Courier New" pitchFamily="49" charset="0"/>
              </a:rPr>
              <a:t>i</a:t>
            </a:r>
            <a:r>
              <a:rPr lang="en-US" sz="2400" b="1" dirty="0">
                <a:solidFill>
                  <a:schemeClr val="folHlink"/>
                </a:solidFill>
                <a:latin typeface="Courier New" pitchFamily="49" charset="0"/>
              </a:rPr>
              <a:t>++;</a:t>
            </a:r>
          </a:p>
          <a:p>
            <a:pPr algn="l"/>
            <a:r>
              <a:rPr lang="en-US" sz="2400" b="1" dirty="0">
                <a:solidFill>
                  <a:srgbClr val="0000FF"/>
                </a:solidFill>
                <a:latin typeface="Courier New" pitchFamily="49" charset="0"/>
              </a:rPr>
              <a:t>    node =</a:t>
            </a:r>
            <a:r>
              <a:rPr lang="en-US" sz="2400" b="1" dirty="0">
                <a:solidFill>
                  <a:schemeClr val="tx1"/>
                </a:solidFill>
                <a:latin typeface="Courier New" pitchFamily="49" charset="0"/>
              </a:rPr>
              <a:t> new </a:t>
            </a:r>
            <a:r>
              <a:rPr lang="en-US" sz="2400" b="1" dirty="0">
                <a:solidFill>
                  <a:srgbClr val="0000FF"/>
                </a:solidFill>
                <a:latin typeface="Courier New" pitchFamily="49" charset="0"/>
              </a:rPr>
              <a:t>Node();</a:t>
            </a:r>
          </a:p>
          <a:p>
            <a:pPr algn="l"/>
            <a:r>
              <a:rPr lang="en-US" sz="2400" b="1" dirty="0">
                <a:solidFill>
                  <a:srgbClr val="FF8000"/>
                </a:solidFill>
                <a:latin typeface="Courier New" pitchFamily="49" charset="0"/>
              </a:rPr>
              <a:t>  </a:t>
            </a:r>
            <a:r>
              <a:rPr lang="en-US" sz="2400" b="1" dirty="0">
                <a:solidFill>
                  <a:schemeClr val="folHlink"/>
                </a:solidFill>
                <a:latin typeface="Courier New" pitchFamily="49" charset="0"/>
              </a:rPr>
              <a:t>}</a:t>
            </a:r>
          </a:p>
          <a:p>
            <a:pPr algn="l"/>
            <a:r>
              <a:rPr lang="en-US" sz="2400" b="1" dirty="0">
                <a:solidFill>
                  <a:schemeClr val="folHlink"/>
                </a:solidFill>
                <a:latin typeface="Courier New" pitchFamily="49" charset="0"/>
              </a:rPr>
              <a:t>} catch (Exception e) {</a:t>
            </a:r>
          </a:p>
          <a:p>
            <a:pPr algn="l"/>
            <a:r>
              <a:rPr lang="en-US" sz="2400" b="1" dirty="0">
                <a:solidFill>
                  <a:schemeClr val="folHlink"/>
                </a:solidFill>
                <a:latin typeface="Courier New" pitchFamily="49" charset="0"/>
              </a:rPr>
              <a:t>  print(</a:t>
            </a:r>
            <a:r>
              <a:rPr lang="en-US" sz="2400" b="1" dirty="0" err="1">
                <a:solidFill>
                  <a:schemeClr val="folHlink"/>
                </a:solidFill>
                <a:latin typeface="Courier New" pitchFamily="49" charset="0"/>
              </a:rPr>
              <a:t>i</a:t>
            </a:r>
            <a:r>
              <a:rPr lang="en-US" sz="2400" b="1" dirty="0">
                <a:solidFill>
                  <a:schemeClr val="folHlink"/>
                </a:solidFill>
                <a:latin typeface="Courier New" pitchFamily="49" charset="0"/>
              </a:rPr>
              <a:t>);</a:t>
            </a:r>
          </a:p>
          <a:p>
            <a:pPr algn="l"/>
            <a:r>
              <a:rPr lang="en-US" sz="2400" b="1" dirty="0">
                <a:solidFill>
                  <a:schemeClr val="folHlink"/>
                </a:solidFill>
                <a:latin typeface="Courier New" pitchFamily="49" charset="0"/>
              </a:rPr>
              <a:t>}</a:t>
            </a:r>
          </a:p>
        </p:txBody>
      </p:sp>
      <p:sp>
        <p:nvSpPr>
          <p:cNvPr id="64518" name="AutoShape 4"/>
          <p:cNvSpPr>
            <a:spLocks noChangeArrowheads="1"/>
          </p:cNvSpPr>
          <p:nvPr/>
        </p:nvSpPr>
        <p:spPr bwMode="auto">
          <a:xfrm>
            <a:off x="3005138" y="3802063"/>
            <a:ext cx="3641725" cy="538162"/>
          </a:xfrm>
          <a:prstGeom prst="wedgeRoundRectCallout">
            <a:avLst>
              <a:gd name="adj1" fmla="val 51005"/>
              <a:gd name="adj2" fmla="val -384514"/>
              <a:gd name="adj3" fmla="val 16667"/>
            </a:avLst>
          </a:prstGeom>
          <a:noFill/>
          <a:ln w="38100" algn="ctr">
            <a:solidFill>
              <a:srgbClr val="FF0000"/>
            </a:solidFill>
            <a:miter lim="800000"/>
            <a:headEnd/>
            <a:tailEnd/>
          </a:ln>
        </p:spPr>
        <p:txBody>
          <a:bodyPr anchor="ctr"/>
          <a:lstStyle/>
          <a:p>
            <a:endParaRPr lang="en-US" dirty="0">
              <a:latin typeface="Arial" pitchFamily="34" charset="0"/>
            </a:endParaRPr>
          </a:p>
        </p:txBody>
      </p:sp>
      <p:sp>
        <p:nvSpPr>
          <p:cNvPr id="64519" name="Text Box 5"/>
          <p:cNvSpPr txBox="1">
            <a:spLocks noChangeArrowheads="1"/>
          </p:cNvSpPr>
          <p:nvPr/>
        </p:nvSpPr>
        <p:spPr bwMode="auto">
          <a:xfrm>
            <a:off x="4059617" y="1392238"/>
            <a:ext cx="4649029" cy="461665"/>
          </a:xfrm>
          <a:prstGeom prst="rect">
            <a:avLst/>
          </a:prstGeom>
          <a:noFill/>
          <a:ln w="38100" algn="ctr">
            <a:noFill/>
            <a:miter lim="800000"/>
            <a:headEnd/>
            <a:tailEnd/>
          </a:ln>
        </p:spPr>
        <p:txBody>
          <a:bodyPr wrap="none">
            <a:spAutoFit/>
          </a:bodyPr>
          <a:lstStyle/>
          <a:p>
            <a:r>
              <a:rPr lang="en-US" sz="2400" dirty="0">
                <a:solidFill>
                  <a:srgbClr val="FF0000"/>
                </a:solidFill>
                <a:latin typeface="Arial" pitchFamily="34" charset="0"/>
                <a:cs typeface="Arial" pitchFamily="34" charset="0"/>
              </a:rPr>
              <a:t>Throws </a:t>
            </a:r>
            <a:r>
              <a:rPr lang="en-US" sz="2400" dirty="0" err="1">
                <a:solidFill>
                  <a:srgbClr val="FF0000"/>
                </a:solidFill>
                <a:latin typeface="Arial" pitchFamily="34" charset="0"/>
                <a:cs typeface="Arial" pitchFamily="34" charset="0"/>
              </a:rPr>
              <a:t>OutOfMemoryException</a:t>
            </a:r>
            <a:r>
              <a:rPr lang="en-US" sz="2400" dirty="0">
                <a:solidFill>
                  <a:srgbClr val="FF0000"/>
                </a:solidFill>
                <a:latin typeface="Arial" pitchFamily="34" charset="0"/>
                <a:cs typeface="Arial" pitchFamily="34" charset="0"/>
              </a:rPr>
              <a: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5539" name="Rectangle 6"/>
          <p:cNvSpPr>
            <a:spLocks noGrp="1" noChangeArrowheads="1"/>
          </p:cNvSpPr>
          <p:nvPr>
            <p:ph type="sldNum" sz="quarter" idx="10"/>
          </p:nvPr>
        </p:nvSpPr>
        <p:spPr>
          <a:noFill/>
        </p:spPr>
        <p:txBody>
          <a:bodyPr/>
          <a:lstStyle/>
          <a:p>
            <a:fld id="{7C655A96-EDD0-4DFC-B64A-71B2E13B8042}" type="slidenum">
              <a:rPr lang="x-none" smtClean="0">
                <a:cs typeface="Arial" pitchFamily="34" charset="0"/>
              </a:rPr>
              <a:pPr/>
              <a:t>107</a:t>
            </a:fld>
            <a:endParaRPr lang="en-US">
              <a:cs typeface="Arial" pitchFamily="34" charset="0"/>
            </a:endParaRPr>
          </a:p>
        </p:txBody>
      </p:sp>
      <p:sp>
        <p:nvSpPr>
          <p:cNvPr id="65540" name="Rectangle 2"/>
          <p:cNvSpPr>
            <a:spLocks noGrp="1" noChangeArrowheads="1"/>
          </p:cNvSpPr>
          <p:nvPr>
            <p:ph type="title"/>
          </p:nvPr>
        </p:nvSpPr>
        <p:spPr/>
        <p:txBody>
          <a:bodyPr/>
          <a:lstStyle/>
          <a:p>
            <a:r>
              <a:rPr lang="en-US"/>
              <a:t>Exceptions</a:t>
            </a:r>
          </a:p>
        </p:txBody>
      </p:sp>
      <p:sp>
        <p:nvSpPr>
          <p:cNvPr id="166915" name="Rectangle 3"/>
          <p:cNvSpPr>
            <a:spLocks noChangeArrowheads="1"/>
          </p:cNvSpPr>
          <p:nvPr/>
        </p:nvSpPr>
        <p:spPr bwMode="auto">
          <a:xfrm>
            <a:off x="2322513" y="2405063"/>
            <a:ext cx="4516437" cy="3416320"/>
          </a:xfrm>
          <a:prstGeom prst="rect">
            <a:avLst/>
          </a:prstGeom>
          <a:solidFill>
            <a:srgbClr val="FFFFCC"/>
          </a:solidFill>
          <a:ln w="9525">
            <a:noFill/>
            <a:miter lim="800000"/>
            <a:headEnd/>
            <a:tailEnd/>
          </a:ln>
          <a:effectLst>
            <a:outerShdw dist="107763" dir="18900000" algn="ctr" rotWithShape="0">
              <a:schemeClr val="bg2">
                <a:alpha val="50000"/>
              </a:schemeClr>
            </a:outerShdw>
          </a:effectLst>
        </p:spPr>
        <p:txBody>
          <a:bodyPr>
            <a:spAutoFit/>
          </a:bodyPr>
          <a:lstStyle/>
          <a:p>
            <a:pPr algn="l"/>
            <a:r>
              <a:rPr lang="en-US" sz="2400" b="1">
                <a:solidFill>
                  <a:schemeClr val="folHlink"/>
                </a:solidFill>
                <a:latin typeface="Arial" pitchFamily="34" charset="0"/>
                <a:cs typeface="Arial" pitchFamily="34" charset="0"/>
              </a:rPr>
              <a:t>int i = 0;</a:t>
            </a:r>
          </a:p>
          <a:p>
            <a:pPr algn="l"/>
            <a:r>
              <a:rPr lang="en-US" sz="2400" b="1">
                <a:solidFill>
                  <a:schemeClr val="folHlink"/>
                </a:solidFill>
                <a:latin typeface="Arial" pitchFamily="34" charset="0"/>
                <a:cs typeface="Arial" pitchFamily="34" charset="0"/>
              </a:rPr>
              <a:t>try {</a:t>
            </a:r>
          </a:p>
          <a:p>
            <a:pPr algn="l"/>
            <a:r>
              <a:rPr lang="en-US" sz="2400" b="1">
                <a:solidFill>
                  <a:schemeClr val="folHlink"/>
                </a:solidFill>
                <a:latin typeface="Arial" pitchFamily="34" charset="0"/>
                <a:cs typeface="Arial" pitchFamily="34" charset="0"/>
              </a:rPr>
              <a:t>  atomic {</a:t>
            </a:r>
          </a:p>
          <a:p>
            <a:pPr algn="l"/>
            <a:r>
              <a:rPr lang="en-US" sz="2400" b="1">
                <a:solidFill>
                  <a:schemeClr val="folHlink"/>
                </a:solidFill>
                <a:latin typeface="Arial" pitchFamily="34" charset="0"/>
                <a:cs typeface="Arial" pitchFamily="34" charset="0"/>
              </a:rPr>
              <a:t>    i++;</a:t>
            </a:r>
          </a:p>
          <a:p>
            <a:pPr algn="l"/>
            <a:r>
              <a:rPr lang="en-US" sz="2400" b="1">
                <a:solidFill>
                  <a:srgbClr val="0000FF"/>
                </a:solidFill>
                <a:latin typeface="Arial" pitchFamily="34" charset="0"/>
                <a:cs typeface="Arial" pitchFamily="34" charset="0"/>
              </a:rPr>
              <a:t>    node =</a:t>
            </a:r>
            <a:r>
              <a:rPr lang="en-US" sz="2400" b="1">
                <a:solidFill>
                  <a:schemeClr val="tx1"/>
                </a:solidFill>
                <a:latin typeface="Arial" pitchFamily="34" charset="0"/>
                <a:cs typeface="Arial" pitchFamily="34" charset="0"/>
              </a:rPr>
              <a:t> new </a:t>
            </a:r>
            <a:r>
              <a:rPr lang="en-US" sz="2400" b="1">
                <a:solidFill>
                  <a:srgbClr val="0000FF"/>
                </a:solidFill>
                <a:latin typeface="Arial" pitchFamily="34" charset="0"/>
                <a:cs typeface="Arial" pitchFamily="34" charset="0"/>
              </a:rPr>
              <a:t>Node();</a:t>
            </a:r>
          </a:p>
          <a:p>
            <a:pPr algn="l"/>
            <a:r>
              <a:rPr lang="en-US" sz="2400" b="1">
                <a:solidFill>
                  <a:srgbClr val="FF8000"/>
                </a:solidFill>
                <a:latin typeface="Arial" pitchFamily="34" charset="0"/>
                <a:cs typeface="Arial" pitchFamily="34" charset="0"/>
              </a:rPr>
              <a:t>  </a:t>
            </a:r>
            <a:r>
              <a:rPr lang="en-US" sz="2400" b="1">
                <a:solidFill>
                  <a:schemeClr val="folHlink"/>
                </a:solidFill>
                <a:latin typeface="Arial" pitchFamily="34" charset="0"/>
                <a:cs typeface="Arial" pitchFamily="34" charset="0"/>
              </a:rPr>
              <a:t>}</a:t>
            </a:r>
          </a:p>
          <a:p>
            <a:pPr algn="l"/>
            <a:r>
              <a:rPr lang="en-US" sz="2400" b="1">
                <a:solidFill>
                  <a:schemeClr val="folHlink"/>
                </a:solidFill>
                <a:latin typeface="Arial" pitchFamily="34" charset="0"/>
                <a:cs typeface="Arial" pitchFamily="34" charset="0"/>
              </a:rPr>
              <a:t>} catch (Exception e) {</a:t>
            </a:r>
          </a:p>
          <a:p>
            <a:pPr algn="l"/>
            <a:r>
              <a:rPr lang="en-US" sz="2400" b="1">
                <a:solidFill>
                  <a:srgbClr val="0000FF"/>
                </a:solidFill>
                <a:latin typeface="Arial" pitchFamily="34" charset="0"/>
                <a:cs typeface="Arial" pitchFamily="34" charset="0"/>
              </a:rPr>
              <a:t>  print(i);</a:t>
            </a:r>
          </a:p>
          <a:p>
            <a:pPr algn="l"/>
            <a:r>
              <a:rPr lang="en-US" sz="2400" b="1">
                <a:solidFill>
                  <a:schemeClr val="folHlink"/>
                </a:solidFill>
                <a:latin typeface="Arial" pitchFamily="34" charset="0"/>
                <a:cs typeface="Arial" pitchFamily="34" charset="0"/>
              </a:rPr>
              <a:t>}</a:t>
            </a:r>
            <a:endParaRPr lang="en-US" sz="2400" b="1">
              <a:solidFill>
                <a:schemeClr val="tx1"/>
              </a:solidFill>
              <a:latin typeface="Arial" pitchFamily="34" charset="0"/>
              <a:cs typeface="Arial" pitchFamily="34" charset="0"/>
            </a:endParaRPr>
          </a:p>
        </p:txBody>
      </p:sp>
      <p:sp>
        <p:nvSpPr>
          <p:cNvPr id="65542" name="AutoShape 4"/>
          <p:cNvSpPr>
            <a:spLocks noChangeArrowheads="1"/>
          </p:cNvSpPr>
          <p:nvPr/>
        </p:nvSpPr>
        <p:spPr bwMode="auto">
          <a:xfrm>
            <a:off x="2568575" y="5006975"/>
            <a:ext cx="2032000" cy="538163"/>
          </a:xfrm>
          <a:prstGeom prst="wedgeRoundRectCallout">
            <a:avLst>
              <a:gd name="adj1" fmla="val 178125"/>
              <a:gd name="adj2" fmla="val 71241"/>
              <a:gd name="adj3" fmla="val 16667"/>
            </a:avLst>
          </a:prstGeom>
          <a:noFill/>
          <a:ln w="38100" algn="ctr">
            <a:solidFill>
              <a:srgbClr val="FF0000"/>
            </a:solidFill>
            <a:miter lim="800000"/>
            <a:headEnd/>
            <a:tailEnd/>
          </a:ln>
        </p:spPr>
        <p:txBody>
          <a:bodyPr anchor="ctr"/>
          <a:lstStyle/>
          <a:p>
            <a:endParaRPr lang="en-US" dirty="0">
              <a:latin typeface="Arial" pitchFamily="34" charset="0"/>
            </a:endParaRPr>
          </a:p>
        </p:txBody>
      </p:sp>
      <p:sp>
        <p:nvSpPr>
          <p:cNvPr id="65543" name="Text Box 5"/>
          <p:cNvSpPr txBox="1">
            <a:spLocks noChangeArrowheads="1"/>
          </p:cNvSpPr>
          <p:nvPr/>
        </p:nvSpPr>
        <p:spPr bwMode="auto">
          <a:xfrm>
            <a:off x="4059617" y="1392238"/>
            <a:ext cx="4649029" cy="461665"/>
          </a:xfrm>
          <a:prstGeom prst="rect">
            <a:avLst/>
          </a:prstGeom>
          <a:noFill/>
          <a:ln w="38100" algn="ctr">
            <a:noFill/>
            <a:miter lim="800000"/>
            <a:headEnd/>
            <a:tailEnd/>
          </a:ln>
        </p:spPr>
        <p:txBody>
          <a:bodyPr wrap="none">
            <a:spAutoFit/>
          </a:bodyPr>
          <a:lstStyle/>
          <a:p>
            <a:r>
              <a:rPr lang="en-US" sz="2400" dirty="0">
                <a:solidFill>
                  <a:srgbClr val="FF0000"/>
                </a:solidFill>
                <a:latin typeface="Arial" pitchFamily="34" charset="0"/>
                <a:cs typeface="Arial" pitchFamily="34" charset="0"/>
              </a:rPr>
              <a:t>Throws </a:t>
            </a:r>
            <a:r>
              <a:rPr lang="en-US" sz="2400" dirty="0" err="1">
                <a:solidFill>
                  <a:srgbClr val="FF0000"/>
                </a:solidFill>
                <a:latin typeface="Arial" pitchFamily="34" charset="0"/>
                <a:cs typeface="Arial" pitchFamily="34" charset="0"/>
              </a:rPr>
              <a:t>OutOfMemoryException</a:t>
            </a:r>
            <a:r>
              <a:rPr lang="en-US" sz="2400" dirty="0">
                <a:solidFill>
                  <a:srgbClr val="FF0000"/>
                </a:solidFill>
                <a:latin typeface="Arial" pitchFamily="34" charset="0"/>
                <a:cs typeface="Arial" pitchFamily="34" charset="0"/>
              </a:rPr>
              <a:t>!</a:t>
            </a:r>
          </a:p>
        </p:txBody>
      </p:sp>
      <p:sp>
        <p:nvSpPr>
          <p:cNvPr id="65544" name="AutoShape 6"/>
          <p:cNvSpPr>
            <a:spLocks noChangeArrowheads="1"/>
          </p:cNvSpPr>
          <p:nvPr/>
        </p:nvSpPr>
        <p:spPr bwMode="auto">
          <a:xfrm>
            <a:off x="2724150" y="3883025"/>
            <a:ext cx="3641725" cy="538163"/>
          </a:xfrm>
          <a:prstGeom prst="wedgeRoundRectCallout">
            <a:avLst>
              <a:gd name="adj1" fmla="val 51005"/>
              <a:gd name="adj2" fmla="val -384514"/>
              <a:gd name="adj3" fmla="val 16667"/>
            </a:avLst>
          </a:prstGeom>
          <a:noFill/>
          <a:ln w="38100" algn="ctr">
            <a:solidFill>
              <a:srgbClr val="FF0000"/>
            </a:solidFill>
            <a:miter lim="800000"/>
            <a:headEnd/>
            <a:tailEnd/>
          </a:ln>
        </p:spPr>
        <p:txBody>
          <a:bodyPr anchor="ctr"/>
          <a:lstStyle/>
          <a:p>
            <a:endParaRPr lang="en-US" dirty="0">
              <a:latin typeface="Arial" pitchFamily="34" charset="0"/>
            </a:endParaRPr>
          </a:p>
        </p:txBody>
      </p:sp>
      <p:sp>
        <p:nvSpPr>
          <p:cNvPr id="65545" name="Text Box 7"/>
          <p:cNvSpPr txBox="1">
            <a:spLocks noChangeArrowheads="1"/>
          </p:cNvSpPr>
          <p:nvPr/>
        </p:nvSpPr>
        <p:spPr bwMode="auto">
          <a:xfrm>
            <a:off x="7245350" y="5273675"/>
            <a:ext cx="1709738" cy="830997"/>
          </a:xfrm>
          <a:prstGeom prst="rect">
            <a:avLst/>
          </a:prstGeom>
          <a:noFill/>
          <a:ln w="38100" algn="ctr">
            <a:noFill/>
            <a:miter lim="800000"/>
            <a:headEnd/>
            <a:tailEnd/>
          </a:ln>
        </p:spPr>
        <p:txBody>
          <a:bodyPr>
            <a:spAutoFit/>
          </a:bodyPr>
          <a:lstStyle/>
          <a:p>
            <a:r>
              <a:rPr lang="en-US" sz="2400" dirty="0">
                <a:solidFill>
                  <a:srgbClr val="FF0000"/>
                </a:solidFill>
                <a:latin typeface="Arial" pitchFamily="34" charset="0"/>
                <a:cs typeface="Arial" pitchFamily="34" charset="0"/>
              </a:rPr>
              <a:t>What is printed?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6563" name="Rectangle 6"/>
          <p:cNvSpPr>
            <a:spLocks noGrp="1" noChangeArrowheads="1"/>
          </p:cNvSpPr>
          <p:nvPr>
            <p:ph type="sldNum" sz="quarter" idx="10"/>
          </p:nvPr>
        </p:nvSpPr>
        <p:spPr>
          <a:noFill/>
        </p:spPr>
        <p:txBody>
          <a:bodyPr/>
          <a:lstStyle/>
          <a:p>
            <a:fld id="{5B92978A-1AEE-4AA4-B420-EA8837B3E7DB}" type="slidenum">
              <a:rPr lang="x-none" smtClean="0">
                <a:cs typeface="Arial" pitchFamily="34" charset="0"/>
              </a:rPr>
              <a:pPr/>
              <a:t>108</a:t>
            </a:fld>
            <a:endParaRPr lang="en-US">
              <a:cs typeface="Arial" pitchFamily="34" charset="0"/>
            </a:endParaRPr>
          </a:p>
        </p:txBody>
      </p:sp>
      <p:sp>
        <p:nvSpPr>
          <p:cNvPr id="66564" name="Rectangle 2"/>
          <p:cNvSpPr>
            <a:spLocks noGrp="1" noChangeArrowheads="1"/>
          </p:cNvSpPr>
          <p:nvPr>
            <p:ph type="title"/>
          </p:nvPr>
        </p:nvSpPr>
        <p:spPr/>
        <p:txBody>
          <a:bodyPr/>
          <a:lstStyle/>
          <a:p>
            <a:r>
              <a:rPr lang="en-US"/>
              <a:t>Unhandled Exceptions</a:t>
            </a:r>
          </a:p>
        </p:txBody>
      </p:sp>
      <p:sp>
        <p:nvSpPr>
          <p:cNvPr id="66565" name="Rectangle 3"/>
          <p:cNvSpPr>
            <a:spLocks noGrp="1" noChangeArrowheads="1"/>
          </p:cNvSpPr>
          <p:nvPr>
            <p:ph type="body" idx="1"/>
          </p:nvPr>
        </p:nvSpPr>
        <p:spPr/>
        <p:txBody>
          <a:bodyPr/>
          <a:lstStyle/>
          <a:p>
            <a:r>
              <a:rPr lang="en-US"/>
              <a:t>Aborts transaction</a:t>
            </a:r>
          </a:p>
          <a:p>
            <a:pPr lvl="1"/>
            <a:r>
              <a:rPr lang="en-US"/>
              <a:t>Preserves invariants</a:t>
            </a:r>
          </a:p>
          <a:p>
            <a:pPr lvl="1"/>
            <a:r>
              <a:rPr lang="en-US"/>
              <a:t>Safer</a:t>
            </a:r>
          </a:p>
          <a:p>
            <a:r>
              <a:rPr lang="en-US"/>
              <a:t>Commits transaction</a:t>
            </a:r>
          </a:p>
          <a:p>
            <a:pPr lvl="1"/>
            <a:r>
              <a:rPr lang="en-US"/>
              <a:t>Like locking semantics</a:t>
            </a:r>
          </a:p>
          <a:p>
            <a:pPr lvl="1"/>
            <a:r>
              <a:rPr lang="en-US"/>
              <a:t>What if exception object refers to values modified in transaction?</a:t>
            </a:r>
          </a:p>
        </p:txBody>
      </p:sp>
      <p:pic>
        <p:nvPicPr>
          <p:cNvPr id="66566" name="Picture 5"/>
          <p:cNvPicPr>
            <a:picLocks noChangeAspect="1" noChangeArrowheads="1"/>
          </p:cNvPicPr>
          <p:nvPr/>
        </p:nvPicPr>
        <p:blipFill>
          <a:blip r:embed="rId3" cstate="print"/>
          <a:srcRect/>
          <a:stretch>
            <a:fillRect/>
          </a:stretch>
        </p:blipFill>
        <p:spPr bwMode="auto">
          <a:xfrm>
            <a:off x="5511800" y="1916113"/>
            <a:ext cx="2838450" cy="2244725"/>
          </a:xfrm>
          <a:prstGeom prst="rect">
            <a:avLst/>
          </a:prstGeom>
          <a:noFill/>
          <a:ln w="38100" algn="ctr">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7587" name="Rectangle 6"/>
          <p:cNvSpPr>
            <a:spLocks noGrp="1" noChangeArrowheads="1"/>
          </p:cNvSpPr>
          <p:nvPr>
            <p:ph type="sldNum" sz="quarter" idx="10"/>
          </p:nvPr>
        </p:nvSpPr>
        <p:spPr>
          <a:noFill/>
        </p:spPr>
        <p:txBody>
          <a:bodyPr/>
          <a:lstStyle/>
          <a:p>
            <a:fld id="{4060A08D-52A7-4B1A-A703-7F6CDB187CE7}" type="slidenum">
              <a:rPr lang="x-none" smtClean="0">
                <a:cs typeface="Arial" pitchFamily="34" charset="0"/>
              </a:rPr>
              <a:pPr/>
              <a:t>109</a:t>
            </a:fld>
            <a:endParaRPr lang="en-US">
              <a:cs typeface="Arial" pitchFamily="34" charset="0"/>
            </a:endParaRPr>
          </a:p>
        </p:txBody>
      </p:sp>
      <p:sp>
        <p:nvSpPr>
          <p:cNvPr id="67588" name="Rectangle 2"/>
          <p:cNvSpPr>
            <a:spLocks noGrp="1" noChangeArrowheads="1"/>
          </p:cNvSpPr>
          <p:nvPr>
            <p:ph type="title"/>
          </p:nvPr>
        </p:nvSpPr>
        <p:spPr/>
        <p:txBody>
          <a:bodyPr/>
          <a:lstStyle/>
          <a:p>
            <a:r>
              <a:rPr lang="en-US"/>
              <a:t>Nested Transactions</a:t>
            </a:r>
          </a:p>
        </p:txBody>
      </p:sp>
      <p:sp>
        <p:nvSpPr>
          <p:cNvPr id="220163" name="Rectangle 3"/>
          <p:cNvSpPr>
            <a:spLocks noChangeArrowheads="1"/>
          </p:cNvSpPr>
          <p:nvPr/>
        </p:nvSpPr>
        <p:spPr bwMode="auto">
          <a:xfrm>
            <a:off x="2119313" y="1998663"/>
            <a:ext cx="4516437" cy="3046988"/>
          </a:xfrm>
          <a:prstGeom prst="rect">
            <a:avLst/>
          </a:prstGeom>
          <a:solidFill>
            <a:srgbClr val="FFFFCC"/>
          </a:solidFill>
          <a:ln w="9525">
            <a:noFill/>
            <a:miter lim="800000"/>
            <a:headEnd/>
            <a:tailEnd/>
          </a:ln>
          <a:effectLst>
            <a:outerShdw dist="107763" dir="18900000" algn="ctr" rotWithShape="0">
              <a:schemeClr val="bg2">
                <a:alpha val="50000"/>
              </a:schemeClr>
            </a:outerShdw>
          </a:effectLst>
        </p:spPr>
        <p:txBody>
          <a:bodyPr>
            <a:spAutoFit/>
          </a:bodyPr>
          <a:lstStyle/>
          <a:p>
            <a:pPr algn="l"/>
            <a:r>
              <a:rPr lang="en-US" sz="2400" b="1" dirty="0">
                <a:solidFill>
                  <a:schemeClr val="tx1"/>
                </a:solidFill>
                <a:latin typeface="Courier New" pitchFamily="49" charset="0"/>
                <a:cs typeface="Courier New" pitchFamily="49" charset="0"/>
              </a:rPr>
              <a:t>atomic void</a:t>
            </a:r>
            <a:r>
              <a:rPr lang="en-US" sz="2400" b="1" dirty="0">
                <a:solidFill>
                  <a:srgbClr val="FF9900"/>
                </a:solidFill>
                <a:latin typeface="Courier New" pitchFamily="49" charset="0"/>
                <a:cs typeface="Courier New" pitchFamily="49" charset="0"/>
              </a:rPr>
              <a:t> </a:t>
            </a:r>
            <a:r>
              <a:rPr lang="en-US" sz="2400" b="1" dirty="0" err="1">
                <a:solidFill>
                  <a:srgbClr val="0000FF"/>
                </a:solidFill>
                <a:latin typeface="Courier New" pitchFamily="49" charset="0"/>
                <a:cs typeface="Courier New" pitchFamily="49" charset="0"/>
              </a:rPr>
              <a:t>foo</a:t>
            </a:r>
            <a:r>
              <a:rPr lang="en-US" sz="2400" b="1" dirty="0">
                <a:solidFill>
                  <a:srgbClr val="0000FF"/>
                </a:solidFill>
                <a:latin typeface="Courier New" pitchFamily="49" charset="0"/>
                <a:cs typeface="Courier New" pitchFamily="49" charset="0"/>
              </a:rPr>
              <a:t>() {</a:t>
            </a:r>
          </a:p>
          <a:p>
            <a:pPr algn="l"/>
            <a:r>
              <a:rPr lang="en-US" sz="2400" b="1" dirty="0">
                <a:solidFill>
                  <a:srgbClr val="0000FF"/>
                </a:solidFill>
                <a:latin typeface="Courier New" pitchFamily="49" charset="0"/>
                <a:cs typeface="Courier New" pitchFamily="49" charset="0"/>
              </a:rPr>
              <a:t>  bar();</a:t>
            </a:r>
          </a:p>
          <a:p>
            <a:pPr algn="l"/>
            <a:r>
              <a:rPr lang="en-US" sz="2400" b="1" dirty="0">
                <a:solidFill>
                  <a:srgbClr val="0000FF"/>
                </a:solidFill>
                <a:latin typeface="Courier New" pitchFamily="49" charset="0"/>
                <a:cs typeface="Courier New" pitchFamily="49" charset="0"/>
              </a:rPr>
              <a:t>}</a:t>
            </a:r>
          </a:p>
          <a:p>
            <a:pPr algn="l"/>
            <a:endParaRPr lang="en-US" sz="2400" b="1" dirty="0">
              <a:solidFill>
                <a:srgbClr val="0000FF"/>
              </a:solidFill>
              <a:latin typeface="Courier New" pitchFamily="49" charset="0"/>
              <a:cs typeface="Courier New" pitchFamily="49" charset="0"/>
            </a:endParaRPr>
          </a:p>
          <a:p>
            <a:pPr algn="l"/>
            <a:r>
              <a:rPr lang="en-US" sz="2400" b="1" dirty="0">
                <a:solidFill>
                  <a:schemeClr val="tx1"/>
                </a:solidFill>
                <a:latin typeface="Courier New" pitchFamily="49" charset="0"/>
                <a:cs typeface="Courier New" pitchFamily="49" charset="0"/>
              </a:rPr>
              <a:t>atomic void</a:t>
            </a:r>
            <a:r>
              <a:rPr lang="en-US" sz="2400" b="1" dirty="0">
                <a:solidFill>
                  <a:srgbClr val="0000FF"/>
                </a:solidFill>
                <a:latin typeface="Courier New" pitchFamily="49" charset="0"/>
                <a:cs typeface="Courier New" pitchFamily="49" charset="0"/>
              </a:rPr>
              <a:t> bar() {</a:t>
            </a:r>
          </a:p>
          <a:p>
            <a:pPr algn="l"/>
            <a:r>
              <a:rPr lang="en-US" sz="2400" b="1" dirty="0">
                <a:solidFill>
                  <a:srgbClr val="0000FF"/>
                </a:solidFill>
                <a:latin typeface="Courier New" pitchFamily="49" charset="0"/>
                <a:cs typeface="Courier New" pitchFamily="49" charset="0"/>
              </a:rPr>
              <a:t> …</a:t>
            </a:r>
          </a:p>
          <a:p>
            <a:pPr algn="l"/>
            <a:r>
              <a:rPr lang="en-US" sz="2400" b="1" dirty="0">
                <a:solidFill>
                  <a:srgbClr val="0000FF"/>
                </a:solidFill>
                <a:latin typeface="Courier New" pitchFamily="49" charset="0"/>
                <a:cs typeface="Courier New" pitchFamily="49" charset="0"/>
              </a:rPr>
              <a:t>}</a:t>
            </a:r>
          </a:p>
          <a:p>
            <a:pPr algn="l"/>
            <a:r>
              <a:rPr lang="en-US" sz="2400" b="1" dirty="0">
                <a:solidFill>
                  <a:schemeClr val="folHlink"/>
                </a:solidFill>
                <a:latin typeface="Courier New" pitchFamily="49" charset="0"/>
                <a:cs typeface="Courier New" pitchFamily="49" charset="0"/>
              </a:rPr>
              <a:t>    </a:t>
            </a:r>
          </a:p>
        </p:txBody>
      </p:sp>
      <p:pic>
        <p:nvPicPr>
          <p:cNvPr id="67590" name="Picture 4"/>
          <p:cNvPicPr>
            <a:picLocks noChangeAspect="1" noChangeArrowheads="1"/>
          </p:cNvPicPr>
          <p:nvPr/>
        </p:nvPicPr>
        <p:blipFill>
          <a:blip r:embed="rId3" cstate="print"/>
          <a:srcRect/>
          <a:stretch>
            <a:fillRect/>
          </a:stretch>
        </p:blipFill>
        <p:spPr bwMode="auto">
          <a:xfrm>
            <a:off x="6054725" y="3648075"/>
            <a:ext cx="1414463" cy="2454275"/>
          </a:xfrm>
          <a:prstGeom prst="rect">
            <a:avLst/>
          </a:prstGeom>
          <a:noFill/>
          <a:ln w="38100" algn="ctr">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0787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83A072-DB73-4F3A-B25E-555A39F0BBB1}" type="slidenum">
              <a:rPr lang="ar-SA" sz="1400">
                <a:solidFill>
                  <a:schemeClr val="tx1"/>
                </a:solidFill>
                <a:latin typeface="Arial" pitchFamily="34" charset="0"/>
                <a:cs typeface="Arial" pitchFamily="34" charset="0"/>
              </a:rPr>
              <a:pPr algn="r"/>
              <a:t>11</a:t>
            </a:fld>
            <a:endParaRPr lang="en-US" sz="1400" dirty="0">
              <a:solidFill>
                <a:schemeClr val="tx1"/>
              </a:solidFill>
              <a:latin typeface="Arial" pitchFamily="34" charset="0"/>
              <a:cs typeface="Arial" pitchFamily="34" charset="0"/>
            </a:endParaRPr>
          </a:p>
        </p:txBody>
      </p:sp>
      <p:sp>
        <p:nvSpPr>
          <p:cNvPr id="207876" name="Rectangle 3"/>
          <p:cNvSpPr>
            <a:spLocks noGrp="1" noChangeArrowheads="1"/>
          </p:cNvSpPr>
          <p:nvPr>
            <p:ph type="title" idx="4294967295"/>
          </p:nvPr>
        </p:nvSpPr>
        <p:spPr/>
        <p:txBody>
          <a:bodyPr/>
          <a:lstStyle/>
          <a:p>
            <a:r>
              <a:rPr lang="en-US"/>
              <a:t>Locks Not Composable</a:t>
            </a:r>
          </a:p>
        </p:txBody>
      </p:sp>
      <p:grpSp>
        <p:nvGrpSpPr>
          <p:cNvPr id="207891" name="Group 18"/>
          <p:cNvGrpSpPr>
            <a:grpSpLocks/>
          </p:cNvGrpSpPr>
          <p:nvPr/>
        </p:nvGrpSpPr>
        <p:grpSpPr bwMode="auto">
          <a:xfrm flipH="1">
            <a:off x="968375" y="4295775"/>
            <a:ext cx="1447800" cy="1295400"/>
            <a:chOff x="3168" y="1824"/>
            <a:chExt cx="912" cy="816"/>
          </a:xfrm>
        </p:grpSpPr>
        <p:sp>
          <p:nvSpPr>
            <p:cNvPr id="207892"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3"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4"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5"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6"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7"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8"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899"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07900"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207906" name="Group 4"/>
          <p:cNvGrpSpPr>
            <a:grpSpLocks/>
          </p:cNvGrpSpPr>
          <p:nvPr/>
        </p:nvGrpSpPr>
        <p:grpSpPr bwMode="auto">
          <a:xfrm>
            <a:off x="4106863" y="4503738"/>
            <a:ext cx="430212" cy="341312"/>
            <a:chOff x="2928" y="1465"/>
            <a:chExt cx="271" cy="215"/>
          </a:xfrm>
        </p:grpSpPr>
        <p:sp>
          <p:nvSpPr>
            <p:cNvPr id="207907" name="Oval 5"/>
            <p:cNvSpPr>
              <a:spLocks noChangeArrowheads="1"/>
            </p:cNvSpPr>
            <p:nvPr/>
          </p:nvSpPr>
          <p:spPr bwMode="auto">
            <a:xfrm>
              <a:off x="2928" y="1465"/>
              <a:ext cx="271" cy="215"/>
            </a:xfrm>
            <a:prstGeom prst="ellipse">
              <a:avLst/>
            </a:prstGeom>
            <a:solidFill>
              <a:srgbClr val="FFFF00"/>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07908" name="Oval 6"/>
            <p:cNvSpPr>
              <a:spLocks noChangeArrowheads="1"/>
            </p:cNvSpPr>
            <p:nvPr/>
          </p:nvSpPr>
          <p:spPr bwMode="auto">
            <a:xfrm>
              <a:off x="3082" y="1503"/>
              <a:ext cx="71" cy="60"/>
            </a:xfrm>
            <a:prstGeom prst="ellipse">
              <a:avLst/>
            </a:prstGeom>
            <a:solidFill>
              <a:srgbClr val="FFFFCC"/>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07909"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10"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11"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12"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7913"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7921"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22"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23"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07924"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07925"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nvGrpSpPr>
          <p:cNvPr id="2" name="Group 9"/>
          <p:cNvGrpSpPr>
            <a:grpSpLocks/>
          </p:cNvGrpSpPr>
          <p:nvPr/>
        </p:nvGrpSpPr>
        <p:grpSpPr bwMode="auto">
          <a:xfrm>
            <a:off x="5899150" y="2730500"/>
            <a:ext cx="430213" cy="341313"/>
            <a:chOff x="2744" y="3360"/>
            <a:chExt cx="271" cy="215"/>
          </a:xfrm>
        </p:grpSpPr>
        <p:sp>
          <p:nvSpPr>
            <p:cNvPr id="207927" name="Oval 10"/>
            <p:cNvSpPr>
              <a:spLocks noChangeArrowheads="1"/>
            </p:cNvSpPr>
            <p:nvPr/>
          </p:nvSpPr>
          <p:spPr bwMode="auto">
            <a:xfrm>
              <a:off x="2744" y="3360"/>
              <a:ext cx="271" cy="215"/>
            </a:xfrm>
            <a:prstGeom prst="ellipse">
              <a:avLst/>
            </a:prstGeom>
            <a:solidFill>
              <a:srgbClr val="66FF33"/>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07928" name="Oval 11"/>
            <p:cNvSpPr>
              <a:spLocks noChangeArrowheads="1"/>
            </p:cNvSpPr>
            <p:nvPr/>
          </p:nvSpPr>
          <p:spPr bwMode="auto">
            <a:xfrm>
              <a:off x="2898" y="3398"/>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07930" name="Oval 13"/>
            <p:cNvSpPr>
              <a:spLocks noChangeArrowheads="1"/>
            </p:cNvSpPr>
            <p:nvPr/>
          </p:nvSpPr>
          <p:spPr bwMode="auto">
            <a:xfrm>
              <a:off x="3648" y="3312"/>
              <a:ext cx="271" cy="215"/>
            </a:xfrm>
            <a:prstGeom prst="ellipse">
              <a:avLst/>
            </a:prstGeom>
            <a:solidFill>
              <a:srgbClr val="FF0000"/>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07931" name="Oval 14"/>
            <p:cNvSpPr>
              <a:spLocks noChangeArrowheads="1"/>
            </p:cNvSpPr>
            <p:nvPr/>
          </p:nvSpPr>
          <p:spPr bwMode="auto">
            <a:xfrm>
              <a:off x="3802" y="3350"/>
              <a:ext cx="71" cy="60"/>
            </a:xfrm>
            <a:prstGeom prst="ellipse">
              <a:avLst/>
            </a:prstGeom>
            <a:solidFill>
              <a:srgbClr val="FF7C80"/>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07933" name="Oval 28"/>
            <p:cNvSpPr>
              <a:spLocks noChangeArrowheads="1"/>
            </p:cNvSpPr>
            <p:nvPr/>
          </p:nvSpPr>
          <p:spPr bwMode="auto">
            <a:xfrm>
              <a:off x="2928" y="1465"/>
              <a:ext cx="271" cy="215"/>
            </a:xfrm>
            <a:prstGeom prst="ellipse">
              <a:avLst/>
            </a:prstGeom>
            <a:solidFill>
              <a:srgbClr val="3399FF"/>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07934" name="Oval 29"/>
            <p:cNvSpPr>
              <a:spLocks noChangeArrowheads="1"/>
            </p:cNvSpPr>
            <p:nvPr/>
          </p:nvSpPr>
          <p:spPr bwMode="auto">
            <a:xfrm>
              <a:off x="3082" y="1503"/>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07935" name="Text Box 63"/>
          <p:cNvSpPr txBox="1">
            <a:spLocks noChangeArrowheads="1"/>
          </p:cNvSpPr>
          <p:nvPr/>
        </p:nvSpPr>
        <p:spPr bwMode="auto">
          <a:xfrm>
            <a:off x="395288" y="2222500"/>
            <a:ext cx="229076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Lock source</a:t>
            </a:r>
            <a:endParaRPr lang="en-US" sz="2000" dirty="0">
              <a:solidFill>
                <a:srgbClr val="0000FF"/>
              </a:solidFill>
              <a:latin typeface="Arial" pitchFamily="34" charset="0"/>
              <a:cs typeface="Arial" pitchFamily="34" charset="0"/>
            </a:endParaRPr>
          </a:p>
        </p:txBody>
      </p:sp>
      <p:grpSp>
        <p:nvGrpSpPr>
          <p:cNvPr id="207937" name="Group 49"/>
          <p:cNvGrpSpPr>
            <a:grpSpLocks/>
          </p:cNvGrpSpPr>
          <p:nvPr/>
        </p:nvGrpSpPr>
        <p:grpSpPr bwMode="auto">
          <a:xfrm>
            <a:off x="2814638" y="1819275"/>
            <a:ext cx="692150" cy="1009650"/>
            <a:chOff x="2208" y="1920"/>
            <a:chExt cx="1152" cy="1680"/>
          </a:xfrm>
        </p:grpSpPr>
        <p:sp>
          <p:nvSpPr>
            <p:cNvPr id="20793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0793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0794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0794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07942" name="Text Box 70"/>
          <p:cNvSpPr txBox="1">
            <a:spLocks noChangeArrowheads="1"/>
          </p:cNvSpPr>
          <p:nvPr/>
        </p:nvSpPr>
        <p:spPr bwMode="auto">
          <a:xfrm>
            <a:off x="488950" y="3594100"/>
            <a:ext cx="2290763"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Lock target</a:t>
            </a:r>
            <a:endParaRPr lang="en-US" sz="2000" dirty="0">
              <a:solidFill>
                <a:srgbClr val="0000FF"/>
              </a:solidFill>
              <a:latin typeface="Arial" pitchFamily="34" charset="0"/>
              <a:cs typeface="Arial" pitchFamily="34" charset="0"/>
            </a:endParaRPr>
          </a:p>
        </p:txBody>
      </p:sp>
      <p:grpSp>
        <p:nvGrpSpPr>
          <p:cNvPr id="207943" name="Group 49"/>
          <p:cNvGrpSpPr>
            <a:grpSpLocks/>
          </p:cNvGrpSpPr>
          <p:nvPr/>
        </p:nvGrpSpPr>
        <p:grpSpPr bwMode="auto">
          <a:xfrm>
            <a:off x="2908300" y="3190875"/>
            <a:ext cx="692150" cy="1009650"/>
            <a:chOff x="2208" y="1920"/>
            <a:chExt cx="1152" cy="1680"/>
          </a:xfrm>
        </p:grpSpPr>
        <p:sp>
          <p:nvSpPr>
            <p:cNvPr id="20794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0794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0794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0794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07948" name="Text Box 76"/>
          <p:cNvSpPr txBox="1">
            <a:spLocks noChangeArrowheads="1"/>
          </p:cNvSpPr>
          <p:nvPr/>
        </p:nvSpPr>
        <p:spPr bwMode="auto">
          <a:xfrm>
            <a:off x="925513" y="2651125"/>
            <a:ext cx="2493962"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Unlock source &amp; target</a:t>
            </a:r>
            <a:endParaRPr lang="en-US" sz="2000" dirty="0">
              <a:solidFill>
                <a:srgbClr val="0000FF"/>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7937"/>
                                        </p:tgtEl>
                                        <p:attrNameLst>
                                          <p:attrName>style.visibility</p:attrName>
                                        </p:attrNameLst>
                                      </p:cBhvr>
                                      <p:to>
                                        <p:strVal val="visible"/>
                                      </p:to>
                                    </p:set>
                                    <p:animEffect transition="in" filter="blinds(horizontal)">
                                      <p:cBhvr>
                                        <p:cTn id="7" dur="500"/>
                                        <p:tgtEl>
                                          <p:spTgt spid="207937"/>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07935"/>
                                        </p:tgtEl>
                                        <p:attrNameLst>
                                          <p:attrName>style.visibility</p:attrName>
                                        </p:attrNameLst>
                                      </p:cBhvr>
                                      <p:to>
                                        <p:strVal val="visible"/>
                                      </p:to>
                                    </p:set>
                                    <p:animEffect transition="in" filter="blinds(horizontal)">
                                      <p:cBhvr>
                                        <p:cTn id="10" dur="500"/>
                                        <p:tgtEl>
                                          <p:spTgt spid="2079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7943"/>
                                        </p:tgtEl>
                                        <p:attrNameLst>
                                          <p:attrName>style.visibility</p:attrName>
                                        </p:attrNameLst>
                                      </p:cBhvr>
                                      <p:to>
                                        <p:strVal val="visible"/>
                                      </p:to>
                                    </p:set>
                                    <p:animEffect transition="in" filter="blinds(horizontal)">
                                      <p:cBhvr>
                                        <p:cTn id="15" dur="500"/>
                                        <p:tgtEl>
                                          <p:spTgt spid="20794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7942"/>
                                        </p:tgtEl>
                                        <p:attrNameLst>
                                          <p:attrName>style.visibility</p:attrName>
                                        </p:attrNameLst>
                                      </p:cBhvr>
                                      <p:to>
                                        <p:strVal val="visible"/>
                                      </p:to>
                                    </p:set>
                                    <p:animEffect transition="in" filter="blinds(horizontal)">
                                      <p:cBhvr>
                                        <p:cTn id="18" dur="500"/>
                                        <p:tgtEl>
                                          <p:spTgt spid="207942"/>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38889E-6 3.64162E-6 L 0.09531 0.2437 " pathEditMode="relative" rAng="0" ptsTypes="AA">
                                      <p:cBhvr>
                                        <p:cTn id="22" dur="500" fill="hold"/>
                                        <p:tgtEl>
                                          <p:spTgt spid="5"/>
                                        </p:tgtEl>
                                        <p:attrNameLst>
                                          <p:attrName>ppt_x</p:attrName>
                                          <p:attrName>ppt_y</p:attrName>
                                        </p:attrNameLst>
                                      </p:cBhvr>
                                      <p:rCtr x="4800" y="12200"/>
                                    </p:animMotion>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0.0 0.0 L -0.08837 0.0 " pathEditMode="relative" ptsTypes="AA">
                                      <p:cBhvr>
                                        <p:cTn id="25" dur="500" fill="hold"/>
                                        <p:tgtEl>
                                          <p:spTgt spid="3"/>
                                        </p:tgtEl>
                                        <p:attrNameLst>
                                          <p:attrName>ppt_x</p:attrName>
                                          <p:attrName>ppt_y</p:attrName>
                                        </p:attrNameLst>
                                      </p:cBhvr>
                                    </p:animMotion>
                                  </p:childTnLst>
                                </p:cTn>
                              </p:par>
                            </p:childTnLst>
                          </p:cTn>
                        </p:par>
                        <p:par>
                          <p:cTn id="26" fill="hold">
                            <p:stCondLst>
                              <p:cond delay="1000"/>
                            </p:stCondLst>
                            <p:childTnLst>
                              <p:par>
                                <p:cTn id="27" presetID="0" presetClass="path" presetSubtype="0" accel="50000" decel="50000" fill="hold" nodeType="afterEffect">
                                  <p:stCondLst>
                                    <p:cond delay="0"/>
                                  </p:stCondLst>
                                  <p:childTnLst>
                                    <p:animMotion origin="layout" path="M 0.0 0.0 L -0.08837 0.0 " pathEditMode="relative" ptsTypes="AA">
                                      <p:cBhvr>
                                        <p:cTn id="28" dur="500" fill="hold"/>
                                        <p:tgtEl>
                                          <p:spTgt spid="2"/>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7948"/>
                                        </p:tgtEl>
                                        <p:attrNameLst>
                                          <p:attrName>style.visibility</p:attrName>
                                        </p:attrNameLst>
                                      </p:cBhvr>
                                      <p:to>
                                        <p:strVal val="visible"/>
                                      </p:to>
                                    </p:set>
                                    <p:animEffect transition="in" filter="blinds(horizontal)">
                                      <p:cBhvr>
                                        <p:cTn id="33" dur="500"/>
                                        <p:tgtEl>
                                          <p:spTgt spid="207948"/>
                                        </p:tgtEl>
                                      </p:cBhvr>
                                    </p:animEffect>
                                  </p:childTnLst>
                                </p:cTn>
                              </p:par>
                              <p:par>
                                <p:cTn id="34" presetID="3" presetClass="exit" presetSubtype="10" fill="hold" nodeType="withEffect">
                                  <p:stCondLst>
                                    <p:cond delay="0"/>
                                  </p:stCondLst>
                                  <p:childTnLst>
                                    <p:animEffect transition="out" filter="blinds(horizontal)">
                                      <p:cBhvr>
                                        <p:cTn id="35" dur="500"/>
                                        <p:tgtEl>
                                          <p:spTgt spid="207937"/>
                                        </p:tgtEl>
                                      </p:cBhvr>
                                    </p:animEffect>
                                    <p:set>
                                      <p:cBhvr>
                                        <p:cTn id="36" dur="1" fill="hold">
                                          <p:stCondLst>
                                            <p:cond delay="499"/>
                                          </p:stCondLst>
                                        </p:cTn>
                                        <p:tgtEl>
                                          <p:spTgt spid="207937"/>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207943"/>
                                        </p:tgtEl>
                                      </p:cBhvr>
                                    </p:animEffect>
                                    <p:set>
                                      <p:cBhvr>
                                        <p:cTn id="39" dur="1" fill="hold">
                                          <p:stCondLst>
                                            <p:cond delay="499"/>
                                          </p:stCondLst>
                                        </p:cTn>
                                        <p:tgtEl>
                                          <p:spTgt spid="2079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35" grpId="1" animBg="1"/>
      <p:bldP spid="207942" grpId="0" animBg="1"/>
      <p:bldP spid="20794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68611" name="Rectangle 6"/>
          <p:cNvSpPr>
            <a:spLocks noGrp="1" noChangeArrowheads="1"/>
          </p:cNvSpPr>
          <p:nvPr>
            <p:ph type="sldNum" sz="quarter" idx="10"/>
          </p:nvPr>
        </p:nvSpPr>
        <p:spPr>
          <a:noFill/>
        </p:spPr>
        <p:txBody>
          <a:bodyPr/>
          <a:lstStyle/>
          <a:p>
            <a:fld id="{DBB3D5D3-7A7B-4AF4-B26C-7348DD876ED7}" type="slidenum">
              <a:rPr lang="x-none" smtClean="0">
                <a:cs typeface="Arial" pitchFamily="34" charset="0"/>
              </a:rPr>
              <a:pPr/>
              <a:t>110</a:t>
            </a:fld>
            <a:endParaRPr lang="en-US">
              <a:cs typeface="Arial" pitchFamily="34" charset="0"/>
            </a:endParaRPr>
          </a:p>
        </p:txBody>
      </p:sp>
      <p:sp>
        <p:nvSpPr>
          <p:cNvPr id="68612" name="Rectangle 2"/>
          <p:cNvSpPr>
            <a:spLocks noGrp="1" noChangeArrowheads="1"/>
          </p:cNvSpPr>
          <p:nvPr>
            <p:ph type="title"/>
          </p:nvPr>
        </p:nvSpPr>
        <p:spPr/>
        <p:txBody>
          <a:bodyPr/>
          <a:lstStyle/>
          <a:p>
            <a:r>
              <a:rPr lang="en-US"/>
              <a:t>Nested Transactions</a:t>
            </a:r>
          </a:p>
        </p:txBody>
      </p:sp>
      <p:sp>
        <p:nvSpPr>
          <p:cNvPr id="68613" name="Rectangle 3"/>
          <p:cNvSpPr>
            <a:spLocks noGrp="1" noChangeArrowheads="1"/>
          </p:cNvSpPr>
          <p:nvPr>
            <p:ph type="body" idx="1"/>
          </p:nvPr>
        </p:nvSpPr>
        <p:spPr/>
        <p:txBody>
          <a:bodyPr/>
          <a:lstStyle/>
          <a:p>
            <a:pPr>
              <a:lnSpc>
                <a:spcPct val="90000"/>
              </a:lnSpc>
            </a:pPr>
            <a:r>
              <a:rPr lang="en-US"/>
              <a:t>Needed for modularity</a:t>
            </a:r>
          </a:p>
          <a:p>
            <a:pPr lvl="1">
              <a:lnSpc>
                <a:spcPct val="90000"/>
              </a:lnSpc>
            </a:pPr>
            <a:r>
              <a:rPr lang="en-US"/>
              <a:t>Who knew that </a:t>
            </a:r>
            <a:r>
              <a:rPr lang="en-US">
                <a:solidFill>
                  <a:schemeClr val="tx1"/>
                </a:solidFill>
              </a:rPr>
              <a:t>cosine()</a:t>
            </a:r>
            <a:r>
              <a:rPr lang="en-US"/>
              <a:t> contained a transaction?</a:t>
            </a:r>
          </a:p>
          <a:p>
            <a:pPr>
              <a:lnSpc>
                <a:spcPct val="90000"/>
              </a:lnSpc>
            </a:pPr>
            <a:r>
              <a:rPr lang="en-US"/>
              <a:t>Flat nesting</a:t>
            </a:r>
          </a:p>
          <a:p>
            <a:pPr lvl="1">
              <a:lnSpc>
                <a:spcPct val="90000"/>
              </a:lnSpc>
            </a:pPr>
            <a:r>
              <a:rPr lang="en-US"/>
              <a:t>If child aborts, so does parent</a:t>
            </a:r>
          </a:p>
          <a:p>
            <a:pPr>
              <a:lnSpc>
                <a:spcPct val="90000"/>
              </a:lnSpc>
            </a:pPr>
            <a:r>
              <a:rPr lang="en-US"/>
              <a:t>First-class nesting</a:t>
            </a:r>
          </a:p>
          <a:p>
            <a:pPr lvl="1">
              <a:lnSpc>
                <a:spcPct val="90000"/>
              </a:lnSpc>
            </a:pPr>
            <a:r>
              <a:rPr lang="en-US"/>
              <a:t>If child aborts, partial rollback of child only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3" cstate="print"/>
          <a:srcRect/>
          <a:stretch>
            <a:fillRect/>
          </a:stretch>
        </p:blipFill>
        <p:spPr bwMode="auto">
          <a:xfrm>
            <a:off x="1358900" y="1525588"/>
            <a:ext cx="1808163" cy="2355850"/>
          </a:xfrm>
          <a:prstGeom prst="rect">
            <a:avLst/>
          </a:prstGeom>
          <a:noFill/>
          <a:ln w="38100" algn="ctr">
            <a:noFill/>
            <a:miter lim="800000"/>
            <a:headEnd/>
            <a:tailEnd/>
          </a:ln>
          <a:effectLst/>
        </p:spPr>
      </p:pic>
      <p:sp>
        <p:nvSpPr>
          <p:cNvPr id="238595" name="Rectangle 3"/>
          <p:cNvSpPr>
            <a:spLocks noGrp="1" noChangeArrowheads="1"/>
          </p:cNvSpPr>
          <p:nvPr>
            <p:ph type="title"/>
          </p:nvPr>
        </p:nvSpPr>
        <p:spPr/>
        <p:txBody>
          <a:bodyPr/>
          <a:lstStyle/>
          <a:p>
            <a:r>
              <a:rPr lang="en-US"/>
              <a:t>Remember 1993?</a:t>
            </a:r>
          </a:p>
        </p:txBody>
      </p:sp>
      <p:pic>
        <p:nvPicPr>
          <p:cNvPr id="238596" name="Picture 4"/>
          <p:cNvPicPr>
            <a:picLocks noChangeAspect="1" noChangeArrowheads="1"/>
          </p:cNvPicPr>
          <p:nvPr/>
        </p:nvPicPr>
        <p:blipFill>
          <a:blip r:embed="rId4" cstate="print"/>
          <a:srcRect/>
          <a:stretch>
            <a:fillRect/>
          </a:stretch>
        </p:blipFill>
        <p:spPr bwMode="auto">
          <a:xfrm>
            <a:off x="2897188" y="2292350"/>
            <a:ext cx="2643187" cy="1990725"/>
          </a:xfrm>
          <a:prstGeom prst="rect">
            <a:avLst/>
          </a:prstGeom>
          <a:noFill/>
          <a:ln w="38100" algn="ctr">
            <a:noFill/>
            <a:miter lim="800000"/>
            <a:headEnd/>
            <a:tailEnd/>
          </a:ln>
          <a:effectLst/>
        </p:spPr>
      </p:pic>
      <p:pic>
        <p:nvPicPr>
          <p:cNvPr id="238597" name="Picture 5"/>
          <p:cNvPicPr>
            <a:picLocks noChangeAspect="1" noChangeArrowheads="1"/>
          </p:cNvPicPr>
          <p:nvPr/>
        </p:nvPicPr>
        <p:blipFill>
          <a:blip r:embed="rId5" cstate="print"/>
          <a:srcRect/>
          <a:stretch>
            <a:fillRect/>
          </a:stretch>
        </p:blipFill>
        <p:spPr bwMode="auto">
          <a:xfrm>
            <a:off x="4424363" y="2906713"/>
            <a:ext cx="3476625" cy="3278187"/>
          </a:xfrm>
          <a:prstGeom prst="rect">
            <a:avLst/>
          </a:prstGeom>
          <a:noFill/>
          <a:ln w="38100" algn="ctr">
            <a:noFill/>
            <a:miter lim="800000"/>
            <a:headEnd/>
            <a:tailEnd/>
          </a:ln>
          <a:effectLst/>
        </p:spPr>
      </p:pic>
      <p:pic>
        <p:nvPicPr>
          <p:cNvPr id="238598" name="Picture 6"/>
          <p:cNvPicPr>
            <a:picLocks noChangeAspect="1" noChangeArrowheads="1"/>
          </p:cNvPicPr>
          <p:nvPr/>
        </p:nvPicPr>
        <p:blipFill>
          <a:blip r:embed="rId6" cstate="print"/>
          <a:srcRect/>
          <a:stretch>
            <a:fillRect/>
          </a:stretch>
        </p:blipFill>
        <p:spPr bwMode="auto">
          <a:xfrm rot="-1949429">
            <a:off x="1736725" y="917575"/>
            <a:ext cx="6424613" cy="5029200"/>
          </a:xfrm>
          <a:prstGeom prst="rect">
            <a:avLst/>
          </a:prstGeom>
          <a:noFill/>
          <a:ln w="38100" algn="ctr">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8594"/>
                                        </p:tgtEl>
                                        <p:attrNameLst>
                                          <p:attrName>style.visibility</p:attrName>
                                        </p:attrNameLst>
                                      </p:cBhvr>
                                      <p:to>
                                        <p:strVal val="visible"/>
                                      </p:to>
                                    </p:set>
                                    <p:animEffect transition="in" filter="blinds(horizontal)">
                                      <p:cBhvr>
                                        <p:cTn id="7" dur="500"/>
                                        <p:tgtEl>
                                          <p:spTgt spid="2385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8596"/>
                                        </p:tgtEl>
                                        <p:attrNameLst>
                                          <p:attrName>style.visibility</p:attrName>
                                        </p:attrNameLst>
                                      </p:cBhvr>
                                      <p:to>
                                        <p:strVal val="visible"/>
                                      </p:to>
                                    </p:set>
                                    <p:animEffect transition="in" filter="blinds(horizontal)">
                                      <p:cBhvr>
                                        <p:cTn id="12" dur="500"/>
                                        <p:tgtEl>
                                          <p:spTgt spid="2385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8597"/>
                                        </p:tgtEl>
                                        <p:attrNameLst>
                                          <p:attrName>style.visibility</p:attrName>
                                        </p:attrNameLst>
                                      </p:cBhvr>
                                      <p:to>
                                        <p:strVal val="visible"/>
                                      </p:to>
                                    </p:set>
                                    <p:animEffect transition="in" filter="blinds(horizontal)">
                                      <p:cBhvr>
                                        <p:cTn id="17" dur="500"/>
                                        <p:tgtEl>
                                          <p:spTgt spid="2385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8598"/>
                                        </p:tgtEl>
                                        <p:attrNameLst>
                                          <p:attrName>style.visibility</p:attrName>
                                        </p:attrNameLst>
                                      </p:cBhvr>
                                      <p:to>
                                        <p:strVal val="visible"/>
                                      </p:to>
                                    </p:set>
                                    <p:animEffect transition="in" filter="blinds(horizontal)">
                                      <p:cBhvr>
                                        <p:cTn id="22" dur="500"/>
                                        <p:tgtEl>
                                          <p:spTgt spid="238598"/>
                                        </p:tgtEl>
                                      </p:cBhvr>
                                    </p:animEffect>
                                  </p:childTnLst>
                                </p:cTn>
                              </p:par>
                            </p:childTnLst>
                          </p:cTn>
                        </p:par>
                        <p:par>
                          <p:cTn id="23" fill="hold">
                            <p:stCondLst>
                              <p:cond delay="500"/>
                            </p:stCondLst>
                            <p:childTnLst>
                              <p:par>
                                <p:cTn id="24" presetID="3" presetClass="exit" presetSubtype="10" fill="hold" nodeType="afterEffect">
                                  <p:stCondLst>
                                    <p:cond delay="0"/>
                                  </p:stCondLst>
                                  <p:childTnLst>
                                    <p:animEffect transition="out" filter="blinds(horizontal)">
                                      <p:cBhvr>
                                        <p:cTn id="25" dur="500"/>
                                        <p:tgtEl>
                                          <p:spTgt spid="238594"/>
                                        </p:tgtEl>
                                      </p:cBhvr>
                                    </p:animEffect>
                                    <p:set>
                                      <p:cBhvr>
                                        <p:cTn id="26" dur="1" fill="hold">
                                          <p:stCondLst>
                                            <p:cond delay="499"/>
                                          </p:stCondLst>
                                        </p:cTn>
                                        <p:tgtEl>
                                          <p:spTgt spid="238594"/>
                                        </p:tgtEl>
                                        <p:attrNameLst>
                                          <p:attrName>style.visibility</p:attrName>
                                        </p:attrNameLst>
                                      </p:cBhvr>
                                      <p:to>
                                        <p:strVal val="hidden"/>
                                      </p:to>
                                    </p:set>
                                  </p:childTnLst>
                                </p:cTn>
                              </p:par>
                            </p:childTnLst>
                          </p:cTn>
                        </p:par>
                        <p:par>
                          <p:cTn id="27" fill="hold">
                            <p:stCondLst>
                              <p:cond delay="1000"/>
                            </p:stCondLst>
                            <p:childTnLst>
                              <p:par>
                                <p:cTn id="28" presetID="3" presetClass="exit" presetSubtype="10" fill="hold" nodeType="afterEffect">
                                  <p:stCondLst>
                                    <p:cond delay="0"/>
                                  </p:stCondLst>
                                  <p:childTnLst>
                                    <p:animEffect transition="out" filter="blinds(horizontal)">
                                      <p:cBhvr>
                                        <p:cTn id="29" dur="500"/>
                                        <p:tgtEl>
                                          <p:spTgt spid="238597"/>
                                        </p:tgtEl>
                                      </p:cBhvr>
                                    </p:animEffect>
                                    <p:set>
                                      <p:cBhvr>
                                        <p:cTn id="30" dur="1" fill="hold">
                                          <p:stCondLst>
                                            <p:cond delay="499"/>
                                          </p:stCondLst>
                                        </p:cTn>
                                        <p:tgtEl>
                                          <p:spTgt spid="2385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a:t>Citation Count</a:t>
            </a:r>
          </a:p>
        </p:txBody>
      </p:sp>
      <p:graphicFrame>
        <p:nvGraphicFramePr>
          <p:cNvPr id="4" name="Object 3"/>
          <p:cNvGraphicFramePr>
            <a:graphicFrameLocks noGrp="1" noChangeAspect="1"/>
          </p:cNvGraphicFramePr>
          <p:nvPr>
            <p:ph idx="1"/>
          </p:nvPr>
        </p:nvGraphicFramePr>
        <p:xfrm>
          <a:off x="933450" y="1477963"/>
          <a:ext cx="7029450" cy="437673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2690" name="Picture 2"/>
          <p:cNvPicPr>
            <a:picLocks noChangeAspect="1" noChangeArrowheads="1"/>
          </p:cNvPicPr>
          <p:nvPr/>
        </p:nvPicPr>
        <p:blipFill>
          <a:blip r:embed="rId3" cstate="print"/>
          <a:srcRect/>
          <a:stretch>
            <a:fillRect/>
          </a:stretch>
        </p:blipFill>
        <p:spPr bwMode="auto">
          <a:xfrm>
            <a:off x="374650" y="1847850"/>
            <a:ext cx="8059738" cy="2827338"/>
          </a:xfrm>
          <a:prstGeom prst="rect">
            <a:avLst/>
          </a:prstGeom>
          <a:noFill/>
        </p:spPr>
      </p:pic>
      <p:sp>
        <p:nvSpPr>
          <p:cNvPr id="242691" name="Rectangle 3"/>
          <p:cNvSpPr>
            <a:spLocks noGrp="1" noChangeArrowheads="1"/>
          </p:cNvSpPr>
          <p:nvPr>
            <p:ph type="title"/>
          </p:nvPr>
        </p:nvSpPr>
        <p:spPr/>
        <p:txBody>
          <a:bodyPr/>
          <a:lstStyle/>
          <a:p>
            <a:r>
              <a:rPr lang="en-US"/>
              <a:t>TM Today</a:t>
            </a:r>
          </a:p>
        </p:txBody>
      </p:sp>
      <p:sp>
        <p:nvSpPr>
          <p:cNvPr id="242692" name="AutoShape 4"/>
          <p:cNvSpPr>
            <a:spLocks noChangeArrowheads="1"/>
          </p:cNvSpPr>
          <p:nvPr/>
        </p:nvSpPr>
        <p:spPr bwMode="auto">
          <a:xfrm>
            <a:off x="5902325" y="2424113"/>
            <a:ext cx="704850" cy="374650"/>
          </a:xfrm>
          <a:prstGeom prst="wedgeRoundRectCallout">
            <a:avLst>
              <a:gd name="adj1" fmla="val 148875"/>
              <a:gd name="adj2" fmla="val 408898"/>
              <a:gd name="adj3" fmla="val 16667"/>
            </a:avLst>
          </a:prstGeom>
          <a:noFill/>
          <a:ln w="38100" algn="ctr">
            <a:solidFill>
              <a:srgbClr val="FF0000"/>
            </a:solidFill>
            <a:miter lim="800000"/>
            <a:headEnd/>
            <a:tailEnd/>
          </a:ln>
          <a:effectLst/>
        </p:spPr>
        <p:txBody>
          <a:bodyPr/>
          <a:lstStyle/>
          <a:p>
            <a:endParaRPr lang="en-US" sz="2800">
              <a:solidFill>
                <a:srgbClr val="3366FF"/>
              </a:solidFill>
              <a:latin typeface="cmr10" pitchFamily="34" charset="0"/>
            </a:endParaRPr>
          </a:p>
        </p:txBody>
      </p:sp>
      <p:sp>
        <p:nvSpPr>
          <p:cNvPr id="242693" name="Rectangle 5"/>
          <p:cNvSpPr>
            <a:spLocks noChangeArrowheads="1"/>
          </p:cNvSpPr>
          <p:nvPr/>
        </p:nvSpPr>
        <p:spPr bwMode="auto">
          <a:xfrm>
            <a:off x="6847655" y="4219109"/>
            <a:ext cx="1285929" cy="523220"/>
          </a:xfrm>
          <a:prstGeom prst="rect">
            <a:avLst/>
          </a:prstGeom>
          <a:noFill/>
          <a:ln w="38100" algn="ctr">
            <a:noFill/>
            <a:miter lim="800000"/>
            <a:headEnd/>
            <a:tailEnd/>
          </a:ln>
          <a:effectLst/>
        </p:spPr>
        <p:txBody>
          <a:bodyPr wrap="none" anchor="ctr">
            <a:spAutoFit/>
          </a:bodyPr>
          <a:lstStyle/>
          <a:p>
            <a:r>
              <a:rPr lang="en-US" sz="2800" dirty="0">
                <a:solidFill>
                  <a:srgbClr val="FF0000"/>
                </a:solidFill>
                <a:latin typeface="Arial" pitchFamily="34" charset="0"/>
                <a:cs typeface="Arial" pitchFamily="34" charset="0"/>
              </a:rPr>
              <a:t>93,300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2692"/>
                                        </p:tgtEl>
                                        <p:attrNameLst>
                                          <p:attrName>style.visibility</p:attrName>
                                        </p:attrNameLst>
                                      </p:cBhvr>
                                      <p:to>
                                        <p:strVal val="visible"/>
                                      </p:to>
                                    </p:set>
                                    <p:animEffect transition="in" filter="blinds(horizontal)">
                                      <p:cBhvr>
                                        <p:cTn id="7" dur="500"/>
                                        <p:tgtEl>
                                          <p:spTgt spid="24269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2693"/>
                                        </p:tgtEl>
                                        <p:attrNameLst>
                                          <p:attrName>style.visibility</p:attrName>
                                        </p:attrNameLst>
                                      </p:cBhvr>
                                      <p:to>
                                        <p:strVal val="visible"/>
                                      </p:to>
                                    </p:set>
                                    <p:animEffect transition="in" filter="blinds(horizontal)">
                                      <p:cBhvr>
                                        <p:cTn id="10" dur="500"/>
                                        <p:tgtEl>
                                          <p:spTgt spid="242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animBg="1"/>
      <p:bldP spid="242693"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4738" name="Picture 2"/>
          <p:cNvPicPr>
            <a:picLocks noChangeAspect="1" noChangeArrowheads="1"/>
          </p:cNvPicPr>
          <p:nvPr/>
        </p:nvPicPr>
        <p:blipFill>
          <a:blip r:embed="rId3" cstate="print"/>
          <a:srcRect/>
          <a:stretch>
            <a:fillRect/>
          </a:stretch>
        </p:blipFill>
        <p:spPr bwMode="auto">
          <a:xfrm>
            <a:off x="558800" y="1455738"/>
            <a:ext cx="8027988" cy="4257675"/>
          </a:xfrm>
          <a:prstGeom prst="rect">
            <a:avLst/>
          </a:prstGeom>
          <a:noFill/>
        </p:spPr>
      </p:pic>
      <p:sp>
        <p:nvSpPr>
          <p:cNvPr id="244739" name="AutoShape 3"/>
          <p:cNvSpPr>
            <a:spLocks noChangeArrowheads="1"/>
          </p:cNvSpPr>
          <p:nvPr/>
        </p:nvSpPr>
        <p:spPr bwMode="auto">
          <a:xfrm>
            <a:off x="5703888" y="2124075"/>
            <a:ext cx="809625" cy="374650"/>
          </a:xfrm>
          <a:prstGeom prst="wedgeRoundRectCallout">
            <a:avLst>
              <a:gd name="adj1" fmla="val 153333"/>
              <a:gd name="adj2" fmla="val 338134"/>
              <a:gd name="adj3" fmla="val 16667"/>
            </a:avLst>
          </a:prstGeom>
          <a:noFill/>
          <a:ln w="38100" algn="ctr">
            <a:solidFill>
              <a:srgbClr val="FF0000"/>
            </a:solidFill>
            <a:miter lim="800000"/>
            <a:headEnd/>
            <a:tailEnd/>
          </a:ln>
          <a:effectLst/>
        </p:spPr>
        <p:txBody>
          <a:bodyPr/>
          <a:lstStyle/>
          <a:p>
            <a:endParaRPr lang="en-US" sz="2800">
              <a:solidFill>
                <a:srgbClr val="3366FF"/>
              </a:solidFill>
              <a:latin typeface="cmr10" pitchFamily="34" charset="0"/>
            </a:endParaRPr>
          </a:p>
        </p:txBody>
      </p:sp>
      <p:sp>
        <p:nvSpPr>
          <p:cNvPr id="244740" name="Rectangle 4"/>
          <p:cNvSpPr>
            <a:spLocks noChangeArrowheads="1"/>
          </p:cNvSpPr>
          <p:nvPr/>
        </p:nvSpPr>
        <p:spPr bwMode="auto">
          <a:xfrm>
            <a:off x="7095268" y="3674597"/>
            <a:ext cx="1786066" cy="523220"/>
          </a:xfrm>
          <a:prstGeom prst="rect">
            <a:avLst/>
          </a:prstGeom>
          <a:noFill/>
          <a:ln w="38100" algn="ctr">
            <a:noFill/>
            <a:miter lim="800000"/>
            <a:headEnd/>
            <a:tailEnd/>
          </a:ln>
          <a:effectLst/>
        </p:spPr>
        <p:txBody>
          <a:bodyPr wrap="none" anchor="ctr">
            <a:spAutoFit/>
          </a:bodyPr>
          <a:lstStyle/>
          <a:p>
            <a:r>
              <a:rPr lang="en-US" sz="2800" dirty="0">
                <a:solidFill>
                  <a:srgbClr val="FF0000"/>
                </a:solidFill>
                <a:latin typeface="Arial" pitchFamily="34" charset="0"/>
                <a:cs typeface="Arial" pitchFamily="34" charset="0"/>
              </a:rPr>
              <a:t>2,210,000</a:t>
            </a:r>
          </a:p>
        </p:txBody>
      </p:sp>
      <p:sp>
        <p:nvSpPr>
          <p:cNvPr id="244741" name="Rectangle 5"/>
          <p:cNvSpPr>
            <a:spLocks noGrp="1" noChangeArrowheads="1"/>
          </p:cNvSpPr>
          <p:nvPr>
            <p:ph type="title"/>
          </p:nvPr>
        </p:nvSpPr>
        <p:spPr/>
        <p:txBody>
          <a:bodyPr/>
          <a:lstStyle/>
          <a:p>
            <a:r>
              <a:rPr lang="en-US"/>
              <a:t>Second Opinion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44739"/>
                                        </p:tgtEl>
                                        <p:attrNameLst>
                                          <p:attrName>style.visibility</p:attrName>
                                        </p:attrNameLst>
                                      </p:cBhvr>
                                      <p:to>
                                        <p:strVal val="visible"/>
                                      </p:to>
                                    </p:set>
                                    <p:animEffect transition="in" filter="blinds(horizontal)">
                                      <p:cBhvr>
                                        <p:cTn id="7" dur="500"/>
                                        <p:tgtEl>
                                          <p:spTgt spid="2447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4740"/>
                                        </p:tgtEl>
                                        <p:attrNameLst>
                                          <p:attrName>style.visibility</p:attrName>
                                        </p:attrNameLst>
                                      </p:cBhvr>
                                      <p:to>
                                        <p:strVal val="visible"/>
                                      </p:to>
                                    </p:set>
                                    <p:animEffect transition="in" filter="blinds(horizontal)">
                                      <p:cBhvr>
                                        <p:cTn id="10" dur="500"/>
                                        <p:tgtEl>
                                          <p:spTgt spid="244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animBg="1"/>
      <p:bldP spid="244740"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en-US"/>
              <a:t>Hatin’ on TM</a:t>
            </a:r>
          </a:p>
        </p:txBody>
      </p:sp>
      <p:pic>
        <p:nvPicPr>
          <p:cNvPr id="322563" name="Picture 3"/>
          <p:cNvPicPr>
            <a:picLocks noChangeAspect="1" noChangeArrowheads="1"/>
          </p:cNvPicPr>
          <p:nvPr/>
        </p:nvPicPr>
        <p:blipFill>
          <a:blip r:embed="rId3" cstate="print"/>
          <a:srcRect/>
          <a:stretch>
            <a:fillRect/>
          </a:stretch>
        </p:blipFill>
        <p:spPr bwMode="auto">
          <a:xfrm rot="-1596139">
            <a:off x="2005013" y="2132013"/>
            <a:ext cx="6423025" cy="4365625"/>
          </a:xfrm>
          <a:prstGeom prst="rect">
            <a:avLst/>
          </a:prstGeom>
          <a:noFill/>
          <a:ln w="38100" algn="ctr">
            <a:noFill/>
            <a:miter lim="800000"/>
            <a:headEnd/>
            <a:tailEnd/>
          </a:ln>
          <a:effectLst/>
        </p:spPr>
      </p:pic>
      <p:sp>
        <p:nvSpPr>
          <p:cNvPr id="322564" name="Text Box 4"/>
          <p:cNvSpPr txBox="1">
            <a:spLocks noChangeArrowheads="1"/>
          </p:cNvSpPr>
          <p:nvPr/>
        </p:nvSpPr>
        <p:spPr bwMode="auto">
          <a:xfrm>
            <a:off x="3390900" y="3600450"/>
            <a:ext cx="3281363"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3366FF"/>
                </a:solidFill>
                <a:latin typeface="Gill Sans MT" pitchFamily="34" charset="0"/>
              </a:rPr>
              <a:t>STM is too inefficient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blinds(horizontal)">
                                      <p:cBhvr>
                                        <p:cTn id="7" dur="500"/>
                                        <p:tgtEl>
                                          <p:spTgt spid="32256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22564"/>
                                        </p:tgtEl>
                                        <p:attrNameLst>
                                          <p:attrName>style.visibility</p:attrName>
                                        </p:attrNameLst>
                                      </p:cBhvr>
                                      <p:to>
                                        <p:strVal val="visible"/>
                                      </p:to>
                                    </p:set>
                                    <p:animEffect transition="in" filter="blinds(horizontal)">
                                      <p:cBhvr>
                                        <p:cTn id="11" dur="500"/>
                                        <p:tgtEl>
                                          <p:spTgt spid="322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4"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a:t>Hatin’ on TM</a:t>
            </a:r>
          </a:p>
        </p:txBody>
      </p:sp>
      <p:pic>
        <p:nvPicPr>
          <p:cNvPr id="324611" name="Picture 3"/>
          <p:cNvPicPr>
            <a:picLocks noChangeAspect="1" noChangeArrowheads="1"/>
          </p:cNvPicPr>
          <p:nvPr/>
        </p:nvPicPr>
        <p:blipFill>
          <a:blip r:embed="rId3" cstate="print"/>
          <a:srcRect/>
          <a:stretch>
            <a:fillRect/>
          </a:stretch>
        </p:blipFill>
        <p:spPr bwMode="auto">
          <a:xfrm rot="-1596139">
            <a:off x="2005013" y="2132013"/>
            <a:ext cx="6423025" cy="4365625"/>
          </a:xfrm>
          <a:prstGeom prst="rect">
            <a:avLst/>
          </a:prstGeom>
          <a:noFill/>
          <a:ln w="38100" algn="ctr">
            <a:noFill/>
            <a:miter lim="800000"/>
            <a:headEnd/>
            <a:tailEnd/>
          </a:ln>
          <a:effectLst/>
        </p:spPr>
      </p:pic>
      <p:pic>
        <p:nvPicPr>
          <p:cNvPr id="324612" name="Picture 4"/>
          <p:cNvPicPr>
            <a:picLocks noChangeAspect="1" noChangeArrowheads="1"/>
          </p:cNvPicPr>
          <p:nvPr/>
        </p:nvPicPr>
        <p:blipFill>
          <a:blip r:embed="rId4" cstate="print"/>
          <a:srcRect/>
          <a:stretch>
            <a:fillRect/>
          </a:stretch>
        </p:blipFill>
        <p:spPr bwMode="auto">
          <a:xfrm rot="1258375">
            <a:off x="1263650" y="2922588"/>
            <a:ext cx="8812213" cy="2846387"/>
          </a:xfrm>
          <a:prstGeom prst="rect">
            <a:avLst/>
          </a:prstGeom>
          <a:noFill/>
        </p:spPr>
      </p:pic>
      <p:sp>
        <p:nvSpPr>
          <p:cNvPr id="324613" name="Text Box 5"/>
          <p:cNvSpPr txBox="1">
            <a:spLocks noChangeArrowheads="1"/>
          </p:cNvSpPr>
          <p:nvPr/>
        </p:nvSpPr>
        <p:spPr bwMode="auto">
          <a:xfrm>
            <a:off x="434975" y="4483100"/>
            <a:ext cx="6737350"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3366FF"/>
                </a:solidFill>
                <a:latin typeface="Gill Sans MT" pitchFamily="34" charset="0"/>
              </a:rPr>
              <a:t>Requires radical change in programming style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4613"/>
                                        </p:tgtEl>
                                        <p:attrNameLst>
                                          <p:attrName>style.visibility</p:attrName>
                                        </p:attrNameLst>
                                      </p:cBhvr>
                                      <p:to>
                                        <p:strVal val="visible"/>
                                      </p:to>
                                    </p:set>
                                    <p:animEffect transition="in" filter="blinds(horizontal)">
                                      <p:cBhvr>
                                        <p:cTn id="7" dur="500"/>
                                        <p:tgtEl>
                                          <p:spTgt spid="324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3"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t>Hatin’ on TM</a:t>
            </a:r>
          </a:p>
        </p:txBody>
      </p:sp>
      <p:pic>
        <p:nvPicPr>
          <p:cNvPr id="326659" name="Picture 3"/>
          <p:cNvPicPr>
            <a:picLocks noChangeAspect="1" noChangeArrowheads="1"/>
          </p:cNvPicPr>
          <p:nvPr/>
        </p:nvPicPr>
        <p:blipFill>
          <a:blip r:embed="rId3" cstate="print"/>
          <a:srcRect/>
          <a:stretch>
            <a:fillRect/>
          </a:stretch>
        </p:blipFill>
        <p:spPr bwMode="auto">
          <a:xfrm rot="-1596139">
            <a:off x="2005013" y="2132013"/>
            <a:ext cx="6423025" cy="4365625"/>
          </a:xfrm>
          <a:prstGeom prst="rect">
            <a:avLst/>
          </a:prstGeom>
          <a:noFill/>
          <a:ln w="38100" algn="ctr">
            <a:noFill/>
            <a:miter lim="800000"/>
            <a:headEnd/>
            <a:tailEnd/>
          </a:ln>
          <a:effectLst/>
        </p:spPr>
      </p:pic>
      <p:pic>
        <p:nvPicPr>
          <p:cNvPr id="326660" name="Picture 4"/>
          <p:cNvPicPr>
            <a:picLocks noChangeAspect="1" noChangeArrowheads="1"/>
          </p:cNvPicPr>
          <p:nvPr/>
        </p:nvPicPr>
        <p:blipFill>
          <a:blip r:embed="rId4" cstate="print"/>
          <a:srcRect/>
          <a:stretch>
            <a:fillRect/>
          </a:stretch>
        </p:blipFill>
        <p:spPr bwMode="auto">
          <a:xfrm rot="1258375">
            <a:off x="1263650" y="2922588"/>
            <a:ext cx="8812213" cy="2846387"/>
          </a:xfrm>
          <a:prstGeom prst="rect">
            <a:avLst/>
          </a:prstGeom>
          <a:noFill/>
        </p:spPr>
      </p:pic>
      <p:pic>
        <p:nvPicPr>
          <p:cNvPr id="326661" name="Picture 5"/>
          <p:cNvPicPr>
            <a:picLocks noChangeAspect="1" noChangeArrowheads="1"/>
          </p:cNvPicPr>
          <p:nvPr/>
        </p:nvPicPr>
        <p:blipFill>
          <a:blip r:embed="rId5" cstate="print"/>
          <a:srcRect/>
          <a:stretch>
            <a:fillRect/>
          </a:stretch>
        </p:blipFill>
        <p:spPr bwMode="auto">
          <a:xfrm rot="-1154468">
            <a:off x="0" y="1512888"/>
            <a:ext cx="12120563" cy="2840037"/>
          </a:xfrm>
          <a:prstGeom prst="rect">
            <a:avLst/>
          </a:prstGeom>
          <a:noFill/>
        </p:spPr>
      </p:pic>
      <p:sp>
        <p:nvSpPr>
          <p:cNvPr id="326662" name="Text Box 6"/>
          <p:cNvSpPr txBox="1">
            <a:spLocks noChangeArrowheads="1"/>
          </p:cNvSpPr>
          <p:nvPr/>
        </p:nvSpPr>
        <p:spPr bwMode="auto">
          <a:xfrm>
            <a:off x="569913" y="3783013"/>
            <a:ext cx="8007350"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3366FF"/>
                </a:solidFill>
                <a:latin typeface="Gill Sans MT" pitchFamily="34" charset="0"/>
              </a:rPr>
              <a:t>Erlang-style shared nothing only true path to salvation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6662"/>
                                        </p:tgtEl>
                                        <p:attrNameLst>
                                          <p:attrName>style.visibility</p:attrName>
                                        </p:attrNameLst>
                                      </p:cBhvr>
                                      <p:to>
                                        <p:strVal val="visible"/>
                                      </p:to>
                                    </p:set>
                                    <p:animEffect transition="in" filter="blinds(horizontal)">
                                      <p:cBhvr>
                                        <p:cTn id="7" dur="500"/>
                                        <p:tgtEl>
                                          <p:spTgt spid="326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2"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US"/>
              <a:t>Hatin’ on TM</a:t>
            </a:r>
          </a:p>
        </p:txBody>
      </p:sp>
      <p:pic>
        <p:nvPicPr>
          <p:cNvPr id="328707" name="Picture 3"/>
          <p:cNvPicPr>
            <a:picLocks noChangeAspect="1" noChangeArrowheads="1"/>
          </p:cNvPicPr>
          <p:nvPr/>
        </p:nvPicPr>
        <p:blipFill>
          <a:blip r:embed="rId3" cstate="print"/>
          <a:srcRect/>
          <a:stretch>
            <a:fillRect/>
          </a:stretch>
        </p:blipFill>
        <p:spPr bwMode="auto">
          <a:xfrm rot="-1596139">
            <a:off x="2005013" y="2132013"/>
            <a:ext cx="6423025" cy="4365625"/>
          </a:xfrm>
          <a:prstGeom prst="rect">
            <a:avLst/>
          </a:prstGeom>
          <a:noFill/>
          <a:ln w="38100" algn="ctr">
            <a:noFill/>
            <a:miter lim="800000"/>
            <a:headEnd/>
            <a:tailEnd/>
          </a:ln>
          <a:effectLst/>
        </p:spPr>
      </p:pic>
      <p:pic>
        <p:nvPicPr>
          <p:cNvPr id="328708" name="Picture 4"/>
          <p:cNvPicPr>
            <a:picLocks noChangeAspect="1" noChangeArrowheads="1"/>
          </p:cNvPicPr>
          <p:nvPr/>
        </p:nvPicPr>
        <p:blipFill>
          <a:blip r:embed="rId4" cstate="print"/>
          <a:srcRect/>
          <a:stretch>
            <a:fillRect/>
          </a:stretch>
        </p:blipFill>
        <p:spPr bwMode="auto">
          <a:xfrm rot="1258375">
            <a:off x="1263650" y="2922588"/>
            <a:ext cx="8812213" cy="2846387"/>
          </a:xfrm>
          <a:prstGeom prst="rect">
            <a:avLst/>
          </a:prstGeom>
          <a:noFill/>
        </p:spPr>
      </p:pic>
      <p:pic>
        <p:nvPicPr>
          <p:cNvPr id="328709" name="Picture 5"/>
          <p:cNvPicPr>
            <a:picLocks noChangeAspect="1" noChangeArrowheads="1"/>
          </p:cNvPicPr>
          <p:nvPr/>
        </p:nvPicPr>
        <p:blipFill>
          <a:blip r:embed="rId5" cstate="print"/>
          <a:srcRect/>
          <a:stretch>
            <a:fillRect/>
          </a:stretch>
        </p:blipFill>
        <p:spPr bwMode="auto">
          <a:xfrm rot="-1154468">
            <a:off x="0" y="1512888"/>
            <a:ext cx="12120563" cy="2840037"/>
          </a:xfrm>
          <a:prstGeom prst="rect">
            <a:avLst/>
          </a:prstGeom>
          <a:noFill/>
        </p:spPr>
      </p:pic>
      <p:pic>
        <p:nvPicPr>
          <p:cNvPr id="328710" name="Picture 6"/>
          <p:cNvPicPr>
            <a:picLocks noChangeAspect="1" noChangeArrowheads="1"/>
          </p:cNvPicPr>
          <p:nvPr/>
        </p:nvPicPr>
        <p:blipFill>
          <a:blip r:embed="rId6" cstate="print"/>
          <a:srcRect/>
          <a:stretch>
            <a:fillRect/>
          </a:stretch>
        </p:blipFill>
        <p:spPr bwMode="auto">
          <a:xfrm rot="724849">
            <a:off x="1031875" y="1638300"/>
            <a:ext cx="7600950" cy="3643313"/>
          </a:xfrm>
          <a:prstGeom prst="rect">
            <a:avLst/>
          </a:prstGeom>
          <a:noFill/>
        </p:spPr>
      </p:pic>
      <p:sp>
        <p:nvSpPr>
          <p:cNvPr id="328711" name="Text Box 7"/>
          <p:cNvSpPr txBox="1">
            <a:spLocks noChangeArrowheads="1"/>
          </p:cNvSpPr>
          <p:nvPr/>
        </p:nvSpPr>
        <p:spPr bwMode="auto">
          <a:xfrm>
            <a:off x="969963" y="4826000"/>
            <a:ext cx="71215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3366FF"/>
                </a:solidFill>
                <a:latin typeface="Gill Sans MT" pitchFamily="34" charset="0"/>
              </a:rPr>
              <a:t>There is nothing wrong with what we do today.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8711"/>
                                        </p:tgtEl>
                                        <p:attrNameLst>
                                          <p:attrName>style.visibility</p:attrName>
                                        </p:attrNameLst>
                                      </p:cBhvr>
                                      <p:to>
                                        <p:strVal val="visible"/>
                                      </p:to>
                                    </p:set>
                                    <p:animEffect transition="in" filter="blinds(horizontal)">
                                      <p:cBhvr>
                                        <p:cTn id="7" dur="500"/>
                                        <p:tgtEl>
                                          <p:spTgt spid="328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a:t>Gartner Hype Cycle</a:t>
            </a:r>
          </a:p>
        </p:txBody>
      </p:sp>
      <p:pic>
        <p:nvPicPr>
          <p:cNvPr id="330755" name="Picture 3" descr="400px-Gartner_Hype_Cycle"/>
          <p:cNvPicPr>
            <a:picLocks noChangeAspect="1" noChangeArrowheads="1"/>
          </p:cNvPicPr>
          <p:nvPr/>
        </p:nvPicPr>
        <p:blipFill>
          <a:blip r:embed="rId3" cstate="print"/>
          <a:srcRect/>
          <a:stretch>
            <a:fillRect/>
          </a:stretch>
        </p:blipFill>
        <p:spPr bwMode="auto">
          <a:xfrm>
            <a:off x="1527175" y="1951038"/>
            <a:ext cx="5632450" cy="3660775"/>
          </a:xfrm>
          <a:prstGeom prst="rect">
            <a:avLst/>
          </a:prstGeom>
          <a:noFill/>
        </p:spPr>
      </p:pic>
      <p:sp>
        <p:nvSpPr>
          <p:cNvPr id="330756" name="Text Box 4"/>
          <p:cNvSpPr txBox="1">
            <a:spLocks noChangeArrowheads="1"/>
          </p:cNvSpPr>
          <p:nvPr/>
        </p:nvSpPr>
        <p:spPr bwMode="auto">
          <a:xfrm>
            <a:off x="6375400" y="4630738"/>
            <a:ext cx="1978025" cy="336550"/>
          </a:xfrm>
          <a:prstGeom prst="rect">
            <a:avLst/>
          </a:prstGeom>
          <a:noFill/>
          <a:ln w="38100" algn="ctr">
            <a:noFill/>
            <a:miter lim="800000"/>
            <a:headEnd/>
            <a:tailEnd/>
          </a:ln>
          <a:effectLst/>
        </p:spPr>
        <p:txBody>
          <a:bodyPr wrap="none">
            <a:spAutoFit/>
          </a:bodyPr>
          <a:lstStyle/>
          <a:p>
            <a:r>
              <a:rPr lang="en-US" sz="1600">
                <a:solidFill>
                  <a:srgbClr val="3366FF"/>
                </a:solidFill>
                <a:latin typeface="Gill Sans MT" pitchFamily="34" charset="0"/>
              </a:rPr>
              <a:t>Hat tip: Jeremy Kemp</a:t>
            </a:r>
          </a:p>
        </p:txBody>
      </p:sp>
      <p:sp>
        <p:nvSpPr>
          <p:cNvPr id="2" name="8-Point Star 1"/>
          <p:cNvSpPr/>
          <p:nvPr/>
        </p:nvSpPr>
        <p:spPr bwMode="auto">
          <a:xfrm>
            <a:off x="4308106" y="3449379"/>
            <a:ext cx="394767" cy="411866"/>
          </a:xfrm>
          <a:prstGeom prst="star8">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2"/>
              </a:solidFill>
              <a:effectLst/>
              <a:latin typeface="Arial" panose="020B0604020202020204" pitchFamily="34" charset="0"/>
            </a:endParaRPr>
          </a:p>
        </p:txBody>
      </p:sp>
      <p:sp>
        <p:nvSpPr>
          <p:cNvPr id="3" name="TextBox 2"/>
          <p:cNvSpPr txBox="1"/>
          <p:nvPr/>
        </p:nvSpPr>
        <p:spPr>
          <a:xfrm>
            <a:off x="4805506" y="3569507"/>
            <a:ext cx="2519640" cy="584776"/>
          </a:xfrm>
          <a:prstGeom prst="rect">
            <a:avLst/>
          </a:prstGeom>
          <a:noFill/>
        </p:spPr>
        <p:txBody>
          <a:bodyPr wrap="none" rtlCol="0">
            <a:spAutoFit/>
          </a:bodyPr>
          <a:lstStyle/>
          <a:p>
            <a:r>
              <a:rPr lang="en-US" sz="3200" dirty="0">
                <a:latin typeface="Arial"/>
                <a:cs typeface="Arial"/>
              </a:rPr>
              <a:t>You are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1197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7A9ECED-FE09-4484-BE8B-9DEE39C89AD6}" type="slidenum">
              <a:rPr lang="ar-SA" sz="1400">
                <a:solidFill>
                  <a:schemeClr val="tx1"/>
                </a:solidFill>
                <a:latin typeface="Arial" pitchFamily="34" charset="0"/>
                <a:cs typeface="Arial" pitchFamily="34" charset="0"/>
              </a:rPr>
              <a:pPr algn="r"/>
              <a:t>12</a:t>
            </a:fld>
            <a:endParaRPr lang="en-US" sz="1400" dirty="0">
              <a:solidFill>
                <a:schemeClr val="tx1"/>
              </a:solidFill>
              <a:latin typeface="Arial" pitchFamily="34" charset="0"/>
              <a:cs typeface="Arial" pitchFamily="34" charset="0"/>
            </a:endParaRPr>
          </a:p>
        </p:txBody>
      </p:sp>
      <p:sp>
        <p:nvSpPr>
          <p:cNvPr id="211972" name="Rectangle 3"/>
          <p:cNvSpPr>
            <a:spLocks noGrp="1" noChangeArrowheads="1"/>
          </p:cNvSpPr>
          <p:nvPr>
            <p:ph type="title" idx="4294967295"/>
          </p:nvPr>
        </p:nvSpPr>
        <p:spPr/>
        <p:txBody>
          <a:bodyPr/>
          <a:lstStyle/>
          <a:p>
            <a:r>
              <a:rPr lang="en-US"/>
              <a:t>Locks Not Composable</a:t>
            </a:r>
          </a:p>
        </p:txBody>
      </p:sp>
      <p:grpSp>
        <p:nvGrpSpPr>
          <p:cNvPr id="211973" name="Group 18"/>
          <p:cNvGrpSpPr>
            <a:grpSpLocks/>
          </p:cNvGrpSpPr>
          <p:nvPr/>
        </p:nvGrpSpPr>
        <p:grpSpPr bwMode="auto">
          <a:xfrm flipH="1">
            <a:off x="968375" y="4295775"/>
            <a:ext cx="1447800" cy="1295400"/>
            <a:chOff x="3168" y="1824"/>
            <a:chExt cx="912" cy="816"/>
          </a:xfrm>
        </p:grpSpPr>
        <p:sp>
          <p:nvSpPr>
            <p:cNvPr id="211974"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5"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6"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7"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folHlink"/>
            </a:solidFill>
            <a:ln w="38100">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8"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folHlink"/>
            </a:solidFill>
            <a:ln w="38100">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79"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folHlink"/>
            </a:solidFill>
            <a:ln w="38100">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80"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81"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sp>
          <p:nvSpPr>
            <p:cNvPr id="211982"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itchFamily="34" charset="0"/>
              </a:endParaRPr>
            </a:p>
          </p:txBody>
        </p:sp>
      </p:grpSp>
      <p:grpSp>
        <p:nvGrpSpPr>
          <p:cNvPr id="211983" name="Group 4"/>
          <p:cNvGrpSpPr>
            <a:grpSpLocks/>
          </p:cNvGrpSpPr>
          <p:nvPr/>
        </p:nvGrpSpPr>
        <p:grpSpPr bwMode="auto">
          <a:xfrm>
            <a:off x="4106863" y="4503738"/>
            <a:ext cx="430212" cy="341312"/>
            <a:chOff x="2928" y="1465"/>
            <a:chExt cx="271" cy="215"/>
          </a:xfrm>
        </p:grpSpPr>
        <p:sp>
          <p:nvSpPr>
            <p:cNvPr id="211984" name="Oval 5"/>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a:solidFill>
                  <a:srgbClr val="0000FF"/>
                </a:solidFill>
                <a:latin typeface="Arial" pitchFamily="34" charset="0"/>
                <a:cs typeface="Arial" pitchFamily="34" charset="0"/>
              </a:endParaRPr>
            </a:p>
          </p:txBody>
        </p:sp>
        <p:sp>
          <p:nvSpPr>
            <p:cNvPr id="211985" name="Oval 6"/>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a:solidFill>
                  <a:srgbClr val="0000FF"/>
                </a:solidFill>
                <a:latin typeface="Arial" pitchFamily="34" charset="0"/>
                <a:cs typeface="Arial" pitchFamily="34" charset="0"/>
              </a:endParaRPr>
            </a:p>
          </p:txBody>
        </p:sp>
      </p:grpSp>
      <p:sp>
        <p:nvSpPr>
          <p:cNvPr id="211986"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87"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88"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89"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11990"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11991"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92"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93"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a:solidFill>
                <a:srgbClr val="0000FF"/>
              </a:solidFill>
              <a:latin typeface="Arial" pitchFamily="34" charset="0"/>
              <a:cs typeface="Arial" pitchFamily="34" charset="0"/>
            </a:endParaRPr>
          </a:p>
        </p:txBody>
      </p:sp>
      <p:sp>
        <p:nvSpPr>
          <p:cNvPr id="211994"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11995"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grpSp>
        <p:nvGrpSpPr>
          <p:cNvPr id="2" name="Group 9"/>
          <p:cNvGrpSpPr>
            <a:grpSpLocks/>
          </p:cNvGrpSpPr>
          <p:nvPr/>
        </p:nvGrpSpPr>
        <p:grpSpPr bwMode="auto">
          <a:xfrm>
            <a:off x="5100638" y="2701925"/>
            <a:ext cx="430212" cy="341313"/>
            <a:chOff x="2744" y="3360"/>
            <a:chExt cx="271" cy="215"/>
          </a:xfrm>
        </p:grpSpPr>
        <p:sp>
          <p:nvSpPr>
            <p:cNvPr id="211997" name="Oval 10"/>
            <p:cNvSpPr>
              <a:spLocks noChangeArrowheads="1"/>
            </p:cNvSpPr>
            <p:nvPr/>
          </p:nvSpPr>
          <p:spPr bwMode="auto">
            <a:xfrm>
              <a:off x="2744" y="3360"/>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a:solidFill>
                  <a:srgbClr val="0000FF"/>
                </a:solidFill>
                <a:latin typeface="Arial" pitchFamily="34" charset="0"/>
                <a:cs typeface="Arial" pitchFamily="34" charset="0"/>
              </a:endParaRPr>
            </a:p>
          </p:txBody>
        </p:sp>
        <p:sp>
          <p:nvSpPr>
            <p:cNvPr id="211998" name="Oval 11"/>
            <p:cNvSpPr>
              <a:spLocks noChangeArrowheads="1"/>
            </p:cNvSpPr>
            <p:nvPr/>
          </p:nvSpPr>
          <p:spPr bwMode="auto">
            <a:xfrm>
              <a:off x="2898" y="3398"/>
              <a:ext cx="71" cy="60"/>
            </a:xfrm>
            <a:prstGeom prst="ellipse">
              <a:avLst/>
            </a:prstGeom>
            <a:solidFill>
              <a:schemeClr val="folHlink"/>
            </a:solidFill>
            <a:ln w="19050">
              <a:solidFill>
                <a:schemeClr val="tx1"/>
              </a:solidFill>
              <a:round/>
              <a:headEnd/>
              <a:tailEnd/>
            </a:ln>
          </p:spPr>
          <p:txBody>
            <a:bodyPr wrap="none" anchor="ctr"/>
            <a:lstStyle/>
            <a:p>
              <a:endParaRPr lang="en-US" sz="2800">
                <a:solidFill>
                  <a:srgbClr val="0000FF"/>
                </a:solidFill>
                <a:latin typeface="Arial" pitchFamily="34" charset="0"/>
                <a:cs typeface="Arial" pitchFamily="34" charset="0"/>
              </a:endParaRPr>
            </a:p>
          </p:txBody>
        </p:sp>
      </p:grpSp>
      <p:grpSp>
        <p:nvGrpSpPr>
          <p:cNvPr id="3" name="Group 12"/>
          <p:cNvGrpSpPr>
            <a:grpSpLocks/>
          </p:cNvGrpSpPr>
          <p:nvPr/>
        </p:nvGrpSpPr>
        <p:grpSpPr bwMode="auto">
          <a:xfrm>
            <a:off x="4168775" y="2673350"/>
            <a:ext cx="430213" cy="341313"/>
            <a:chOff x="3648" y="3312"/>
            <a:chExt cx="271" cy="215"/>
          </a:xfrm>
        </p:grpSpPr>
        <p:sp>
          <p:nvSpPr>
            <p:cNvPr id="212000" name="Oval 13"/>
            <p:cNvSpPr>
              <a:spLocks noChangeArrowheads="1"/>
            </p:cNvSpPr>
            <p:nvPr/>
          </p:nvSpPr>
          <p:spPr bwMode="auto">
            <a:xfrm>
              <a:off x="3648" y="3312"/>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a:solidFill>
                  <a:srgbClr val="0000FF"/>
                </a:solidFill>
                <a:latin typeface="Arial" pitchFamily="34" charset="0"/>
                <a:cs typeface="Arial" pitchFamily="34" charset="0"/>
              </a:endParaRPr>
            </a:p>
          </p:txBody>
        </p:sp>
        <p:sp>
          <p:nvSpPr>
            <p:cNvPr id="212001" name="Oval 14"/>
            <p:cNvSpPr>
              <a:spLocks noChangeArrowheads="1"/>
            </p:cNvSpPr>
            <p:nvPr/>
          </p:nvSpPr>
          <p:spPr bwMode="auto">
            <a:xfrm>
              <a:off x="3802" y="3350"/>
              <a:ext cx="71" cy="60"/>
            </a:xfrm>
            <a:prstGeom prst="ellipse">
              <a:avLst/>
            </a:prstGeom>
            <a:solidFill>
              <a:schemeClr val="folHlink"/>
            </a:solidFill>
            <a:ln w="19050">
              <a:solidFill>
                <a:schemeClr val="tx1"/>
              </a:solidFill>
              <a:round/>
              <a:headEnd/>
              <a:tailEnd/>
            </a:ln>
          </p:spPr>
          <p:txBody>
            <a:bodyPr wrap="none" anchor="ctr"/>
            <a:lstStyle/>
            <a:p>
              <a:endParaRPr lang="en-US" sz="2800">
                <a:solidFill>
                  <a:srgbClr val="0000FF"/>
                </a:solidFill>
                <a:latin typeface="Arial" pitchFamily="34" charset="0"/>
                <a:cs typeface="Arial" pitchFamily="34" charset="0"/>
              </a:endParaRPr>
            </a:p>
          </p:txBody>
        </p:sp>
      </p:grpSp>
      <p:grpSp>
        <p:nvGrpSpPr>
          <p:cNvPr id="5" name="Group 27"/>
          <p:cNvGrpSpPr>
            <a:grpSpLocks/>
          </p:cNvGrpSpPr>
          <p:nvPr/>
        </p:nvGrpSpPr>
        <p:grpSpPr bwMode="auto">
          <a:xfrm>
            <a:off x="5030788" y="4487863"/>
            <a:ext cx="430212" cy="341312"/>
            <a:chOff x="2928" y="1465"/>
            <a:chExt cx="271" cy="215"/>
          </a:xfrm>
        </p:grpSpPr>
        <p:sp>
          <p:nvSpPr>
            <p:cNvPr id="212003" name="Oval 28"/>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a:solidFill>
                  <a:srgbClr val="0000FF"/>
                </a:solidFill>
                <a:latin typeface="Arial" pitchFamily="34" charset="0"/>
                <a:cs typeface="Arial" pitchFamily="34" charset="0"/>
              </a:endParaRPr>
            </a:p>
          </p:txBody>
        </p:sp>
        <p:sp>
          <p:nvSpPr>
            <p:cNvPr id="212004" name="Oval 29"/>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a:solidFill>
                  <a:srgbClr val="0000FF"/>
                </a:solidFill>
                <a:latin typeface="Arial" pitchFamily="34" charset="0"/>
                <a:cs typeface="Arial" pitchFamily="34" charset="0"/>
              </a:endParaRPr>
            </a:p>
          </p:txBody>
        </p:sp>
      </p:grpSp>
      <p:sp>
        <p:nvSpPr>
          <p:cNvPr id="212005" name="Text Box 37"/>
          <p:cNvSpPr txBox="1">
            <a:spLocks noChangeArrowheads="1"/>
          </p:cNvSpPr>
          <p:nvPr/>
        </p:nvSpPr>
        <p:spPr bwMode="auto">
          <a:xfrm>
            <a:off x="395288" y="2222500"/>
            <a:ext cx="2290762"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Arial" pitchFamily="34" charset="0"/>
                <a:cs typeface="Arial" pitchFamily="34" charset="0"/>
              </a:rPr>
              <a:t>Lock source</a:t>
            </a:r>
            <a:endParaRPr lang="en-US" sz="2000">
              <a:solidFill>
                <a:schemeClr val="bg2"/>
              </a:solidFill>
              <a:latin typeface="Arial" pitchFamily="34" charset="0"/>
              <a:cs typeface="Arial" pitchFamily="34" charset="0"/>
            </a:endParaRPr>
          </a:p>
        </p:txBody>
      </p:sp>
      <p:sp>
        <p:nvSpPr>
          <p:cNvPr id="212011" name="Text Box 43"/>
          <p:cNvSpPr txBox="1">
            <a:spLocks noChangeArrowheads="1"/>
          </p:cNvSpPr>
          <p:nvPr/>
        </p:nvSpPr>
        <p:spPr bwMode="auto">
          <a:xfrm>
            <a:off x="488950" y="3594100"/>
            <a:ext cx="2290763"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Arial" pitchFamily="34" charset="0"/>
                <a:cs typeface="Arial" pitchFamily="34" charset="0"/>
              </a:rPr>
              <a:t>Lock target</a:t>
            </a:r>
            <a:endParaRPr lang="en-US" sz="2000">
              <a:solidFill>
                <a:schemeClr val="bg2"/>
              </a:solidFill>
              <a:latin typeface="Arial" pitchFamily="34" charset="0"/>
              <a:cs typeface="Arial" pitchFamily="34" charset="0"/>
            </a:endParaRPr>
          </a:p>
        </p:txBody>
      </p:sp>
      <p:sp>
        <p:nvSpPr>
          <p:cNvPr id="212017" name="Text Box 49"/>
          <p:cNvSpPr txBox="1">
            <a:spLocks noChangeArrowheads="1"/>
          </p:cNvSpPr>
          <p:nvPr/>
        </p:nvSpPr>
        <p:spPr bwMode="auto">
          <a:xfrm>
            <a:off x="866775" y="2693988"/>
            <a:ext cx="2857500" cy="98425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Arial" pitchFamily="34" charset="0"/>
                <a:cs typeface="Arial" pitchFamily="34" charset="0"/>
              </a:rPr>
              <a:t>Unlock source &amp; target</a:t>
            </a:r>
            <a:endParaRPr lang="en-US" sz="2000">
              <a:solidFill>
                <a:schemeClr val="bg2"/>
              </a:solidFill>
              <a:latin typeface="Arial" pitchFamily="34" charset="0"/>
              <a:cs typeface="Arial" pitchFamily="34" charset="0"/>
            </a:endParaRPr>
          </a:p>
        </p:txBody>
      </p:sp>
      <p:sp>
        <p:nvSpPr>
          <p:cNvPr id="212020" name="Text Box 52"/>
          <p:cNvSpPr txBox="1">
            <a:spLocks noChangeArrowheads="1"/>
          </p:cNvSpPr>
          <p:nvPr/>
        </p:nvSpPr>
        <p:spPr bwMode="auto">
          <a:xfrm>
            <a:off x="1055688" y="2319338"/>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Methods cannot provide internal synchronization</a:t>
            </a:r>
            <a:endParaRPr lang="en-US" sz="2000" dirty="0">
              <a:solidFill>
                <a:srgbClr val="0000FF"/>
              </a:solidFill>
              <a:latin typeface="Arial" pitchFamily="34" charset="0"/>
              <a:cs typeface="Arial" pitchFamily="34" charset="0"/>
            </a:endParaRPr>
          </a:p>
        </p:txBody>
      </p:sp>
      <p:sp>
        <p:nvSpPr>
          <p:cNvPr id="212019" name="Text Box 51"/>
          <p:cNvSpPr txBox="1">
            <a:spLocks noChangeArrowheads="1"/>
          </p:cNvSpPr>
          <p:nvPr/>
        </p:nvSpPr>
        <p:spPr bwMode="auto">
          <a:xfrm>
            <a:off x="2071688" y="3119438"/>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Objects must expose locking protocols to clients</a:t>
            </a:r>
            <a:endParaRPr lang="en-US" sz="2000" dirty="0">
              <a:solidFill>
                <a:srgbClr val="0000FF"/>
              </a:solidFill>
              <a:latin typeface="Arial" pitchFamily="34" charset="0"/>
              <a:cs typeface="Arial" pitchFamily="34" charset="0"/>
            </a:endParaRPr>
          </a:p>
        </p:txBody>
      </p:sp>
      <p:sp>
        <p:nvSpPr>
          <p:cNvPr id="212021" name="Text Box 53"/>
          <p:cNvSpPr txBox="1">
            <a:spLocks noChangeArrowheads="1"/>
          </p:cNvSpPr>
          <p:nvPr/>
        </p:nvSpPr>
        <p:spPr bwMode="auto">
          <a:xfrm>
            <a:off x="2851150" y="3997325"/>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Clients must devise and follow protocols</a:t>
            </a:r>
            <a:endParaRPr lang="en-US" sz="2000" dirty="0">
              <a:solidFill>
                <a:srgbClr val="0000FF"/>
              </a:solidFill>
              <a:latin typeface="Arial" pitchFamily="34" charset="0"/>
              <a:cs typeface="Arial" pitchFamily="34" charset="0"/>
            </a:endParaRPr>
          </a:p>
        </p:txBody>
      </p:sp>
      <p:sp>
        <p:nvSpPr>
          <p:cNvPr id="212022" name="Text Box 54"/>
          <p:cNvSpPr txBox="1">
            <a:spLocks noChangeArrowheads="1"/>
          </p:cNvSpPr>
          <p:nvPr/>
        </p:nvSpPr>
        <p:spPr bwMode="auto">
          <a:xfrm>
            <a:off x="3611563" y="4802188"/>
            <a:ext cx="459740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Abstraction broken!</a:t>
            </a:r>
            <a:endParaRPr lang="en-US" sz="2000" dirty="0">
              <a:solidFill>
                <a:srgbClr val="0000FF"/>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2019"/>
                                        </p:tgtEl>
                                        <p:attrNameLst>
                                          <p:attrName>style.visibility</p:attrName>
                                        </p:attrNameLst>
                                      </p:cBhvr>
                                      <p:to>
                                        <p:strVal val="visible"/>
                                      </p:to>
                                    </p:set>
                                    <p:animEffect transition="in" filter="blinds(horizontal)">
                                      <p:cBhvr>
                                        <p:cTn id="7" dur="500"/>
                                        <p:tgtEl>
                                          <p:spTgt spid="2120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2021"/>
                                        </p:tgtEl>
                                        <p:attrNameLst>
                                          <p:attrName>style.visibility</p:attrName>
                                        </p:attrNameLst>
                                      </p:cBhvr>
                                      <p:to>
                                        <p:strVal val="visible"/>
                                      </p:to>
                                    </p:set>
                                    <p:animEffect transition="in" filter="blinds(horizontal)">
                                      <p:cBhvr>
                                        <p:cTn id="12" dur="500"/>
                                        <p:tgtEl>
                                          <p:spTgt spid="2120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2022"/>
                                        </p:tgtEl>
                                        <p:attrNameLst>
                                          <p:attrName>style.visibility</p:attrName>
                                        </p:attrNameLst>
                                      </p:cBhvr>
                                      <p:to>
                                        <p:strVal val="visible"/>
                                      </p:to>
                                    </p:set>
                                    <p:animEffect transition="in" filter="blinds(horizontal)">
                                      <p:cBhvr>
                                        <p:cTn id="17" dur="500"/>
                                        <p:tgtEl>
                                          <p:spTgt spid="212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019" grpId="0" animBg="1"/>
      <p:bldP spid="212021" grpId="0" animBg="1"/>
      <p:bldP spid="21202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71683" name="Rectangle 6"/>
          <p:cNvSpPr>
            <a:spLocks noGrp="1" noChangeArrowheads="1"/>
          </p:cNvSpPr>
          <p:nvPr>
            <p:ph type="sldNum" sz="quarter" idx="10"/>
          </p:nvPr>
        </p:nvSpPr>
        <p:spPr>
          <a:noFill/>
        </p:spPr>
        <p:txBody>
          <a:bodyPr/>
          <a:lstStyle/>
          <a:p>
            <a:fld id="{3FE95038-9997-4C38-80E6-418A869D180C}" type="slidenum">
              <a:rPr lang="ar-SA" smtClean="0">
                <a:cs typeface="Arial" pitchFamily="34" charset="0"/>
              </a:rPr>
              <a:pPr/>
              <a:t>120</a:t>
            </a:fld>
            <a:endParaRPr lang="en-US">
              <a:cs typeface="Arial" pitchFamily="34" charset="0"/>
            </a:endParaRPr>
          </a:p>
        </p:txBody>
      </p:sp>
      <p:sp>
        <p:nvSpPr>
          <p:cNvPr id="71684" name="Rectangle 2"/>
          <p:cNvSpPr>
            <a:spLocks noGrp="1" noChangeArrowheads="1"/>
          </p:cNvSpPr>
          <p:nvPr>
            <p:ph type="body" idx="1"/>
          </p:nvPr>
        </p:nvSpPr>
        <p:spPr>
          <a:xfrm>
            <a:off x="685800" y="1981200"/>
            <a:ext cx="6154738" cy="4114800"/>
          </a:xfrm>
        </p:spPr>
        <p:txBody>
          <a:bodyPr/>
          <a:lstStyle/>
          <a:p>
            <a:r>
              <a:rPr lang="en-US"/>
              <a:t>Multicore forces us to rethink almost everything</a:t>
            </a:r>
          </a:p>
        </p:txBody>
      </p:sp>
      <p:pic>
        <p:nvPicPr>
          <p:cNvPr id="71685" name="Picture 3"/>
          <p:cNvPicPr>
            <a:picLocks noChangeAspect="1" noChangeArrowheads="1"/>
          </p:cNvPicPr>
          <p:nvPr/>
        </p:nvPicPr>
        <p:blipFill>
          <a:blip r:embed="rId3" cstate="print"/>
          <a:srcRect/>
          <a:stretch>
            <a:fillRect/>
          </a:stretch>
        </p:blipFill>
        <p:spPr bwMode="auto">
          <a:xfrm>
            <a:off x="6713538" y="2711450"/>
            <a:ext cx="1939925" cy="2689225"/>
          </a:xfrm>
          <a:prstGeom prst="rect">
            <a:avLst/>
          </a:prstGeom>
          <a:noFill/>
          <a:ln w="38100" algn="ctr">
            <a:noFill/>
            <a:miter lim="800000"/>
            <a:headEnd/>
            <a:tailEnd/>
          </a:ln>
        </p:spPr>
      </p:pic>
      <p:sp>
        <p:nvSpPr>
          <p:cNvPr id="71686" name="Rectangle 4"/>
          <p:cNvSpPr>
            <a:spLocks noGrp="1" noChangeArrowheads="1"/>
          </p:cNvSpPr>
          <p:nvPr>
            <p:ph type="title"/>
          </p:nvPr>
        </p:nvSpPr>
        <p:spPr>
          <a:noFill/>
        </p:spPr>
        <p:txBody>
          <a:bodyPr/>
          <a:lstStyle/>
          <a:p>
            <a:r>
              <a:rPr lang="en-US"/>
              <a:t>I, for one, Welcome our new Multicore Overlords …</a:t>
            </a:r>
            <a:endParaRPr lang="en-GB"/>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72707" name="Rectangle 6"/>
          <p:cNvSpPr>
            <a:spLocks noGrp="1" noChangeArrowheads="1"/>
          </p:cNvSpPr>
          <p:nvPr>
            <p:ph type="sldNum" sz="quarter" idx="10"/>
          </p:nvPr>
        </p:nvSpPr>
        <p:spPr>
          <a:noFill/>
        </p:spPr>
        <p:txBody>
          <a:bodyPr/>
          <a:lstStyle/>
          <a:p>
            <a:fld id="{0A557DD3-44DC-420F-B31A-A3905D92540B}" type="slidenum">
              <a:rPr lang="ar-SA" smtClean="0">
                <a:cs typeface="Arial" pitchFamily="34" charset="0"/>
              </a:rPr>
              <a:pPr/>
              <a:t>121</a:t>
            </a:fld>
            <a:endParaRPr lang="en-US">
              <a:cs typeface="Arial" pitchFamily="34" charset="0"/>
            </a:endParaRPr>
          </a:p>
        </p:txBody>
      </p:sp>
      <p:sp>
        <p:nvSpPr>
          <p:cNvPr id="72708" name="Rectangle 2"/>
          <p:cNvSpPr>
            <a:spLocks noGrp="1" noChangeArrowheads="1"/>
          </p:cNvSpPr>
          <p:nvPr>
            <p:ph type="body" idx="1"/>
          </p:nvPr>
        </p:nvSpPr>
        <p:spPr>
          <a:xfrm>
            <a:off x="685800" y="1981200"/>
            <a:ext cx="6154738" cy="4114800"/>
          </a:xfrm>
        </p:spPr>
        <p:txBody>
          <a:bodyPr/>
          <a:lstStyle/>
          <a:p>
            <a:r>
              <a:rPr lang="en-US">
                <a:solidFill>
                  <a:schemeClr val="folHlink"/>
                </a:solidFill>
              </a:rPr>
              <a:t>Multicore forces us to rethink almost everything</a:t>
            </a:r>
          </a:p>
          <a:p>
            <a:r>
              <a:rPr lang="en-US"/>
              <a:t>Standard approaches too complex</a:t>
            </a:r>
          </a:p>
          <a:p>
            <a:endParaRPr lang="en-US"/>
          </a:p>
        </p:txBody>
      </p:sp>
      <p:pic>
        <p:nvPicPr>
          <p:cNvPr id="72709" name="Picture 3"/>
          <p:cNvPicPr>
            <a:picLocks noChangeAspect="1" noChangeArrowheads="1"/>
          </p:cNvPicPr>
          <p:nvPr/>
        </p:nvPicPr>
        <p:blipFill>
          <a:blip r:embed="rId3" cstate="print"/>
          <a:srcRect/>
          <a:stretch>
            <a:fillRect/>
          </a:stretch>
        </p:blipFill>
        <p:spPr bwMode="auto">
          <a:xfrm>
            <a:off x="6713538" y="2711450"/>
            <a:ext cx="1939925" cy="2689225"/>
          </a:xfrm>
          <a:prstGeom prst="rect">
            <a:avLst/>
          </a:prstGeom>
          <a:noFill/>
          <a:ln w="38100" algn="ctr">
            <a:noFill/>
            <a:miter lim="800000"/>
            <a:headEnd/>
            <a:tailEnd/>
          </a:ln>
        </p:spPr>
      </p:pic>
      <p:sp>
        <p:nvSpPr>
          <p:cNvPr id="72710" name="Rectangle 4"/>
          <p:cNvSpPr>
            <a:spLocks noGrp="1" noChangeArrowheads="1"/>
          </p:cNvSpPr>
          <p:nvPr>
            <p:ph type="title"/>
          </p:nvPr>
        </p:nvSpPr>
        <p:spPr>
          <a:noFill/>
        </p:spPr>
        <p:txBody>
          <a:bodyPr/>
          <a:lstStyle/>
          <a:p>
            <a:r>
              <a:rPr lang="en-US"/>
              <a:t>I, for one, Welcome our new Multicore Overlords …</a:t>
            </a:r>
            <a:endParaRPr lang="en-GB"/>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73731" name="Rectangle 6"/>
          <p:cNvSpPr>
            <a:spLocks noGrp="1" noChangeArrowheads="1"/>
          </p:cNvSpPr>
          <p:nvPr>
            <p:ph type="sldNum" sz="quarter" idx="10"/>
          </p:nvPr>
        </p:nvSpPr>
        <p:spPr>
          <a:noFill/>
        </p:spPr>
        <p:txBody>
          <a:bodyPr/>
          <a:lstStyle/>
          <a:p>
            <a:fld id="{57A8A1D8-44DD-44F0-AA0E-FC3449DC52D5}" type="slidenum">
              <a:rPr lang="ar-SA" smtClean="0">
                <a:cs typeface="Arial" pitchFamily="34" charset="0"/>
              </a:rPr>
              <a:pPr/>
              <a:t>122</a:t>
            </a:fld>
            <a:endParaRPr lang="en-US">
              <a:cs typeface="Arial" pitchFamily="34" charset="0"/>
            </a:endParaRPr>
          </a:p>
        </p:txBody>
      </p:sp>
      <p:sp>
        <p:nvSpPr>
          <p:cNvPr id="73732" name="Rectangle 2"/>
          <p:cNvSpPr>
            <a:spLocks noGrp="1" noChangeArrowheads="1"/>
          </p:cNvSpPr>
          <p:nvPr>
            <p:ph type="body" idx="1"/>
          </p:nvPr>
        </p:nvSpPr>
        <p:spPr>
          <a:xfrm>
            <a:off x="685800" y="1981200"/>
            <a:ext cx="6154738" cy="4114800"/>
          </a:xfrm>
        </p:spPr>
        <p:txBody>
          <a:bodyPr/>
          <a:lstStyle/>
          <a:p>
            <a:r>
              <a:rPr lang="en-US">
                <a:solidFill>
                  <a:schemeClr val="folHlink"/>
                </a:solidFill>
              </a:rPr>
              <a:t>Multicore forces us to rethink almost everything</a:t>
            </a:r>
          </a:p>
          <a:p>
            <a:r>
              <a:rPr lang="en-US">
                <a:solidFill>
                  <a:schemeClr val="folHlink"/>
                </a:solidFill>
              </a:rPr>
              <a:t>Standard approaches won’t scale</a:t>
            </a:r>
          </a:p>
          <a:p>
            <a:r>
              <a:rPr lang="en-US"/>
              <a:t>Transactions might make life simpler…</a:t>
            </a:r>
          </a:p>
          <a:p>
            <a:pPr>
              <a:buFontTx/>
              <a:buNone/>
            </a:pPr>
            <a:endParaRPr lang="en-US"/>
          </a:p>
        </p:txBody>
      </p:sp>
      <p:pic>
        <p:nvPicPr>
          <p:cNvPr id="73733" name="Picture 3"/>
          <p:cNvPicPr>
            <a:picLocks noChangeAspect="1" noChangeArrowheads="1"/>
          </p:cNvPicPr>
          <p:nvPr/>
        </p:nvPicPr>
        <p:blipFill>
          <a:blip r:embed="rId3" cstate="print"/>
          <a:srcRect/>
          <a:stretch>
            <a:fillRect/>
          </a:stretch>
        </p:blipFill>
        <p:spPr bwMode="auto">
          <a:xfrm>
            <a:off x="6713538" y="2711450"/>
            <a:ext cx="1939925" cy="2689225"/>
          </a:xfrm>
          <a:prstGeom prst="rect">
            <a:avLst/>
          </a:prstGeom>
          <a:noFill/>
          <a:ln w="38100" algn="ctr">
            <a:noFill/>
            <a:miter lim="800000"/>
            <a:headEnd/>
            <a:tailEnd/>
          </a:ln>
        </p:spPr>
      </p:pic>
      <p:sp>
        <p:nvSpPr>
          <p:cNvPr id="73734" name="Rectangle 4"/>
          <p:cNvSpPr>
            <a:spLocks noGrp="1" noChangeArrowheads="1"/>
          </p:cNvSpPr>
          <p:nvPr>
            <p:ph type="title"/>
          </p:nvPr>
        </p:nvSpPr>
        <p:spPr>
          <a:noFill/>
        </p:spPr>
        <p:txBody>
          <a:bodyPr/>
          <a:lstStyle/>
          <a:p>
            <a:r>
              <a:rPr lang="en-US"/>
              <a:t>I, for one, Welcome our new Multicore Overlords …</a:t>
            </a:r>
            <a:endParaRPr lang="en-GB"/>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74755" name="Rectangle 6"/>
          <p:cNvSpPr>
            <a:spLocks noGrp="1" noChangeArrowheads="1"/>
          </p:cNvSpPr>
          <p:nvPr>
            <p:ph type="sldNum" sz="quarter" idx="10"/>
          </p:nvPr>
        </p:nvSpPr>
        <p:spPr>
          <a:noFill/>
        </p:spPr>
        <p:txBody>
          <a:bodyPr/>
          <a:lstStyle/>
          <a:p>
            <a:fld id="{BF8C6A4E-A4CB-4D22-A1FD-9D7EEAD5E4F9}" type="slidenum">
              <a:rPr lang="ar-SA" smtClean="0">
                <a:cs typeface="Arial" pitchFamily="34" charset="0"/>
              </a:rPr>
              <a:pPr/>
              <a:t>123</a:t>
            </a:fld>
            <a:endParaRPr lang="en-US">
              <a:cs typeface="Arial" pitchFamily="34" charset="0"/>
            </a:endParaRPr>
          </a:p>
        </p:txBody>
      </p:sp>
      <p:sp>
        <p:nvSpPr>
          <p:cNvPr id="74756" name="Rectangle 2"/>
          <p:cNvSpPr>
            <a:spLocks noGrp="1" noChangeArrowheads="1"/>
          </p:cNvSpPr>
          <p:nvPr>
            <p:ph type="body" idx="1"/>
          </p:nvPr>
        </p:nvSpPr>
        <p:spPr>
          <a:xfrm>
            <a:off x="685800" y="1981200"/>
            <a:ext cx="7515225" cy="4114800"/>
          </a:xfrm>
        </p:spPr>
        <p:txBody>
          <a:bodyPr/>
          <a:lstStyle/>
          <a:p>
            <a:r>
              <a:rPr lang="en-US" dirty="0" err="1">
                <a:solidFill>
                  <a:schemeClr val="folHlink"/>
                </a:solidFill>
              </a:rPr>
              <a:t>Multicore</a:t>
            </a:r>
            <a:r>
              <a:rPr lang="en-US" dirty="0">
                <a:solidFill>
                  <a:schemeClr val="folHlink"/>
                </a:solidFill>
              </a:rPr>
              <a:t> forces us to rethink almost everything</a:t>
            </a:r>
          </a:p>
          <a:p>
            <a:r>
              <a:rPr lang="en-US" dirty="0">
                <a:solidFill>
                  <a:schemeClr val="folHlink"/>
                </a:solidFill>
              </a:rPr>
              <a:t>Standard approaches won’t scale</a:t>
            </a:r>
          </a:p>
          <a:p>
            <a:r>
              <a:rPr lang="en-US" dirty="0">
                <a:solidFill>
                  <a:schemeClr val="folHlink"/>
                </a:solidFill>
              </a:rPr>
              <a:t>Transactions might …</a:t>
            </a:r>
          </a:p>
          <a:p>
            <a:r>
              <a:rPr lang="en-US" dirty="0" err="1"/>
              <a:t>Multicore</a:t>
            </a:r>
            <a:r>
              <a:rPr lang="en-US" dirty="0"/>
              <a:t> programming</a:t>
            </a:r>
          </a:p>
          <a:p>
            <a:pPr>
              <a:buFontTx/>
              <a:buNone/>
            </a:pPr>
            <a:r>
              <a:rPr lang="en-US" dirty="0"/>
              <a:t>   Plenty more to do…</a:t>
            </a:r>
          </a:p>
          <a:p>
            <a:pPr>
              <a:buFontTx/>
              <a:buNone/>
            </a:pPr>
            <a:r>
              <a:rPr lang="en-US" dirty="0"/>
              <a:t>   Maybe </a:t>
            </a:r>
            <a:r>
              <a:rPr lang="en-US" b="1" i="1" dirty="0">
                <a:solidFill>
                  <a:schemeClr val="tx1"/>
                </a:solidFill>
              </a:rPr>
              <a:t>you</a:t>
            </a:r>
            <a:r>
              <a:rPr lang="en-US" dirty="0"/>
              <a:t> will save us…</a:t>
            </a:r>
          </a:p>
          <a:p>
            <a:endParaRPr lang="en-US" dirty="0"/>
          </a:p>
        </p:txBody>
      </p:sp>
      <p:pic>
        <p:nvPicPr>
          <p:cNvPr id="74757" name="Picture 3"/>
          <p:cNvPicPr>
            <a:picLocks noChangeAspect="1" noChangeArrowheads="1"/>
          </p:cNvPicPr>
          <p:nvPr/>
        </p:nvPicPr>
        <p:blipFill>
          <a:blip r:embed="rId3" cstate="print"/>
          <a:srcRect/>
          <a:stretch>
            <a:fillRect/>
          </a:stretch>
        </p:blipFill>
        <p:spPr bwMode="auto">
          <a:xfrm>
            <a:off x="6713538" y="2711450"/>
            <a:ext cx="1939925" cy="2689225"/>
          </a:xfrm>
          <a:prstGeom prst="rect">
            <a:avLst/>
          </a:prstGeom>
          <a:noFill/>
          <a:ln w="38100" algn="ctr">
            <a:noFill/>
            <a:miter lim="800000"/>
            <a:headEnd/>
            <a:tailEnd/>
          </a:ln>
        </p:spPr>
      </p:pic>
      <p:sp>
        <p:nvSpPr>
          <p:cNvPr id="74758" name="Rectangle 4"/>
          <p:cNvSpPr>
            <a:spLocks noGrp="1" noChangeArrowheads="1"/>
          </p:cNvSpPr>
          <p:nvPr>
            <p:ph type="title"/>
          </p:nvPr>
        </p:nvSpPr>
        <p:spPr>
          <a:noFill/>
        </p:spPr>
        <p:txBody>
          <a:bodyPr/>
          <a:lstStyle/>
          <a:p>
            <a:r>
              <a:rPr lang="en-US"/>
              <a:t>I, for one, Welcome our new Multicore Overlords …</a:t>
            </a:r>
            <a:endParaRPr lang="en-GB"/>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Research</a:t>
            </a:r>
          </a:p>
        </p:txBody>
      </p:sp>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124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58032">
            <a:off x="463136" y="1383981"/>
            <a:ext cx="11068050" cy="768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3379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t>Thanks ! </a:t>
            </a:r>
            <a:r>
              <a:rPr lang="he-IL"/>
              <a:t> </a:t>
            </a:r>
            <a:r>
              <a:rPr lang="he-IL" dirty="0"/>
              <a:t>תודה</a:t>
            </a:r>
            <a:r>
              <a:rPr lang="en-US" dirty="0"/>
              <a:t> </a:t>
            </a:r>
          </a:p>
        </p:txBody>
      </p:sp>
      <p:sp>
        <p:nvSpPr>
          <p:cNvPr id="75779" name="Footer Placeholder 3"/>
          <p:cNvSpPr>
            <a:spLocks noGrp="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75780" name="Slide Number Placeholder 4"/>
          <p:cNvSpPr>
            <a:spLocks noGrp="1"/>
          </p:cNvSpPr>
          <p:nvPr>
            <p:ph type="sldNum" sz="quarter" idx="10"/>
          </p:nvPr>
        </p:nvSpPr>
        <p:spPr>
          <a:noFill/>
        </p:spPr>
        <p:txBody>
          <a:bodyPr/>
          <a:lstStyle/>
          <a:p>
            <a:fld id="{D2F3896D-2367-41B9-8598-24BC3D6493B9}" type="slidenum">
              <a:rPr lang="ar-SA" smtClean="0">
                <a:cs typeface="Arial" pitchFamily="34" charset="0"/>
              </a:rPr>
              <a:pPr/>
              <a:t>125</a:t>
            </a:fld>
            <a:endParaRPr lang="en-US">
              <a:cs typeface="Arial" pitchFamily="34" charset="0"/>
            </a:endParaRPr>
          </a:p>
        </p:txBody>
      </p:sp>
      <p:pic>
        <p:nvPicPr>
          <p:cNvPr id="75781" name="Picture 5" descr="9017_400.jpg"/>
          <p:cNvPicPr>
            <a:picLocks noGrp="1" noChangeAspect="1"/>
          </p:cNvPicPr>
          <p:nvPr isPhoto="1"/>
        </p:nvPicPr>
        <p:blipFill>
          <a:blip r:embed="rId3" cstate="print"/>
          <a:srcRect/>
          <a:stretch>
            <a:fillRect/>
          </a:stretch>
        </p:blipFill>
        <p:spPr bwMode="auto">
          <a:xfrm>
            <a:off x="1204913" y="1851025"/>
            <a:ext cx="6342062" cy="3932238"/>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1"/>
          <p:cNvSpPr>
            <a:spLocks noGrp="1"/>
          </p:cNvSpPr>
          <p:nvPr>
            <p:ph type="ftr" sz="quarter" idx="10"/>
          </p:nvPr>
        </p:nvSpPr>
        <p:spPr>
          <a:noFill/>
        </p:spPr>
        <p:txBody>
          <a:bodyPr/>
          <a:lstStyle/>
          <a:p>
            <a:r>
              <a:rPr lang="en-US"/>
              <a:t>Art of Multiprocessor Programming</a:t>
            </a:r>
          </a:p>
        </p:txBody>
      </p:sp>
      <p:sp>
        <p:nvSpPr>
          <p:cNvPr id="65539" name="Slide Number Placeholder 2"/>
          <p:cNvSpPr>
            <a:spLocks noGrp="1"/>
          </p:cNvSpPr>
          <p:nvPr>
            <p:ph type="sldNum" sz="quarter" idx="11"/>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0" kern="1200">
                <a:solidFill>
                  <a:schemeClr val="tx1"/>
                </a:solidFill>
                <a:latin typeface="Arial" pitchFamily="34" charset="0"/>
                <a:ea typeface="+mn-ea"/>
                <a:cs typeface="Arial" charset="0"/>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fld id="{24BD677B-7DC9-488F-B2B3-358741983B56}" type="slidenum">
              <a:rPr lang="ar-SA" smtClean="0"/>
              <a:pPr>
                <a:defRPr/>
              </a:pPr>
              <a:t>126</a:t>
            </a:fld>
            <a:endParaRPr lang="en-US"/>
          </a:p>
        </p:txBody>
      </p:sp>
      <p:sp>
        <p:nvSpPr>
          <p:cNvPr id="65540" name="Rectangle 2"/>
          <p:cNvSpPr>
            <a:spLocks noChangeArrowheads="1"/>
          </p:cNvSpPr>
          <p:nvPr/>
        </p:nvSpPr>
        <p:spPr bwMode="auto">
          <a:xfrm>
            <a:off x="0" y="-6439"/>
            <a:ext cx="9144000" cy="1200329"/>
          </a:xfrm>
          <a:prstGeom prst="rect">
            <a:avLst/>
          </a:prstGeom>
          <a:noFill/>
          <a:ln w="9525">
            <a:noFill/>
            <a:miter lim="800000"/>
            <a:headEnd/>
            <a:tailEnd/>
          </a:ln>
        </p:spPr>
        <p:txBody>
          <a:bodyPr anchor="ctr">
            <a:spAutoFit/>
          </a:bodyPr>
          <a:lstStyle/>
          <a:p>
            <a:r>
              <a:rPr lang="en-US" sz="2400" b="0" dirty="0">
                <a:solidFill>
                  <a:schemeClr val="tx1"/>
                </a:solidFill>
                <a:latin typeface="Arial" pitchFamily="34" charset="0"/>
                <a:hlinkClick r:id="rId3"/>
              </a:rPr>
              <a:t>  </a:t>
            </a:r>
            <a:r>
              <a:rPr lang="en-US" sz="1800" b="0" dirty="0">
                <a:solidFill>
                  <a:schemeClr val="tx1"/>
                </a:solidFill>
                <a:latin typeface="Arial" pitchFamily="34" charset="0"/>
              </a:rPr>
              <a:t> </a:t>
            </a:r>
            <a:r>
              <a:rPr lang="en-US" sz="2400" b="0" dirty="0">
                <a:solidFill>
                  <a:schemeClr val="tx1"/>
                </a:solidFill>
                <a:latin typeface="Arial" pitchFamily="34" charset="0"/>
              </a:rPr>
              <a:t>        </a:t>
            </a:r>
            <a:br>
              <a:rPr lang="en-US" sz="2400" b="0" dirty="0">
                <a:solidFill>
                  <a:schemeClr val="tx1"/>
                </a:solidFill>
                <a:latin typeface="Arial" pitchFamily="34" charset="0"/>
              </a:rPr>
            </a:br>
            <a:r>
              <a:rPr lang="en-US" sz="2400" b="0" dirty="0">
                <a:solidFill>
                  <a:schemeClr val="tx1"/>
                </a:solidFill>
                <a:latin typeface="Arial" pitchFamily="34" charset="0"/>
              </a:rPr>
              <a:t>This work is licensed under a </a:t>
            </a:r>
            <a:r>
              <a:rPr lang="en-US" sz="2400" b="0" dirty="0">
                <a:solidFill>
                  <a:srgbClr val="FF0066"/>
                </a:solidFill>
                <a:latin typeface="Arial" pitchFamily="34" charset="0"/>
                <a:hlinkClick r:id="rId3"/>
              </a:rPr>
              <a:t>Creative Commons Attribution-</a:t>
            </a:r>
            <a:r>
              <a:rPr lang="en-US" sz="2400" b="0" dirty="0" err="1">
                <a:solidFill>
                  <a:srgbClr val="FF0066"/>
                </a:solidFill>
                <a:latin typeface="Arial" pitchFamily="34" charset="0"/>
                <a:hlinkClick r:id="rId3"/>
              </a:rPr>
              <a:t>ShareAlike</a:t>
            </a:r>
            <a:r>
              <a:rPr lang="en-US" sz="2400" b="0" dirty="0">
                <a:solidFill>
                  <a:srgbClr val="FF0066"/>
                </a:solidFill>
                <a:latin typeface="Arial" pitchFamily="34" charset="0"/>
                <a:hlinkClick r:id="rId3"/>
              </a:rPr>
              <a:t> 2.5 License</a:t>
            </a:r>
            <a:r>
              <a:rPr lang="en-US" sz="2400" b="0" dirty="0">
                <a:solidFill>
                  <a:srgbClr val="FF0066"/>
                </a:solidFill>
                <a:latin typeface="Arial" pitchFamily="34" charset="0"/>
              </a:rPr>
              <a:t>. </a:t>
            </a:r>
          </a:p>
        </p:txBody>
      </p:sp>
      <p:pic>
        <p:nvPicPr>
          <p:cNvPr id="65541" name="Picture 3" descr="Creative Commons License">
            <a:hlinkClick r:id="rId3"/>
          </p:cNvPr>
          <p:cNvPicPr>
            <a:picLocks noChangeAspect="1" noChangeArrowheads="1"/>
          </p:cNvPicPr>
          <p:nvPr/>
        </p:nvPicPr>
        <p:blipFill>
          <a:blip r:embed="rId4" cstate="print"/>
          <a:srcRect/>
          <a:stretch>
            <a:fillRect/>
          </a:stretch>
        </p:blipFill>
        <p:spPr bwMode="auto">
          <a:xfrm>
            <a:off x="182563" y="46038"/>
            <a:ext cx="838200" cy="295275"/>
          </a:xfrm>
          <a:prstGeom prst="rect">
            <a:avLst/>
          </a:prstGeom>
          <a:noFill/>
          <a:ln w="9525">
            <a:noFill/>
            <a:miter lim="800000"/>
            <a:headEnd/>
            <a:tailEnd/>
          </a:ln>
        </p:spPr>
      </p:pic>
      <p:sp>
        <p:nvSpPr>
          <p:cNvPr id="65542" name="Rectangle 4"/>
          <p:cNvSpPr>
            <a:spLocks noChangeArrowheads="1"/>
          </p:cNvSpPr>
          <p:nvPr/>
        </p:nvSpPr>
        <p:spPr bwMode="auto">
          <a:xfrm>
            <a:off x="684213" y="1341438"/>
            <a:ext cx="7772400" cy="4752975"/>
          </a:xfrm>
          <a:prstGeom prst="rect">
            <a:avLst/>
          </a:prstGeom>
          <a:noFill/>
          <a:ln w="9525">
            <a:noFill/>
            <a:miter lim="800000"/>
            <a:headEnd/>
            <a:tailEnd/>
          </a:ln>
        </p:spPr>
        <p:txBody>
          <a:bodyPr/>
          <a:lstStyle/>
          <a:p>
            <a:pPr marL="342900" indent="-342900">
              <a:lnSpc>
                <a:spcPct val="80000"/>
              </a:lnSpc>
              <a:spcBef>
                <a:spcPct val="20000"/>
              </a:spcBef>
              <a:buFontTx/>
              <a:buChar char="•"/>
            </a:pPr>
            <a:r>
              <a:rPr lang="en-US" sz="1800">
                <a:solidFill>
                  <a:schemeClr val="tx1"/>
                </a:solidFill>
                <a:latin typeface="Lucida Sans" pitchFamily="34" charset="0"/>
              </a:rPr>
              <a:t>You are free</a:t>
            </a:r>
            <a:r>
              <a:rPr lang="en-US" sz="1800" b="0">
                <a:solidFill>
                  <a:schemeClr val="tx1"/>
                </a:solidFill>
                <a:latin typeface="Lucida Sans" pitchFamily="34" charset="0"/>
              </a:rPr>
              <a:t>:</a:t>
            </a:r>
          </a:p>
          <a:p>
            <a:pPr marL="742950" lvl="1" indent="-285750">
              <a:lnSpc>
                <a:spcPct val="80000"/>
              </a:lnSpc>
              <a:spcBef>
                <a:spcPct val="20000"/>
              </a:spcBef>
              <a:buFontTx/>
              <a:buChar char="–"/>
            </a:pPr>
            <a:r>
              <a:rPr lang="en-US" sz="1800">
                <a:solidFill>
                  <a:schemeClr val="tx1"/>
                </a:solidFill>
                <a:latin typeface="Lucida Sans" pitchFamily="34" charset="0"/>
              </a:rPr>
              <a:t>to Share</a:t>
            </a:r>
            <a:r>
              <a:rPr lang="en-US" sz="1800" b="0">
                <a:solidFill>
                  <a:schemeClr val="tx1"/>
                </a:solidFill>
                <a:latin typeface="Lucida Sans" pitchFamily="34" charset="0"/>
              </a:rPr>
              <a:t> — to copy, distribute and transmit the work </a:t>
            </a:r>
          </a:p>
          <a:p>
            <a:pPr marL="742950" lvl="1" indent="-285750">
              <a:lnSpc>
                <a:spcPct val="80000"/>
              </a:lnSpc>
              <a:spcBef>
                <a:spcPct val="20000"/>
              </a:spcBef>
              <a:buFontTx/>
              <a:buChar char="–"/>
            </a:pPr>
            <a:r>
              <a:rPr lang="en-US" sz="1800">
                <a:solidFill>
                  <a:schemeClr val="tx1"/>
                </a:solidFill>
                <a:latin typeface="Lucida Sans" pitchFamily="34" charset="0"/>
              </a:rPr>
              <a:t>to Remix</a:t>
            </a:r>
            <a:r>
              <a:rPr lang="en-US" sz="1800" b="0">
                <a:solidFill>
                  <a:schemeClr val="tx1"/>
                </a:solidFill>
                <a:latin typeface="Lucida Sans" pitchFamily="34" charset="0"/>
              </a:rPr>
              <a:t> — to adapt the work </a:t>
            </a:r>
          </a:p>
          <a:p>
            <a:pPr marL="342900" indent="-342900">
              <a:lnSpc>
                <a:spcPct val="80000"/>
              </a:lnSpc>
              <a:spcBef>
                <a:spcPct val="20000"/>
              </a:spcBef>
              <a:buFontTx/>
              <a:buChar char="•"/>
            </a:pPr>
            <a:r>
              <a:rPr lang="en-US" sz="1800">
                <a:solidFill>
                  <a:schemeClr val="tx1"/>
                </a:solidFill>
                <a:latin typeface="Lucida Sans" pitchFamily="34" charset="0"/>
              </a:rPr>
              <a:t>Under the following conditions</a:t>
            </a:r>
            <a:r>
              <a:rPr lang="en-US" sz="1800" b="0">
                <a:solidFill>
                  <a:schemeClr val="tx1"/>
                </a:solidFill>
                <a:latin typeface="Lucida Sans" pitchFamily="34" charset="0"/>
              </a:rPr>
              <a:t>:</a:t>
            </a:r>
          </a:p>
          <a:p>
            <a:pPr marL="742950" lvl="1" indent="-285750">
              <a:lnSpc>
                <a:spcPct val="80000"/>
              </a:lnSpc>
              <a:spcBef>
                <a:spcPct val="20000"/>
              </a:spcBef>
              <a:buFontTx/>
              <a:buChar char="–"/>
            </a:pPr>
            <a:r>
              <a:rPr lang="en-US" sz="1800">
                <a:solidFill>
                  <a:schemeClr val="tx1"/>
                </a:solidFill>
                <a:latin typeface="Lucida Sans" pitchFamily="34" charset="0"/>
              </a:rPr>
              <a:t>Attribution</a:t>
            </a:r>
            <a:r>
              <a:rPr lang="en-US" sz="1800" b="0">
                <a:solidFill>
                  <a:schemeClr val="tx1"/>
                </a:solidFill>
                <a:latin typeface="Lucida Sans" pitchFamily="34" charset="0"/>
              </a:rPr>
              <a:t>. You must attribute the work to “The Art of Multiprocessor Programming” (but not in any way that suggests that the authors endorse you or your use of the work). </a:t>
            </a:r>
          </a:p>
          <a:p>
            <a:pPr marL="742950" lvl="1" indent="-285750">
              <a:lnSpc>
                <a:spcPct val="80000"/>
              </a:lnSpc>
              <a:spcBef>
                <a:spcPct val="20000"/>
              </a:spcBef>
              <a:buFontTx/>
              <a:buChar char="–"/>
            </a:pPr>
            <a:r>
              <a:rPr lang="en-US" sz="1800">
                <a:solidFill>
                  <a:schemeClr val="tx1"/>
                </a:solidFill>
                <a:latin typeface="Lucida Sans" pitchFamily="34" charset="0"/>
              </a:rPr>
              <a:t>Share Alike</a:t>
            </a:r>
            <a:r>
              <a:rPr lang="en-US" sz="1800" b="0">
                <a:solidFill>
                  <a:schemeClr val="tx1"/>
                </a:solidFill>
                <a:latin typeface="Lucida Sans" pitchFamily="34" charset="0"/>
              </a:rPr>
              <a:t>. If you alter, transform, or build upon this work, you may distribute the resulting work only under the same, similar or a compatible license. </a:t>
            </a:r>
          </a:p>
          <a:p>
            <a:pPr marL="342900" indent="-342900">
              <a:lnSpc>
                <a:spcPct val="80000"/>
              </a:lnSpc>
              <a:spcBef>
                <a:spcPct val="20000"/>
              </a:spcBef>
              <a:buFontTx/>
              <a:buChar char="•"/>
            </a:pPr>
            <a:r>
              <a:rPr lang="en-US" sz="1800" b="0">
                <a:solidFill>
                  <a:schemeClr val="tx1"/>
                </a:solidFill>
                <a:latin typeface="Lucida Sans" pitchFamily="34" charset="0"/>
              </a:rPr>
              <a:t>For any reuse or distribution, you must make clear to others the license terms of this work. The best way to do this is with a link to</a:t>
            </a:r>
          </a:p>
          <a:p>
            <a:pPr marL="742950" lvl="1" indent="-285750">
              <a:lnSpc>
                <a:spcPct val="80000"/>
              </a:lnSpc>
              <a:spcBef>
                <a:spcPct val="20000"/>
              </a:spcBef>
              <a:buFontTx/>
              <a:buChar char="–"/>
            </a:pPr>
            <a:r>
              <a:rPr lang="en-US" sz="1800" b="0">
                <a:solidFill>
                  <a:schemeClr val="tx1"/>
                </a:solidFill>
                <a:latin typeface="Lucida Sans" pitchFamily="34" charset="0"/>
              </a:rPr>
              <a:t>http://creativecommons.org/licenses/by-sa/3.0/. </a:t>
            </a:r>
          </a:p>
          <a:p>
            <a:pPr marL="342900" indent="-342900">
              <a:lnSpc>
                <a:spcPct val="80000"/>
              </a:lnSpc>
              <a:spcBef>
                <a:spcPct val="20000"/>
              </a:spcBef>
              <a:buFontTx/>
              <a:buChar char="•"/>
            </a:pPr>
            <a:r>
              <a:rPr lang="en-US" sz="1800" b="0">
                <a:solidFill>
                  <a:schemeClr val="tx1"/>
                </a:solidFill>
                <a:latin typeface="Lucida Sans" pitchFamily="34" charset="0"/>
              </a:rPr>
              <a:t>Any of the above conditions can be waived if you get permission from the copyright holder. </a:t>
            </a:r>
          </a:p>
          <a:p>
            <a:pPr marL="342900" indent="-342900">
              <a:lnSpc>
                <a:spcPct val="80000"/>
              </a:lnSpc>
              <a:spcBef>
                <a:spcPct val="20000"/>
              </a:spcBef>
              <a:buFontTx/>
              <a:buChar char="•"/>
            </a:pPr>
            <a:r>
              <a:rPr lang="en-US" sz="1800" b="0">
                <a:solidFill>
                  <a:schemeClr val="tx1"/>
                </a:solidFill>
                <a:latin typeface="Lucida Sans" pitchFamily="34" charset="0"/>
              </a:rPr>
              <a:t>Nothing in this license impairs or restricts the author's moral rights. </a:t>
            </a:r>
          </a:p>
          <a:p>
            <a:pPr marL="342900" indent="-342900">
              <a:lnSpc>
                <a:spcPct val="80000"/>
              </a:lnSpc>
              <a:spcBef>
                <a:spcPct val="20000"/>
              </a:spcBef>
              <a:buFontTx/>
              <a:buChar char="•"/>
            </a:pPr>
            <a:endParaRPr lang="en-US" sz="1800" b="0">
              <a:solidFill>
                <a:schemeClr val="tx1"/>
              </a:solidFill>
              <a:latin typeface="Lucida Sans"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1DFC2D3-215A-40CB-A7D7-20F5CA530112}" type="slidenum">
              <a:rPr lang="ar-SA" sz="1400">
                <a:solidFill>
                  <a:schemeClr val="tx1"/>
                </a:solidFill>
                <a:latin typeface="Arial" pitchFamily="34" charset="0"/>
                <a:cs typeface="Arial" pitchFamily="34" charset="0"/>
              </a:rPr>
              <a:pPr algn="r"/>
              <a:t>13</a:t>
            </a:fld>
            <a:endParaRPr lang="en-US" sz="1400" dirty="0">
              <a:solidFill>
                <a:schemeClr val="tx1"/>
              </a:solidFill>
              <a:latin typeface="Arial" pitchFamily="34" charset="0"/>
              <a:cs typeface="Arial" pitchFamily="34" charset="0"/>
            </a:endParaRPr>
          </a:p>
        </p:txBody>
      </p:sp>
      <p:sp>
        <p:nvSpPr>
          <p:cNvPr id="199684" name="Freeform 2"/>
          <p:cNvSpPr>
            <a:spLocks/>
          </p:cNvSpPr>
          <p:nvPr/>
        </p:nvSpPr>
        <p:spPr bwMode="auto">
          <a:xfrm flipH="1">
            <a:off x="2911475" y="485775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85" name="Rectangle 3"/>
          <p:cNvSpPr>
            <a:spLocks noGrp="1" noChangeArrowheads="1"/>
          </p:cNvSpPr>
          <p:nvPr>
            <p:ph type="title" idx="4294967295"/>
          </p:nvPr>
        </p:nvSpPr>
        <p:spPr>
          <a:noFill/>
        </p:spPr>
        <p:txBody>
          <a:bodyPr/>
          <a:lstStyle/>
          <a:p>
            <a:r>
              <a:rPr lang="en-US"/>
              <a:t>Monitor Wait and Signal</a:t>
            </a:r>
          </a:p>
        </p:txBody>
      </p:sp>
      <p:sp>
        <p:nvSpPr>
          <p:cNvPr id="199686" name="Freeform 4"/>
          <p:cNvSpPr>
            <a:spLocks/>
          </p:cNvSpPr>
          <p:nvPr/>
        </p:nvSpPr>
        <p:spPr bwMode="auto">
          <a:xfrm flipH="1">
            <a:off x="2362200" y="52578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87" name="Freeform 5"/>
          <p:cNvSpPr>
            <a:spLocks/>
          </p:cNvSpPr>
          <p:nvPr/>
        </p:nvSpPr>
        <p:spPr bwMode="auto">
          <a:xfrm flipH="1">
            <a:off x="2692400" y="50292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88" name="Freeform 6"/>
          <p:cNvSpPr>
            <a:spLocks/>
          </p:cNvSpPr>
          <p:nvPr/>
        </p:nvSpPr>
        <p:spPr bwMode="auto">
          <a:xfrm flipH="1">
            <a:off x="2438400" y="4876800"/>
            <a:ext cx="1252538" cy="849313"/>
          </a:xfrm>
          <a:custGeom>
            <a:avLst/>
            <a:gdLst>
              <a:gd name="T0" fmla="*/ 2147483647 w 789"/>
              <a:gd name="T1" fmla="*/ 0 h 535"/>
              <a:gd name="T2" fmla="*/ 2147483647 w 789"/>
              <a:gd name="T3" fmla="*/ 2147483647 h 535"/>
              <a:gd name="T4" fmla="*/ 2147483647 w 789"/>
              <a:gd name="T5" fmla="*/ 2147483647 h 535"/>
              <a:gd name="T6" fmla="*/ 0 w 789"/>
              <a:gd name="T7" fmla="*/ 2147483647 h 535"/>
              <a:gd name="T8" fmla="*/ 2147483647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99689" name="Freeform 7"/>
          <p:cNvSpPr>
            <a:spLocks/>
          </p:cNvSpPr>
          <p:nvPr/>
        </p:nvSpPr>
        <p:spPr bwMode="auto">
          <a:xfrm flipH="1">
            <a:off x="2895600" y="5029200"/>
            <a:ext cx="779463" cy="900113"/>
          </a:xfrm>
          <a:custGeom>
            <a:avLst/>
            <a:gdLst>
              <a:gd name="T0" fmla="*/ 2147483647 w 491"/>
              <a:gd name="T1" fmla="*/ 0 h 567"/>
              <a:gd name="T2" fmla="*/ 2147483647 w 491"/>
              <a:gd name="T3" fmla="*/ 2147483647 h 567"/>
              <a:gd name="T4" fmla="*/ 2147483647 w 491"/>
              <a:gd name="T5" fmla="*/ 2147483647 h 567"/>
              <a:gd name="T6" fmla="*/ 0 w 491"/>
              <a:gd name="T7" fmla="*/ 2147483647 h 567"/>
              <a:gd name="T8" fmla="*/ 2147483647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99690" name="Freeform 8"/>
          <p:cNvSpPr>
            <a:spLocks/>
          </p:cNvSpPr>
          <p:nvPr/>
        </p:nvSpPr>
        <p:spPr bwMode="auto">
          <a:xfrm flipH="1">
            <a:off x="2438400" y="5410200"/>
            <a:ext cx="482600" cy="519113"/>
          </a:xfrm>
          <a:custGeom>
            <a:avLst/>
            <a:gdLst>
              <a:gd name="T0" fmla="*/ 2147483647 w 304"/>
              <a:gd name="T1" fmla="*/ 0 h 327"/>
              <a:gd name="T2" fmla="*/ 2147483647 w 304"/>
              <a:gd name="T3" fmla="*/ 2147483647 h 327"/>
              <a:gd name="T4" fmla="*/ 0 w 304"/>
              <a:gd name="T5" fmla="*/ 2147483647 h 327"/>
              <a:gd name="T6" fmla="*/ 2147483647 w 304"/>
              <a:gd name="T7" fmla="*/ 2147483647 h 327"/>
              <a:gd name="T8" fmla="*/ 2147483647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99691" name="Freeform 9"/>
          <p:cNvSpPr>
            <a:spLocks/>
          </p:cNvSpPr>
          <p:nvPr/>
        </p:nvSpPr>
        <p:spPr bwMode="auto">
          <a:xfrm flipH="1">
            <a:off x="2895600" y="5638800"/>
            <a:ext cx="381000" cy="5334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92" name="Freeform 10"/>
          <p:cNvSpPr>
            <a:spLocks/>
          </p:cNvSpPr>
          <p:nvPr/>
        </p:nvSpPr>
        <p:spPr bwMode="auto">
          <a:xfrm flipH="1">
            <a:off x="3200400" y="5410200"/>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sp>
        <p:nvSpPr>
          <p:cNvPr id="199693" name="Freeform 11"/>
          <p:cNvSpPr>
            <a:spLocks/>
          </p:cNvSpPr>
          <p:nvPr/>
        </p:nvSpPr>
        <p:spPr bwMode="auto">
          <a:xfrm>
            <a:off x="3465513" y="3089275"/>
            <a:ext cx="2655887" cy="707886"/>
          </a:xfrm>
          <a:custGeom>
            <a:avLst/>
            <a:gdLst>
              <a:gd name="T0" fmla="*/ 0 w 1673"/>
              <a:gd name="T1" fmla="*/ 2147483647 h 740"/>
              <a:gd name="T2" fmla="*/ 2147483647 w 1673"/>
              <a:gd name="T3" fmla="*/ 2147483647 h 740"/>
              <a:gd name="T4" fmla="*/ 2147483647 w 1673"/>
              <a:gd name="T5" fmla="*/ 2147483647 h 740"/>
              <a:gd name="T6" fmla="*/ 2147483647 w 1673"/>
              <a:gd name="T7" fmla="*/ 0 h 740"/>
              <a:gd name="T8" fmla="*/ 0 w 1673"/>
              <a:gd name="T9" fmla="*/ 2147483647 h 740"/>
              <a:gd name="T10" fmla="*/ 0 60000 65536"/>
              <a:gd name="T11" fmla="*/ 0 60000 65536"/>
              <a:gd name="T12" fmla="*/ 0 60000 65536"/>
              <a:gd name="T13" fmla="*/ 0 60000 65536"/>
              <a:gd name="T14" fmla="*/ 0 60000 65536"/>
              <a:gd name="T15" fmla="*/ 0 w 1673"/>
              <a:gd name="T16" fmla="*/ 0 h 740"/>
              <a:gd name="T17" fmla="*/ 1673 w 1673"/>
              <a:gd name="T18" fmla="*/ 740 h 740"/>
            </a:gdLst>
            <a:ahLst/>
            <a:cxnLst>
              <a:cxn ang="T10">
                <a:pos x="T0" y="T1"/>
              </a:cxn>
              <a:cxn ang="T11">
                <a:pos x="T2" y="T3"/>
              </a:cxn>
              <a:cxn ang="T12">
                <a:pos x="T4" y="T5"/>
              </a:cxn>
              <a:cxn ang="T13">
                <a:pos x="T6" y="T7"/>
              </a:cxn>
              <a:cxn ang="T14">
                <a:pos x="T8" y="T9"/>
              </a:cxn>
            </a:cxnLst>
            <a:rect l="T15" t="T16" r="T17" b="T18"/>
            <a:pathLst>
              <a:path w="1673" h="740">
                <a:moveTo>
                  <a:pt x="0" y="249"/>
                </a:moveTo>
                <a:lnTo>
                  <a:pt x="1425" y="740"/>
                </a:lnTo>
                <a:lnTo>
                  <a:pt x="1673" y="267"/>
                </a:lnTo>
                <a:lnTo>
                  <a:pt x="612" y="0"/>
                </a:lnTo>
                <a:lnTo>
                  <a:pt x="0" y="249"/>
                </a:lnTo>
                <a:close/>
              </a:path>
            </a:pathLst>
          </a:custGeom>
          <a:noFill/>
          <a:ln w="38100">
            <a:solidFill>
              <a:schemeClr val="tx1"/>
            </a:solidFill>
            <a:round/>
            <a:headEnd/>
            <a:tailEnd/>
          </a:ln>
        </p:spPr>
        <p:txBody>
          <a:bodyPr>
            <a:spAutoFit/>
          </a:bodyPr>
          <a:lstStyle/>
          <a:p>
            <a:endParaRPr lang="en-US" dirty="0">
              <a:latin typeface="Arial" pitchFamily="34" charset="0"/>
            </a:endParaRPr>
          </a:p>
        </p:txBody>
      </p:sp>
      <p:sp>
        <p:nvSpPr>
          <p:cNvPr id="199694" name="Line 12"/>
          <p:cNvSpPr>
            <a:spLocks noChangeShapeType="1"/>
          </p:cNvSpPr>
          <p:nvPr/>
        </p:nvSpPr>
        <p:spPr bwMode="auto">
          <a:xfrm flipV="1">
            <a:off x="4514850" y="3195637"/>
            <a:ext cx="450850" cy="376237"/>
          </a:xfrm>
          <a:prstGeom prst="line">
            <a:avLst/>
          </a:prstGeom>
          <a:noFill/>
          <a:ln w="38100">
            <a:solidFill>
              <a:schemeClr val="tx1"/>
            </a:solidFill>
            <a:round/>
            <a:headEnd/>
            <a:tailEnd/>
          </a:ln>
        </p:spPr>
        <p:txBody>
          <a:bodyPr wrap="square">
            <a:spAutoFit/>
          </a:bodyPr>
          <a:lstStyle/>
          <a:p>
            <a:endParaRPr lang="en-US" dirty="0">
              <a:latin typeface="Arial" pitchFamily="34" charset="0"/>
            </a:endParaRPr>
          </a:p>
        </p:txBody>
      </p:sp>
      <p:sp>
        <p:nvSpPr>
          <p:cNvPr id="199695" name="Line 13"/>
          <p:cNvSpPr>
            <a:spLocks noChangeShapeType="1"/>
          </p:cNvSpPr>
          <p:nvPr/>
        </p:nvSpPr>
        <p:spPr bwMode="auto">
          <a:xfrm flipV="1">
            <a:off x="5200649" y="3306763"/>
            <a:ext cx="347663" cy="393700"/>
          </a:xfrm>
          <a:prstGeom prst="line">
            <a:avLst/>
          </a:prstGeom>
          <a:noFill/>
          <a:ln w="38100">
            <a:solidFill>
              <a:schemeClr val="tx1"/>
            </a:solidFill>
            <a:round/>
            <a:headEnd/>
            <a:tailEnd/>
          </a:ln>
        </p:spPr>
        <p:txBody>
          <a:bodyPr wrap="square">
            <a:spAutoFit/>
          </a:bodyPr>
          <a:lstStyle/>
          <a:p>
            <a:endParaRPr lang="en-US" dirty="0">
              <a:latin typeface="Arial" pitchFamily="34" charset="0"/>
            </a:endParaRPr>
          </a:p>
        </p:txBody>
      </p:sp>
      <p:sp>
        <p:nvSpPr>
          <p:cNvPr id="743438" name="AutoShape 14"/>
          <p:cNvSpPr>
            <a:spLocks noChangeArrowheads="1"/>
          </p:cNvSpPr>
          <p:nvPr/>
        </p:nvSpPr>
        <p:spPr bwMode="auto">
          <a:xfrm>
            <a:off x="2020888" y="3455988"/>
            <a:ext cx="1193800" cy="895350"/>
          </a:xfrm>
          <a:prstGeom prst="cloudCallout">
            <a:avLst>
              <a:gd name="adj1" fmla="val 23139"/>
              <a:gd name="adj2" fmla="val 89361"/>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zzz</a:t>
            </a:r>
          </a:p>
        </p:txBody>
      </p:sp>
      <p:sp>
        <p:nvSpPr>
          <p:cNvPr id="743440" name="Text Box 16"/>
          <p:cNvSpPr txBox="1">
            <a:spLocks noChangeArrowheads="1"/>
          </p:cNvSpPr>
          <p:nvPr/>
        </p:nvSpPr>
        <p:spPr bwMode="auto">
          <a:xfrm>
            <a:off x="6424613" y="2819400"/>
            <a:ext cx="1374775" cy="579438"/>
          </a:xfrm>
          <a:prstGeom prst="rect">
            <a:avLst/>
          </a:prstGeom>
          <a:noFill/>
          <a:ln w="57150" algn="ctr">
            <a:noFill/>
            <a:miter lim="800000"/>
            <a:headEnd/>
            <a:tailEnd/>
          </a:ln>
        </p:spPr>
        <p:txBody>
          <a:bodyPr wrap="none">
            <a:spAutoFit/>
          </a:bodyPr>
          <a:lstStyle/>
          <a:p>
            <a:r>
              <a:rPr lang="en-US" sz="3200">
                <a:solidFill>
                  <a:srgbClr val="0000FF"/>
                </a:solidFill>
                <a:latin typeface="Arial" pitchFamily="34" charset="0"/>
                <a:cs typeface="Arial" pitchFamily="34" charset="0"/>
              </a:rPr>
              <a:t>Empty</a:t>
            </a:r>
          </a:p>
        </p:txBody>
      </p:sp>
      <p:sp>
        <p:nvSpPr>
          <p:cNvPr id="199699" name="Freeform 17"/>
          <p:cNvSpPr>
            <a:spLocks/>
          </p:cNvSpPr>
          <p:nvPr/>
        </p:nvSpPr>
        <p:spPr bwMode="auto">
          <a:xfrm flipH="1">
            <a:off x="3440113" y="5186363"/>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latin typeface="Arial" pitchFamily="34" charset="0"/>
            </a:endParaRPr>
          </a:p>
        </p:txBody>
      </p:sp>
      <p:grpSp>
        <p:nvGrpSpPr>
          <p:cNvPr id="2" name="Group 22"/>
          <p:cNvGrpSpPr>
            <a:grpSpLocks/>
          </p:cNvGrpSpPr>
          <p:nvPr/>
        </p:nvGrpSpPr>
        <p:grpSpPr bwMode="auto">
          <a:xfrm>
            <a:off x="3965575" y="2946400"/>
            <a:ext cx="509588" cy="509588"/>
            <a:chOff x="2498" y="1856"/>
            <a:chExt cx="321" cy="321"/>
          </a:xfrm>
        </p:grpSpPr>
        <p:sp>
          <p:nvSpPr>
            <p:cNvPr id="199701" name="Oval 18"/>
            <p:cNvSpPr>
              <a:spLocks noChangeArrowheads="1"/>
            </p:cNvSpPr>
            <p:nvPr/>
          </p:nvSpPr>
          <p:spPr bwMode="auto">
            <a:xfrm>
              <a:off x="2498" y="1856"/>
              <a:ext cx="321" cy="321"/>
            </a:xfrm>
            <a:prstGeom prst="ellipse">
              <a:avLst/>
            </a:prstGeom>
            <a:solidFill>
              <a:srgbClr val="0000FF"/>
            </a:solidFill>
            <a:ln w="38100" algn="ctr">
              <a:solidFill>
                <a:schemeClr val="tx1"/>
              </a:solidFill>
              <a:round/>
              <a:headEnd/>
              <a:tailEnd/>
            </a:ln>
          </p:spPr>
          <p:txBody>
            <a:bodyPr wrap="none" anchor="ctr"/>
            <a:lstStyle/>
            <a:p>
              <a:endParaRPr lang="en-US" dirty="0">
                <a:latin typeface="Arial" pitchFamily="34" charset="0"/>
              </a:endParaRPr>
            </a:p>
          </p:txBody>
        </p:sp>
        <p:sp>
          <p:nvSpPr>
            <p:cNvPr id="199702" name="Oval 19"/>
            <p:cNvSpPr>
              <a:spLocks noChangeArrowheads="1"/>
            </p:cNvSpPr>
            <p:nvPr/>
          </p:nvSpPr>
          <p:spPr bwMode="auto">
            <a:xfrm>
              <a:off x="2691" y="1941"/>
              <a:ext cx="56" cy="87"/>
            </a:xfrm>
            <a:prstGeom prst="ellipse">
              <a:avLst/>
            </a:prstGeom>
            <a:solidFill>
              <a:schemeClr val="bg1"/>
            </a:solidFill>
            <a:ln w="38100" algn="ctr">
              <a:noFill/>
              <a:round/>
              <a:headEnd/>
              <a:tailEnd/>
            </a:ln>
          </p:spPr>
          <p:txBody>
            <a:bodyPr wrap="none" anchor="ctr"/>
            <a:lstStyle/>
            <a:p>
              <a:endParaRPr lang="en-US" dirty="0">
                <a:latin typeface="Arial" pitchFamily="34" charset="0"/>
              </a:endParaRPr>
            </a:p>
          </p:txBody>
        </p:sp>
      </p:grpSp>
      <p:sp>
        <p:nvSpPr>
          <p:cNvPr id="199703" name="Text Box 21"/>
          <p:cNvSpPr txBox="1">
            <a:spLocks noChangeArrowheads="1"/>
          </p:cNvSpPr>
          <p:nvPr/>
        </p:nvSpPr>
        <p:spPr bwMode="auto">
          <a:xfrm>
            <a:off x="6488894" y="3511550"/>
            <a:ext cx="1223988" cy="584775"/>
          </a:xfrm>
          <a:prstGeom prst="rect">
            <a:avLst/>
          </a:prstGeom>
          <a:noFill/>
          <a:ln w="57150" algn="ctr">
            <a:noFill/>
            <a:miter lim="800000"/>
            <a:headEnd/>
            <a:tailEnd/>
          </a:ln>
        </p:spPr>
        <p:txBody>
          <a:bodyPr wrap="none">
            <a:spAutoFit/>
          </a:bodyPr>
          <a:lstStyle/>
          <a:p>
            <a:r>
              <a:rPr lang="en-US" sz="3200">
                <a:solidFill>
                  <a:srgbClr val="0000FF"/>
                </a:solidFill>
                <a:latin typeface="Arial" pitchFamily="34" charset="0"/>
                <a:cs typeface="Arial" pitchFamily="34" charset="0"/>
              </a:rPr>
              <a:t>buffer</a:t>
            </a:r>
          </a:p>
        </p:txBody>
      </p:sp>
      <p:sp>
        <p:nvSpPr>
          <p:cNvPr id="743447" name="AutoShape 23"/>
          <p:cNvSpPr>
            <a:spLocks noChangeArrowheads="1"/>
          </p:cNvSpPr>
          <p:nvPr/>
        </p:nvSpPr>
        <p:spPr bwMode="auto">
          <a:xfrm>
            <a:off x="1912938" y="3608388"/>
            <a:ext cx="1454150" cy="895350"/>
          </a:xfrm>
          <a:prstGeom prst="cloudCallout">
            <a:avLst>
              <a:gd name="adj1" fmla="val 27949"/>
              <a:gd name="adj2" fmla="val 89361"/>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Yes!</a:t>
            </a:r>
          </a:p>
        </p:txBody>
      </p:sp>
      <p:sp>
        <p:nvSpPr>
          <p:cNvPr id="199705"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199706" name="Text Box 26"/>
          <p:cNvSpPr txBox="1">
            <a:spLocks noChangeArrowheads="1"/>
          </p:cNvSpPr>
          <p:nvPr/>
        </p:nvSpPr>
        <p:spPr bwMode="auto">
          <a:xfrm>
            <a:off x="4089400" y="4757738"/>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If buffer is empty,</a:t>
            </a:r>
          </a:p>
          <a:p>
            <a:r>
              <a:rPr lang="en-US" sz="2800" dirty="0">
                <a:solidFill>
                  <a:srgbClr val="0000FF"/>
                </a:solidFill>
                <a:latin typeface="Arial" pitchFamily="34" charset="0"/>
                <a:cs typeface="Arial" pitchFamily="34" charset="0"/>
              </a:rPr>
              <a:t>  wait for item to show 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743438"/>
                                        </p:tgtEl>
                                        <p:attrNameLst>
                                          <p:attrName>style.visibility</p:attrName>
                                        </p:attrNameLst>
                                      </p:cBhvr>
                                      <p:to>
                                        <p:strVal val="visible"/>
                                      </p:to>
                                    </p:set>
                                    <p:animEffect transition="in" filter="blinds(horizontal)">
                                      <p:cBhvr>
                                        <p:cTn id="7" dur="500"/>
                                        <p:tgtEl>
                                          <p:spTgt spid="7434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743440"/>
                                        </p:tgtEl>
                                      </p:cBhvr>
                                    </p:animEffect>
                                    <p:set>
                                      <p:cBhvr>
                                        <p:cTn id="12" dur="1" fill="hold">
                                          <p:stCondLst>
                                            <p:cond delay="499"/>
                                          </p:stCondLst>
                                        </p:cTn>
                                        <p:tgtEl>
                                          <p:spTgt spid="743440"/>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743438"/>
                                        </p:tgtEl>
                                      </p:cBhvr>
                                    </p:animEffect>
                                    <p:set>
                                      <p:cBhvr>
                                        <p:cTn id="21" dur="1" fill="hold">
                                          <p:stCondLst>
                                            <p:cond delay="499"/>
                                          </p:stCondLst>
                                        </p:cTn>
                                        <p:tgtEl>
                                          <p:spTgt spid="743438"/>
                                        </p:tgtEl>
                                        <p:attrNameLst>
                                          <p:attrName>style.visibility</p:attrName>
                                        </p:attrNameLst>
                                      </p:cBhvr>
                                      <p:to>
                                        <p:strVal val="hidden"/>
                                      </p:to>
                                    </p:set>
                                  </p:childTnLst>
                                </p:cTn>
                              </p:par>
                            </p:childTnLst>
                          </p:cTn>
                        </p:par>
                        <p:par>
                          <p:cTn id="22" fill="hold">
                            <p:stCondLst>
                              <p:cond delay="500"/>
                            </p:stCondLst>
                            <p:childTnLst>
                              <p:par>
                                <p:cTn id="23" presetID="0" presetClass="path" presetSubtype="0" accel="50000" decel="50000" fill="hold" nodeType="afterEffect">
                                  <p:stCondLst>
                                    <p:cond delay="0"/>
                                  </p:stCondLst>
                                  <p:childTnLst>
                                    <p:animMotion origin="layout" path="M 5.55556E-7 5.6211E-7 C -0.0257 0.05159 -0.05122 0.10317 -0.06111 0.13625 C -0.07101 0.16933 -0.06511 0.18413 -0.05903 0.19917 " pathEditMode="relative" ptsTypes="aaA">
                                      <p:cBhvr>
                                        <p:cTn id="24" dur="2000" fill="hold"/>
                                        <p:tgtEl>
                                          <p:spTgt spid="2"/>
                                        </p:tgtEl>
                                        <p:attrNameLst>
                                          <p:attrName>ppt_x</p:attrName>
                                          <p:attrName>ppt_y</p:attrName>
                                        </p:attrNameLst>
                                      </p:cBhvr>
                                    </p:animMotion>
                                  </p:childTnLst>
                                </p:cTn>
                              </p:par>
                            </p:childTnLst>
                          </p:cTn>
                        </p:par>
                        <p:par>
                          <p:cTn id="25" fill="hold">
                            <p:stCondLst>
                              <p:cond delay="2500"/>
                            </p:stCondLst>
                            <p:childTnLst>
                              <p:par>
                                <p:cTn id="26" presetID="3" presetClass="entr" presetSubtype="10" fill="hold" grpId="0" nodeType="afterEffect">
                                  <p:stCondLst>
                                    <p:cond delay="0"/>
                                  </p:stCondLst>
                                  <p:childTnLst>
                                    <p:set>
                                      <p:cBhvr>
                                        <p:cTn id="27" dur="1" fill="hold">
                                          <p:stCondLst>
                                            <p:cond delay="0"/>
                                          </p:stCondLst>
                                        </p:cTn>
                                        <p:tgtEl>
                                          <p:spTgt spid="743447"/>
                                        </p:tgtEl>
                                        <p:attrNameLst>
                                          <p:attrName>style.visibility</p:attrName>
                                        </p:attrNameLst>
                                      </p:cBhvr>
                                      <p:to>
                                        <p:strVal val="visible"/>
                                      </p:to>
                                    </p:set>
                                    <p:animEffect transition="in" filter="blinds(horizontal)">
                                      <p:cBhvr>
                                        <p:cTn id="28" dur="500"/>
                                        <p:tgtEl>
                                          <p:spTgt spid="74344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99706"/>
                                        </p:tgtEl>
                                        <p:attrNameLst>
                                          <p:attrName>style.visibility</p:attrName>
                                        </p:attrNameLst>
                                      </p:cBhvr>
                                      <p:to>
                                        <p:strVal val="visible"/>
                                      </p:to>
                                    </p:set>
                                    <p:animEffect transition="in" filter="blinds(horizontal)">
                                      <p:cBhvr>
                                        <p:cTn id="33" dur="500"/>
                                        <p:tgtEl>
                                          <p:spTgt spid="199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38" grpId="0" animBg="1"/>
      <p:bldP spid="743438" grpId="1" animBg="1"/>
      <p:bldP spid="743440" grpId="0"/>
      <p:bldP spid="743447" grpId="0" animBg="1"/>
      <p:bldP spid="19970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6D7B447-6655-4022-B62F-4356E0E85B53}" type="slidenum">
              <a:rPr lang="ar-SA" sz="1400">
                <a:solidFill>
                  <a:schemeClr val="tx1"/>
                </a:solidFill>
                <a:latin typeface="Arial" pitchFamily="34" charset="0"/>
                <a:cs typeface="Arial" pitchFamily="34" charset="0"/>
              </a:rPr>
              <a:pPr algn="r"/>
              <a:t>14</a:t>
            </a:fld>
            <a:endParaRPr lang="en-US" sz="1400" dirty="0">
              <a:solidFill>
                <a:schemeClr val="tx1"/>
              </a:solidFill>
              <a:latin typeface="Arial" pitchFamily="34" charset="0"/>
              <a:cs typeface="Arial" pitchFamily="34" charset="0"/>
            </a:endParaRPr>
          </a:p>
        </p:txBody>
      </p:sp>
      <p:sp>
        <p:nvSpPr>
          <p:cNvPr id="201732" name="Freeform 2"/>
          <p:cNvSpPr>
            <a:spLocks/>
          </p:cNvSpPr>
          <p:nvPr/>
        </p:nvSpPr>
        <p:spPr bwMode="auto">
          <a:xfrm flipH="1">
            <a:off x="2911475" y="485775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3" name="Rectangle 3"/>
          <p:cNvSpPr>
            <a:spLocks noGrp="1" noChangeArrowheads="1"/>
          </p:cNvSpPr>
          <p:nvPr>
            <p:ph type="title" idx="4294967295"/>
          </p:nvPr>
        </p:nvSpPr>
        <p:spPr>
          <a:noFill/>
        </p:spPr>
        <p:txBody>
          <a:bodyPr/>
          <a:lstStyle/>
          <a:p>
            <a:r>
              <a:rPr lang="en-US" sz="4000"/>
              <a:t>Wait and Signal do not Compose</a:t>
            </a:r>
          </a:p>
        </p:txBody>
      </p:sp>
      <p:sp>
        <p:nvSpPr>
          <p:cNvPr id="201734" name="Freeform 4"/>
          <p:cNvSpPr>
            <a:spLocks/>
          </p:cNvSpPr>
          <p:nvPr/>
        </p:nvSpPr>
        <p:spPr bwMode="auto">
          <a:xfrm flipH="1">
            <a:off x="2362200" y="52578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5" name="Freeform 5"/>
          <p:cNvSpPr>
            <a:spLocks/>
          </p:cNvSpPr>
          <p:nvPr/>
        </p:nvSpPr>
        <p:spPr bwMode="auto">
          <a:xfrm flipH="1">
            <a:off x="2692400" y="50292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6" name="Freeform 6"/>
          <p:cNvSpPr>
            <a:spLocks/>
          </p:cNvSpPr>
          <p:nvPr/>
        </p:nvSpPr>
        <p:spPr bwMode="auto">
          <a:xfrm flipH="1">
            <a:off x="2438400" y="4876800"/>
            <a:ext cx="1252538" cy="849313"/>
          </a:xfrm>
          <a:custGeom>
            <a:avLst/>
            <a:gdLst>
              <a:gd name="T0" fmla="*/ 2147483647 w 789"/>
              <a:gd name="T1" fmla="*/ 0 h 535"/>
              <a:gd name="T2" fmla="*/ 2147483647 w 789"/>
              <a:gd name="T3" fmla="*/ 2147483647 h 535"/>
              <a:gd name="T4" fmla="*/ 2147483647 w 789"/>
              <a:gd name="T5" fmla="*/ 2147483647 h 535"/>
              <a:gd name="T6" fmla="*/ 0 w 789"/>
              <a:gd name="T7" fmla="*/ 2147483647 h 535"/>
              <a:gd name="T8" fmla="*/ 2147483647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7" name="Freeform 7"/>
          <p:cNvSpPr>
            <a:spLocks/>
          </p:cNvSpPr>
          <p:nvPr/>
        </p:nvSpPr>
        <p:spPr bwMode="auto">
          <a:xfrm flipH="1">
            <a:off x="2895600" y="5029200"/>
            <a:ext cx="779463" cy="900113"/>
          </a:xfrm>
          <a:custGeom>
            <a:avLst/>
            <a:gdLst>
              <a:gd name="T0" fmla="*/ 2147483647 w 491"/>
              <a:gd name="T1" fmla="*/ 0 h 567"/>
              <a:gd name="T2" fmla="*/ 2147483647 w 491"/>
              <a:gd name="T3" fmla="*/ 2147483647 h 567"/>
              <a:gd name="T4" fmla="*/ 2147483647 w 491"/>
              <a:gd name="T5" fmla="*/ 2147483647 h 567"/>
              <a:gd name="T6" fmla="*/ 0 w 491"/>
              <a:gd name="T7" fmla="*/ 2147483647 h 567"/>
              <a:gd name="T8" fmla="*/ 2147483647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8" name="Freeform 8"/>
          <p:cNvSpPr>
            <a:spLocks/>
          </p:cNvSpPr>
          <p:nvPr/>
        </p:nvSpPr>
        <p:spPr bwMode="auto">
          <a:xfrm flipH="1">
            <a:off x="2438400" y="5410200"/>
            <a:ext cx="482600" cy="519113"/>
          </a:xfrm>
          <a:custGeom>
            <a:avLst/>
            <a:gdLst>
              <a:gd name="T0" fmla="*/ 2147483647 w 304"/>
              <a:gd name="T1" fmla="*/ 0 h 327"/>
              <a:gd name="T2" fmla="*/ 2147483647 w 304"/>
              <a:gd name="T3" fmla="*/ 2147483647 h 327"/>
              <a:gd name="T4" fmla="*/ 0 w 304"/>
              <a:gd name="T5" fmla="*/ 2147483647 h 327"/>
              <a:gd name="T6" fmla="*/ 2147483647 w 304"/>
              <a:gd name="T7" fmla="*/ 2147483647 h 327"/>
              <a:gd name="T8" fmla="*/ 2147483647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39" name="Freeform 9"/>
          <p:cNvSpPr>
            <a:spLocks/>
          </p:cNvSpPr>
          <p:nvPr/>
        </p:nvSpPr>
        <p:spPr bwMode="auto">
          <a:xfrm flipH="1">
            <a:off x="2895600" y="5638800"/>
            <a:ext cx="381000" cy="5334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40" name="Freeform 10"/>
          <p:cNvSpPr>
            <a:spLocks/>
          </p:cNvSpPr>
          <p:nvPr/>
        </p:nvSpPr>
        <p:spPr bwMode="auto">
          <a:xfrm flipH="1">
            <a:off x="3200400" y="5410200"/>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45483" name="AutoShape 11"/>
          <p:cNvSpPr>
            <a:spLocks noChangeArrowheads="1"/>
          </p:cNvSpPr>
          <p:nvPr/>
        </p:nvSpPr>
        <p:spPr bwMode="auto">
          <a:xfrm>
            <a:off x="517525" y="3743325"/>
            <a:ext cx="1868488" cy="895350"/>
          </a:xfrm>
          <a:prstGeom prst="cloudCallout">
            <a:avLst>
              <a:gd name="adj1" fmla="val 54926"/>
              <a:gd name="adj2" fmla="val 66843"/>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empty</a:t>
            </a:r>
          </a:p>
        </p:txBody>
      </p:sp>
      <p:sp>
        <p:nvSpPr>
          <p:cNvPr id="201742" name="Freeform 13"/>
          <p:cNvSpPr>
            <a:spLocks/>
          </p:cNvSpPr>
          <p:nvPr/>
        </p:nvSpPr>
        <p:spPr bwMode="auto">
          <a:xfrm flipH="1">
            <a:off x="3440113" y="5186363"/>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1743" name="Freeform 15"/>
          <p:cNvSpPr>
            <a:spLocks/>
          </p:cNvSpPr>
          <p:nvPr/>
        </p:nvSpPr>
        <p:spPr bwMode="auto">
          <a:xfrm>
            <a:off x="2435225" y="2532063"/>
            <a:ext cx="2155825" cy="981075"/>
          </a:xfrm>
          <a:custGeom>
            <a:avLst/>
            <a:gdLst>
              <a:gd name="T0" fmla="*/ 0 w 1358"/>
              <a:gd name="T1" fmla="*/ 2147483647 h 618"/>
              <a:gd name="T2" fmla="*/ 2147483647 w 1358"/>
              <a:gd name="T3" fmla="*/ 0 h 618"/>
              <a:gd name="T4" fmla="*/ 2147483647 w 1358"/>
              <a:gd name="T5" fmla="*/ 2147483647 h 618"/>
              <a:gd name="T6" fmla="*/ 2147483647 w 1358"/>
              <a:gd name="T7" fmla="*/ 2147483647 h 618"/>
              <a:gd name="T8" fmla="*/ 0 w 1358"/>
              <a:gd name="T9" fmla="*/ 2147483647 h 618"/>
              <a:gd name="T10" fmla="*/ 0 60000 65536"/>
              <a:gd name="T11" fmla="*/ 0 60000 65536"/>
              <a:gd name="T12" fmla="*/ 0 60000 65536"/>
              <a:gd name="T13" fmla="*/ 0 60000 65536"/>
              <a:gd name="T14" fmla="*/ 0 60000 65536"/>
              <a:gd name="T15" fmla="*/ 0 w 1358"/>
              <a:gd name="T16" fmla="*/ 0 h 618"/>
              <a:gd name="T17" fmla="*/ 1358 w 1358"/>
              <a:gd name="T18" fmla="*/ 618 h 618"/>
            </a:gdLst>
            <a:ahLst/>
            <a:cxnLst>
              <a:cxn ang="T10">
                <a:pos x="T0" y="T1"/>
              </a:cxn>
              <a:cxn ang="T11">
                <a:pos x="T2" y="T3"/>
              </a:cxn>
              <a:cxn ang="T12">
                <a:pos x="T4" y="T5"/>
              </a:cxn>
              <a:cxn ang="T13">
                <a:pos x="T6" y="T7"/>
              </a:cxn>
              <a:cxn ang="T14">
                <a:pos x="T8" y="T9"/>
              </a:cxn>
            </a:cxnLst>
            <a:rect l="T15" t="T16" r="T17" b="T18"/>
            <a:pathLst>
              <a:path w="1358" h="618">
                <a:moveTo>
                  <a:pt x="0" y="242"/>
                </a:moveTo>
                <a:lnTo>
                  <a:pt x="588" y="0"/>
                </a:lnTo>
                <a:lnTo>
                  <a:pt x="1358" y="279"/>
                </a:lnTo>
                <a:lnTo>
                  <a:pt x="873" y="618"/>
                </a:lnTo>
                <a:lnTo>
                  <a:pt x="0" y="242"/>
                </a:lnTo>
                <a:close/>
              </a:path>
            </a:pathLst>
          </a:custGeom>
          <a:solidFill>
            <a:srgbClr val="FFFFFF"/>
          </a:solid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4" name="Freeform 16"/>
          <p:cNvSpPr>
            <a:spLocks/>
          </p:cNvSpPr>
          <p:nvPr/>
        </p:nvSpPr>
        <p:spPr bwMode="auto">
          <a:xfrm>
            <a:off x="4581525" y="3233738"/>
            <a:ext cx="1906588" cy="1250950"/>
          </a:xfrm>
          <a:custGeom>
            <a:avLst/>
            <a:gdLst>
              <a:gd name="T0" fmla="*/ 2147483647 w 1201"/>
              <a:gd name="T1" fmla="*/ 2147483647 h 788"/>
              <a:gd name="T2" fmla="*/ 0 w 1201"/>
              <a:gd name="T3" fmla="*/ 2147483647 h 788"/>
              <a:gd name="T4" fmla="*/ 2147483647 w 1201"/>
              <a:gd name="T5" fmla="*/ 2147483647 h 788"/>
              <a:gd name="T6" fmla="*/ 2147483647 w 1201"/>
              <a:gd name="T7" fmla="*/ 2147483647 h 788"/>
              <a:gd name="T8" fmla="*/ 2147483647 w 1201"/>
              <a:gd name="T9" fmla="*/ 0 h 788"/>
              <a:gd name="T10" fmla="*/ 0 60000 65536"/>
              <a:gd name="T11" fmla="*/ 0 60000 65536"/>
              <a:gd name="T12" fmla="*/ 0 60000 65536"/>
              <a:gd name="T13" fmla="*/ 0 60000 65536"/>
              <a:gd name="T14" fmla="*/ 0 60000 65536"/>
              <a:gd name="T15" fmla="*/ 0 w 1201"/>
              <a:gd name="T16" fmla="*/ 0 h 788"/>
              <a:gd name="T17" fmla="*/ 1201 w 1201"/>
              <a:gd name="T18" fmla="*/ 788 h 788"/>
            </a:gdLst>
            <a:ahLst/>
            <a:cxnLst>
              <a:cxn ang="T10">
                <a:pos x="T0" y="T1"/>
              </a:cxn>
              <a:cxn ang="T11">
                <a:pos x="T2" y="T3"/>
              </a:cxn>
              <a:cxn ang="T12">
                <a:pos x="T4" y="T5"/>
              </a:cxn>
              <a:cxn ang="T13">
                <a:pos x="T6" y="T7"/>
              </a:cxn>
              <a:cxn ang="T14">
                <a:pos x="T8" y="T9"/>
              </a:cxn>
            </a:cxnLst>
            <a:rect l="T15" t="T16" r="T17" b="T18"/>
            <a:pathLst>
              <a:path w="1201" h="788">
                <a:moveTo>
                  <a:pt x="467" y="12"/>
                </a:moveTo>
                <a:lnTo>
                  <a:pt x="0" y="376"/>
                </a:lnTo>
                <a:lnTo>
                  <a:pt x="910" y="788"/>
                </a:lnTo>
                <a:lnTo>
                  <a:pt x="1201" y="255"/>
                </a:lnTo>
                <a:lnTo>
                  <a:pt x="467" y="0"/>
                </a:lnTo>
              </a:path>
            </a:pathLst>
          </a:cu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5" name="Line 17"/>
          <p:cNvSpPr>
            <a:spLocks noChangeShapeType="1"/>
          </p:cNvSpPr>
          <p:nvPr/>
        </p:nvSpPr>
        <p:spPr bwMode="auto">
          <a:xfrm flipV="1">
            <a:off x="2994025" y="2695575"/>
            <a:ext cx="750888" cy="412750"/>
          </a:xfrm>
          <a:prstGeom prst="line">
            <a:avLst/>
          </a:pr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6" name="Line 18"/>
          <p:cNvSpPr>
            <a:spLocks noChangeShapeType="1"/>
          </p:cNvSpPr>
          <p:nvPr/>
        </p:nvSpPr>
        <p:spPr bwMode="auto">
          <a:xfrm flipV="1">
            <a:off x="3475038" y="2859088"/>
            <a:ext cx="663575" cy="423862"/>
          </a:xfrm>
          <a:prstGeom prst="line">
            <a:avLst/>
          </a:pr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7" name="Line 19"/>
          <p:cNvSpPr>
            <a:spLocks noChangeShapeType="1"/>
          </p:cNvSpPr>
          <p:nvPr/>
        </p:nvSpPr>
        <p:spPr bwMode="auto">
          <a:xfrm flipV="1">
            <a:off x="5062538" y="3357563"/>
            <a:ext cx="642937" cy="693737"/>
          </a:xfrm>
          <a:prstGeom prst="line">
            <a:avLst/>
          </a:pr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201748" name="Line 20"/>
          <p:cNvSpPr>
            <a:spLocks noChangeShapeType="1"/>
          </p:cNvSpPr>
          <p:nvPr/>
        </p:nvSpPr>
        <p:spPr bwMode="auto">
          <a:xfrm flipV="1">
            <a:off x="5611813" y="3560763"/>
            <a:ext cx="500062" cy="731837"/>
          </a:xfrm>
          <a:prstGeom prst="line">
            <a:avLst/>
          </a:prstGeom>
          <a:noFill/>
          <a:ln w="38100">
            <a:solidFill>
              <a:schemeClr val="tx1"/>
            </a:solidFill>
            <a:round/>
            <a:headEnd/>
            <a:tailEnd/>
          </a:ln>
        </p:spPr>
        <p:txBody>
          <a:bodyPr anchor="ctr"/>
          <a:lstStyle/>
          <a:p>
            <a:endParaRPr lang="en-US">
              <a:latin typeface="Arial" pitchFamily="34" charset="0"/>
              <a:cs typeface="Arial" pitchFamily="34" charset="0"/>
            </a:endParaRPr>
          </a:p>
        </p:txBody>
      </p:sp>
      <p:sp>
        <p:nvSpPr>
          <p:cNvPr id="745495" name="AutoShape 23"/>
          <p:cNvSpPr>
            <a:spLocks noChangeArrowheads="1"/>
          </p:cNvSpPr>
          <p:nvPr/>
        </p:nvSpPr>
        <p:spPr bwMode="auto">
          <a:xfrm>
            <a:off x="2387600" y="2146300"/>
            <a:ext cx="2309813" cy="1665288"/>
          </a:xfrm>
          <a:prstGeom prst="wedgeRoundRectCallout">
            <a:avLst>
              <a:gd name="adj1" fmla="val -5806"/>
              <a:gd name="adj2" fmla="val 108245"/>
              <a:gd name="adj3" fmla="val 16667"/>
            </a:avLst>
          </a:prstGeom>
          <a:noFill/>
          <a:ln w="38100" algn="ctr">
            <a:solidFill>
              <a:schemeClr val="accent2"/>
            </a:solidFill>
            <a:miter lim="800000"/>
            <a:headEnd/>
            <a:tailEnd/>
          </a:ln>
        </p:spPr>
        <p:txBody>
          <a:bodyPr anchor="ctr"/>
          <a:lstStyle/>
          <a:p>
            <a:endParaRPr lang="en-US">
              <a:latin typeface="Arial" pitchFamily="34" charset="0"/>
              <a:cs typeface="Arial" pitchFamily="34" charset="0"/>
            </a:endParaRPr>
          </a:p>
        </p:txBody>
      </p:sp>
      <p:sp>
        <p:nvSpPr>
          <p:cNvPr id="745496" name="AutoShape 24"/>
          <p:cNvSpPr>
            <a:spLocks noChangeArrowheads="1"/>
          </p:cNvSpPr>
          <p:nvPr/>
        </p:nvSpPr>
        <p:spPr bwMode="auto">
          <a:xfrm>
            <a:off x="4722813" y="5059363"/>
            <a:ext cx="1868487" cy="895350"/>
          </a:xfrm>
          <a:prstGeom prst="cloudCallout">
            <a:avLst>
              <a:gd name="adj1" fmla="val -77019"/>
              <a:gd name="adj2" fmla="val -12588"/>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empty</a:t>
            </a:r>
          </a:p>
        </p:txBody>
      </p:sp>
      <p:sp>
        <p:nvSpPr>
          <p:cNvPr id="745497" name="AutoShape 25"/>
          <p:cNvSpPr>
            <a:spLocks noChangeArrowheads="1"/>
          </p:cNvSpPr>
          <p:nvPr/>
        </p:nvSpPr>
        <p:spPr bwMode="auto">
          <a:xfrm>
            <a:off x="4368800" y="3097213"/>
            <a:ext cx="2309813" cy="1665287"/>
          </a:xfrm>
          <a:prstGeom prst="wedgeRoundRectCallout">
            <a:avLst>
              <a:gd name="adj1" fmla="val -88694"/>
              <a:gd name="adj2" fmla="val 54481"/>
              <a:gd name="adj3" fmla="val 16667"/>
            </a:avLst>
          </a:prstGeom>
          <a:noFill/>
          <a:ln w="38100" algn="ctr">
            <a:solidFill>
              <a:schemeClr val="accent2"/>
            </a:solidFill>
            <a:miter lim="800000"/>
            <a:headEnd/>
            <a:tailEnd/>
          </a:ln>
        </p:spPr>
        <p:txBody>
          <a:bodyPr anchor="ctr"/>
          <a:lstStyle/>
          <a:p>
            <a:endParaRPr lang="en-US">
              <a:latin typeface="Arial" pitchFamily="34" charset="0"/>
              <a:cs typeface="Arial" pitchFamily="34" charset="0"/>
            </a:endParaRPr>
          </a:p>
        </p:txBody>
      </p:sp>
      <p:sp>
        <p:nvSpPr>
          <p:cNvPr id="745498" name="AutoShape 26"/>
          <p:cNvSpPr>
            <a:spLocks noChangeArrowheads="1"/>
          </p:cNvSpPr>
          <p:nvPr/>
        </p:nvSpPr>
        <p:spPr bwMode="auto">
          <a:xfrm>
            <a:off x="4875213" y="5211763"/>
            <a:ext cx="1868487" cy="895350"/>
          </a:xfrm>
          <a:prstGeom prst="cloudCallout">
            <a:avLst>
              <a:gd name="adj1" fmla="val -77019"/>
              <a:gd name="adj2" fmla="val -12588"/>
            </a:avLst>
          </a:prstGeom>
          <a:noFill/>
          <a:ln w="38100">
            <a:solidFill>
              <a:schemeClr val="tx1"/>
            </a:solidFill>
            <a:round/>
            <a:headEnd/>
            <a:tailEnd/>
          </a:ln>
        </p:spPr>
        <p:txBody>
          <a:bodyPr/>
          <a:lstStyle/>
          <a:p>
            <a:r>
              <a:rPr lang="en-US" sz="2800">
                <a:solidFill>
                  <a:srgbClr val="0000FF"/>
                </a:solidFill>
                <a:latin typeface="Arial" pitchFamily="34" charset="0"/>
                <a:cs typeface="Arial" pitchFamily="34" charset="0"/>
              </a:rPr>
              <a:t>zzz…</a:t>
            </a:r>
          </a:p>
        </p:txBody>
      </p:sp>
      <p:sp>
        <p:nvSpPr>
          <p:cNvPr id="20175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01755" name="Text Box 27"/>
          <p:cNvSpPr txBox="1">
            <a:spLocks noChangeArrowheads="1"/>
          </p:cNvSpPr>
          <p:nvPr/>
        </p:nvSpPr>
        <p:spPr bwMode="auto">
          <a:xfrm>
            <a:off x="5764390" y="5453063"/>
            <a:ext cx="260949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0000FF"/>
                </a:solidFill>
                <a:latin typeface="Arial" pitchFamily="34" charset="0"/>
                <a:cs typeface="Arial" pitchFamily="34" charset="0"/>
              </a:rPr>
              <a:t>Wait for either?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5495"/>
                                        </p:tgtEl>
                                        <p:attrNameLst>
                                          <p:attrName>style.visibility</p:attrName>
                                        </p:attrNameLst>
                                      </p:cBhvr>
                                      <p:to>
                                        <p:strVal val="visible"/>
                                      </p:to>
                                    </p:set>
                                    <p:animEffect transition="in" filter="blinds(horizontal)">
                                      <p:cBhvr>
                                        <p:cTn id="7" dur="500"/>
                                        <p:tgtEl>
                                          <p:spTgt spid="74549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5483"/>
                                        </p:tgtEl>
                                        <p:attrNameLst>
                                          <p:attrName>style.visibility</p:attrName>
                                        </p:attrNameLst>
                                      </p:cBhvr>
                                      <p:to>
                                        <p:strVal val="visible"/>
                                      </p:to>
                                    </p:set>
                                    <p:animEffect transition="in" filter="blinds(horizontal)">
                                      <p:cBhvr>
                                        <p:cTn id="11" dur="500"/>
                                        <p:tgtEl>
                                          <p:spTgt spid="74548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745495"/>
                                        </p:tgtEl>
                                      </p:cBhvr>
                                    </p:animEffect>
                                    <p:set>
                                      <p:cBhvr>
                                        <p:cTn id="16" dur="1" fill="hold">
                                          <p:stCondLst>
                                            <p:cond delay="499"/>
                                          </p:stCondLst>
                                        </p:cTn>
                                        <p:tgtEl>
                                          <p:spTgt spid="745495"/>
                                        </p:tgtEl>
                                        <p:attrNameLst>
                                          <p:attrName>style.visibility</p:attrName>
                                        </p:attrNameLst>
                                      </p:cBhvr>
                                      <p:to>
                                        <p:strVal val="hidden"/>
                                      </p:to>
                                    </p:set>
                                  </p:childTnLst>
                                </p:cTn>
                              </p:par>
                              <p:par>
                                <p:cTn id="17" presetID="3" presetClass="exit" presetSubtype="10" fill="hold" grpId="1" nodeType="withEffect">
                                  <p:stCondLst>
                                    <p:cond delay="0"/>
                                  </p:stCondLst>
                                  <p:childTnLst>
                                    <p:animEffect transition="out" filter="blinds(horizontal)">
                                      <p:cBhvr>
                                        <p:cTn id="18" dur="500"/>
                                        <p:tgtEl>
                                          <p:spTgt spid="745483"/>
                                        </p:tgtEl>
                                      </p:cBhvr>
                                    </p:animEffect>
                                    <p:set>
                                      <p:cBhvr>
                                        <p:cTn id="19" dur="1" fill="hold">
                                          <p:stCondLst>
                                            <p:cond delay="499"/>
                                          </p:stCondLst>
                                        </p:cTn>
                                        <p:tgtEl>
                                          <p:spTgt spid="74548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45497"/>
                                        </p:tgtEl>
                                        <p:attrNameLst>
                                          <p:attrName>style.visibility</p:attrName>
                                        </p:attrNameLst>
                                      </p:cBhvr>
                                      <p:to>
                                        <p:strVal val="visible"/>
                                      </p:to>
                                    </p:set>
                                    <p:animEffect transition="in" filter="blinds(horizontal)">
                                      <p:cBhvr>
                                        <p:cTn id="24" dur="500"/>
                                        <p:tgtEl>
                                          <p:spTgt spid="745497"/>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745496"/>
                                        </p:tgtEl>
                                        <p:attrNameLst>
                                          <p:attrName>style.visibility</p:attrName>
                                        </p:attrNameLst>
                                      </p:cBhvr>
                                      <p:to>
                                        <p:strVal val="visible"/>
                                      </p:to>
                                    </p:set>
                                    <p:animEffect transition="in" filter="blinds(horizontal)">
                                      <p:cBhvr>
                                        <p:cTn id="28" dur="500"/>
                                        <p:tgtEl>
                                          <p:spTgt spid="74549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745497"/>
                                        </p:tgtEl>
                                      </p:cBhvr>
                                    </p:animEffect>
                                    <p:set>
                                      <p:cBhvr>
                                        <p:cTn id="33" dur="1" fill="hold">
                                          <p:stCondLst>
                                            <p:cond delay="499"/>
                                          </p:stCondLst>
                                        </p:cTn>
                                        <p:tgtEl>
                                          <p:spTgt spid="745497"/>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745496"/>
                                        </p:tgtEl>
                                      </p:cBhvr>
                                    </p:animEffect>
                                    <p:set>
                                      <p:cBhvr>
                                        <p:cTn id="36" dur="1" fill="hold">
                                          <p:stCondLst>
                                            <p:cond delay="499"/>
                                          </p:stCondLst>
                                        </p:cTn>
                                        <p:tgtEl>
                                          <p:spTgt spid="745496"/>
                                        </p:tgtEl>
                                        <p:attrNameLst>
                                          <p:attrName>style.visibility</p:attrName>
                                        </p:attrNameLst>
                                      </p:cBhvr>
                                      <p:to>
                                        <p:strVal val="hidden"/>
                                      </p:to>
                                    </p:se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745498"/>
                                        </p:tgtEl>
                                        <p:attrNameLst>
                                          <p:attrName>style.visibility</p:attrName>
                                        </p:attrNameLst>
                                      </p:cBhvr>
                                      <p:to>
                                        <p:strVal val="visible"/>
                                      </p:to>
                                    </p:set>
                                    <p:animEffect transition="in" filter="blinds(horizontal)">
                                      <p:cBhvr>
                                        <p:cTn id="40" dur="500"/>
                                        <p:tgtEl>
                                          <p:spTgt spid="74549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01755"/>
                                        </p:tgtEl>
                                        <p:attrNameLst>
                                          <p:attrName>style.visibility</p:attrName>
                                        </p:attrNameLst>
                                      </p:cBhvr>
                                      <p:to>
                                        <p:strVal val="visible"/>
                                      </p:to>
                                    </p:set>
                                    <p:animEffect transition="in" filter="blinds(horizontal)">
                                      <p:cBhvr>
                                        <p:cTn id="45" dur="500"/>
                                        <p:tgtEl>
                                          <p:spTgt spid="201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83" grpId="0" animBg="1"/>
      <p:bldP spid="745483" grpId="1" animBg="1"/>
      <p:bldP spid="745495" grpId="0" animBg="1"/>
      <p:bldP spid="745495" grpId="1" animBg="1"/>
      <p:bldP spid="745496" grpId="0" animBg="1"/>
      <p:bldP spid="745496" grpId="1" animBg="1"/>
      <p:bldP spid="745497" grpId="0" animBg="1"/>
      <p:bldP spid="745497" grpId="1" animBg="1"/>
      <p:bldP spid="745498" grpId="0" animBg="1"/>
      <p:bldP spid="2017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18435" name="Rectangle 6"/>
          <p:cNvSpPr>
            <a:spLocks noGrp="1" noChangeArrowheads="1"/>
          </p:cNvSpPr>
          <p:nvPr>
            <p:ph type="sldNum" sz="quarter" idx="10"/>
          </p:nvPr>
        </p:nvSpPr>
        <p:spPr>
          <a:noFill/>
        </p:spPr>
        <p:txBody>
          <a:bodyPr/>
          <a:lstStyle/>
          <a:p>
            <a:fld id="{BAE45E14-EC80-4999-84B7-EC6BEFC4832D}" type="slidenum">
              <a:rPr lang="ar-SA" smtClean="0">
                <a:cs typeface="Arial" pitchFamily="34" charset="0"/>
              </a:rPr>
              <a:pPr/>
              <a:t>15</a:t>
            </a:fld>
            <a:endParaRPr lang="en-US">
              <a:cs typeface="Arial" pitchFamily="34" charset="0"/>
            </a:endParaRPr>
          </a:p>
        </p:txBody>
      </p:sp>
      <p:sp>
        <p:nvSpPr>
          <p:cNvPr id="184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98BC3F0-4979-4B56-8BCE-9B87CB0EB579}" type="slidenum">
              <a:rPr lang="ar-SA" sz="1400">
                <a:solidFill>
                  <a:schemeClr val="tx1"/>
                </a:solidFill>
                <a:latin typeface="Arial" pitchFamily="34" charset="0"/>
                <a:cs typeface="Arial" pitchFamily="34" charset="0"/>
              </a:rPr>
              <a:pPr algn="r"/>
              <a:t>15</a:t>
            </a:fld>
            <a:endParaRPr lang="en-US" sz="1400" dirty="0">
              <a:solidFill>
                <a:schemeClr val="tx1"/>
              </a:solidFill>
              <a:latin typeface="Arial" pitchFamily="34" charset="0"/>
              <a:cs typeface="Arial" pitchFamily="34" charset="0"/>
            </a:endParaRPr>
          </a:p>
        </p:txBody>
      </p:sp>
      <p:sp>
        <p:nvSpPr>
          <p:cNvPr id="18437" name="Rectangle 2"/>
          <p:cNvSpPr>
            <a:spLocks noGrp="1" noChangeArrowheads="1"/>
          </p:cNvSpPr>
          <p:nvPr>
            <p:ph type="title"/>
          </p:nvPr>
        </p:nvSpPr>
        <p:spPr/>
        <p:txBody>
          <a:bodyPr/>
          <a:lstStyle/>
          <a:p>
            <a:r>
              <a:rPr lang="en-US"/>
              <a:t>The Transactional Manifesto</a:t>
            </a:r>
          </a:p>
        </p:txBody>
      </p:sp>
      <p:sp>
        <p:nvSpPr>
          <p:cNvPr id="18438" name="Rectangle 3"/>
          <p:cNvSpPr>
            <a:spLocks noGrp="1" noChangeArrowheads="1"/>
          </p:cNvSpPr>
          <p:nvPr>
            <p:ph type="body" idx="1"/>
          </p:nvPr>
        </p:nvSpPr>
        <p:spPr/>
        <p:txBody>
          <a:bodyPr/>
          <a:lstStyle/>
          <a:p>
            <a:r>
              <a:rPr lang="en-US" dirty="0"/>
              <a:t>Current practice </a:t>
            </a:r>
            <a:r>
              <a:rPr lang="en-US" dirty="0">
                <a:solidFill>
                  <a:schemeClr val="tx1"/>
                </a:solidFill>
              </a:rPr>
              <a:t>inadequate</a:t>
            </a:r>
          </a:p>
          <a:p>
            <a:pPr lvl="1"/>
            <a:r>
              <a:rPr lang="en-US" dirty="0"/>
              <a:t>to meet the </a:t>
            </a:r>
            <a:r>
              <a:rPr lang="en-US" dirty="0" err="1"/>
              <a:t>multicore</a:t>
            </a:r>
            <a:r>
              <a:rPr lang="en-US" dirty="0"/>
              <a:t> challenge</a:t>
            </a:r>
          </a:p>
          <a:p>
            <a:r>
              <a:rPr lang="en-US" dirty="0"/>
              <a:t>Research Agenda</a:t>
            </a:r>
          </a:p>
          <a:p>
            <a:pPr lvl="1"/>
            <a:r>
              <a:rPr lang="en-US" dirty="0"/>
              <a:t>Replace </a:t>
            </a:r>
            <a:r>
              <a:rPr lang="en-US" b="1" dirty="0">
                <a:solidFill>
                  <a:schemeClr val="tx1"/>
                </a:solidFill>
              </a:rPr>
              <a:t>locking</a:t>
            </a:r>
            <a:r>
              <a:rPr lang="en-US" dirty="0"/>
              <a:t> with a </a:t>
            </a:r>
            <a:r>
              <a:rPr lang="en-US" b="1" dirty="0">
                <a:solidFill>
                  <a:schemeClr val="tx1"/>
                </a:solidFill>
              </a:rPr>
              <a:t>transactional</a:t>
            </a:r>
            <a:r>
              <a:rPr lang="en-US" dirty="0"/>
              <a:t> API </a:t>
            </a:r>
          </a:p>
          <a:p>
            <a:pPr lvl="1"/>
            <a:r>
              <a:rPr lang="en-US" b="1" dirty="0">
                <a:solidFill>
                  <a:schemeClr val="tx1"/>
                </a:solidFill>
              </a:rPr>
              <a:t>Design</a:t>
            </a:r>
            <a:r>
              <a:rPr lang="en-US" dirty="0"/>
              <a:t> languages or libraries</a:t>
            </a:r>
          </a:p>
          <a:p>
            <a:pPr lvl="1"/>
            <a:r>
              <a:rPr lang="en-US" b="1" dirty="0">
                <a:solidFill>
                  <a:schemeClr val="tx1"/>
                </a:solidFill>
              </a:rPr>
              <a:t>Implement</a:t>
            </a:r>
            <a:r>
              <a:rPr lang="en-US" dirty="0"/>
              <a:t> efficient run-times</a:t>
            </a:r>
          </a:p>
        </p:txBody>
      </p:sp>
      <p:pic>
        <p:nvPicPr>
          <p:cNvPr id="18439" name="Picture 7"/>
          <p:cNvPicPr>
            <a:picLocks noChangeAspect="1" noChangeArrowheads="1"/>
          </p:cNvPicPr>
          <p:nvPr/>
        </p:nvPicPr>
        <p:blipFill>
          <a:blip r:embed="rId3" cstate="print"/>
          <a:srcRect/>
          <a:stretch>
            <a:fillRect/>
          </a:stretch>
        </p:blipFill>
        <p:spPr bwMode="auto">
          <a:xfrm>
            <a:off x="7013575" y="2006600"/>
            <a:ext cx="1631950" cy="1327150"/>
          </a:xfrm>
          <a:prstGeom prst="rect">
            <a:avLst/>
          </a:prstGeom>
          <a:noFill/>
          <a:ln w="38100"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8">
                                            <p:txEl>
                                              <p:pRg st="2" end="2"/>
                                            </p:txEl>
                                          </p:spTgt>
                                        </p:tgtEl>
                                        <p:attrNameLst>
                                          <p:attrName>style.visibility</p:attrName>
                                        </p:attrNameLst>
                                      </p:cBhvr>
                                      <p:to>
                                        <p:strVal val="visible"/>
                                      </p:to>
                                    </p:set>
                                    <p:animEffect transition="in" filter="blinds(horizontal)">
                                      <p:cBhvr>
                                        <p:cTn id="7" dur="500"/>
                                        <p:tgtEl>
                                          <p:spTgt spid="1843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438">
                                            <p:txEl>
                                              <p:pRg st="3" end="3"/>
                                            </p:txEl>
                                          </p:spTgt>
                                        </p:tgtEl>
                                        <p:attrNameLst>
                                          <p:attrName>style.visibility</p:attrName>
                                        </p:attrNameLst>
                                      </p:cBhvr>
                                      <p:to>
                                        <p:strVal val="visible"/>
                                      </p:to>
                                    </p:set>
                                    <p:animEffect transition="in" filter="blinds(horizontal)">
                                      <p:cBhvr>
                                        <p:cTn id="12" dur="500"/>
                                        <p:tgtEl>
                                          <p:spTgt spid="1843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438">
                                            <p:txEl>
                                              <p:pRg st="4" end="4"/>
                                            </p:txEl>
                                          </p:spTgt>
                                        </p:tgtEl>
                                        <p:attrNameLst>
                                          <p:attrName>style.visibility</p:attrName>
                                        </p:attrNameLst>
                                      </p:cBhvr>
                                      <p:to>
                                        <p:strVal val="visible"/>
                                      </p:to>
                                    </p:set>
                                    <p:animEffect transition="in" filter="blinds(horizontal)">
                                      <p:cBhvr>
                                        <p:cTn id="17" dur="500"/>
                                        <p:tgtEl>
                                          <p:spTgt spid="1843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438">
                                            <p:txEl>
                                              <p:pRg st="5" end="5"/>
                                            </p:txEl>
                                          </p:spTgt>
                                        </p:tgtEl>
                                        <p:attrNameLst>
                                          <p:attrName>style.visibility</p:attrName>
                                        </p:attrNameLst>
                                      </p:cBhvr>
                                      <p:to>
                                        <p:strVal val="visible"/>
                                      </p:to>
                                    </p:set>
                                    <p:animEffect transition="in" filter="blinds(horizontal)">
                                      <p:cBhvr>
                                        <p:cTn id="22" dur="500"/>
                                        <p:tgtEl>
                                          <p:spTgt spid="1843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19459" name="Rectangle 6"/>
          <p:cNvSpPr>
            <a:spLocks noGrp="1" noChangeArrowheads="1"/>
          </p:cNvSpPr>
          <p:nvPr>
            <p:ph type="sldNum" sz="quarter" idx="10"/>
          </p:nvPr>
        </p:nvSpPr>
        <p:spPr>
          <a:noFill/>
        </p:spPr>
        <p:txBody>
          <a:bodyPr/>
          <a:lstStyle/>
          <a:p>
            <a:fld id="{509CB75F-44C9-4567-9F51-84AA19AA6CFC}" type="slidenum">
              <a:rPr lang="ar-SA" smtClean="0">
                <a:cs typeface="Arial" pitchFamily="34" charset="0"/>
              </a:rPr>
              <a:pPr/>
              <a:t>16</a:t>
            </a:fld>
            <a:endParaRPr lang="en-US">
              <a:cs typeface="Arial" pitchFamily="34" charset="0"/>
            </a:endParaRPr>
          </a:p>
        </p:txBody>
      </p:sp>
      <p:sp>
        <p:nvSpPr>
          <p:cNvPr id="1946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8739E7C-B6A0-489B-ACF4-7F702B8C5664}" type="slidenum">
              <a:rPr lang="ar-SA" sz="1400">
                <a:solidFill>
                  <a:schemeClr val="tx1"/>
                </a:solidFill>
                <a:latin typeface="Arial" pitchFamily="34" charset="0"/>
                <a:cs typeface="Arial" pitchFamily="34" charset="0"/>
              </a:rPr>
              <a:pPr algn="r"/>
              <a:t>16</a:t>
            </a:fld>
            <a:endParaRPr lang="en-US" sz="1400" dirty="0">
              <a:solidFill>
                <a:schemeClr val="tx1"/>
              </a:solidFill>
              <a:latin typeface="Arial" pitchFamily="34" charset="0"/>
              <a:cs typeface="Arial" pitchFamily="34" charset="0"/>
            </a:endParaRPr>
          </a:p>
        </p:txBody>
      </p:sp>
      <p:sp>
        <p:nvSpPr>
          <p:cNvPr id="19461" name="Rectangle 2"/>
          <p:cNvSpPr>
            <a:spLocks noGrp="1" noChangeArrowheads="1"/>
          </p:cNvSpPr>
          <p:nvPr>
            <p:ph type="title"/>
          </p:nvPr>
        </p:nvSpPr>
        <p:spPr/>
        <p:txBody>
          <a:bodyPr/>
          <a:lstStyle/>
          <a:p>
            <a:r>
              <a:rPr lang="en-US" dirty="0"/>
              <a:t>Transactions</a:t>
            </a:r>
          </a:p>
        </p:txBody>
      </p:sp>
      <p:sp>
        <p:nvSpPr>
          <p:cNvPr id="19465" name="Text Box 9"/>
          <p:cNvSpPr txBox="1">
            <a:spLocks noChangeArrowheads="1"/>
          </p:cNvSpPr>
          <p:nvPr/>
        </p:nvSpPr>
        <p:spPr bwMode="auto">
          <a:xfrm>
            <a:off x="658813" y="1762125"/>
            <a:ext cx="459740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Block of code ….</a:t>
            </a:r>
            <a:endParaRPr lang="en-US" sz="2000" dirty="0">
              <a:solidFill>
                <a:srgbClr val="0000FF"/>
              </a:solidFill>
              <a:latin typeface="Arial" pitchFamily="34" charset="0"/>
              <a:cs typeface="Arial" pitchFamily="34" charset="0"/>
            </a:endParaRPr>
          </a:p>
        </p:txBody>
      </p:sp>
      <p:sp>
        <p:nvSpPr>
          <p:cNvPr id="19464" name="Text Box 8"/>
          <p:cNvSpPr txBox="1">
            <a:spLocks noChangeArrowheads="1"/>
          </p:cNvSpPr>
          <p:nvPr/>
        </p:nvSpPr>
        <p:spPr bwMode="auto">
          <a:xfrm>
            <a:off x="1100138" y="2220913"/>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chemeClr val="tx1"/>
                </a:solidFill>
                <a:latin typeface="Arial" pitchFamily="34" charset="0"/>
                <a:cs typeface="Arial" pitchFamily="34" charset="0"/>
              </a:rPr>
              <a:t>Atomic</a:t>
            </a:r>
            <a:r>
              <a:rPr lang="en-US" sz="2800" dirty="0">
                <a:solidFill>
                  <a:srgbClr val="3366FF"/>
                </a:solidFill>
                <a:latin typeface="Arial" pitchFamily="34" charset="0"/>
                <a:cs typeface="Arial" pitchFamily="34" charset="0"/>
              </a:rPr>
              <a:t>: </a:t>
            </a:r>
            <a:r>
              <a:rPr lang="en-US" sz="2800" dirty="0">
                <a:solidFill>
                  <a:srgbClr val="0000FF"/>
                </a:solidFill>
                <a:latin typeface="Arial" pitchFamily="34" charset="0"/>
                <a:cs typeface="Arial" pitchFamily="34" charset="0"/>
              </a:rPr>
              <a:t>appears to happen instantaneously</a:t>
            </a:r>
            <a:endParaRPr lang="en-US" sz="2000" dirty="0">
              <a:solidFill>
                <a:srgbClr val="0000FF"/>
              </a:solidFill>
              <a:latin typeface="Arial" pitchFamily="34" charset="0"/>
              <a:cs typeface="Arial" pitchFamily="34" charset="0"/>
            </a:endParaRPr>
          </a:p>
        </p:txBody>
      </p:sp>
      <p:sp>
        <p:nvSpPr>
          <p:cNvPr id="19466" name="Text Box 10"/>
          <p:cNvSpPr txBox="1">
            <a:spLocks noChangeArrowheads="1"/>
          </p:cNvSpPr>
          <p:nvPr/>
        </p:nvSpPr>
        <p:spPr bwMode="auto">
          <a:xfrm>
            <a:off x="1500188" y="3113088"/>
            <a:ext cx="4597400"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err="1">
                <a:solidFill>
                  <a:schemeClr val="tx1"/>
                </a:solidFill>
                <a:latin typeface="Arial" pitchFamily="34" charset="0"/>
                <a:cs typeface="Arial" pitchFamily="34" charset="0"/>
              </a:rPr>
              <a:t>Serializable</a:t>
            </a:r>
            <a:r>
              <a:rPr lang="en-US" sz="2800" dirty="0">
                <a:solidFill>
                  <a:srgbClr val="3366FF"/>
                </a:solidFill>
                <a:latin typeface="Arial" pitchFamily="34" charset="0"/>
                <a:cs typeface="Arial" pitchFamily="34" charset="0"/>
              </a:rPr>
              <a:t>: </a:t>
            </a:r>
            <a:r>
              <a:rPr lang="en-US" sz="2800" dirty="0">
                <a:solidFill>
                  <a:srgbClr val="0000FF"/>
                </a:solidFill>
                <a:latin typeface="Arial" pitchFamily="34" charset="0"/>
                <a:cs typeface="Arial" pitchFamily="34" charset="0"/>
              </a:rPr>
              <a:t>all appear to happen in one-at-a-time </a:t>
            </a:r>
            <a:r>
              <a:rPr lang="en-US" sz="2800" dirty="0">
                <a:solidFill>
                  <a:srgbClr val="3366FF"/>
                </a:solidFill>
                <a:latin typeface="Arial" pitchFamily="34" charset="0"/>
                <a:cs typeface="Arial" pitchFamily="34" charset="0"/>
              </a:rPr>
              <a:t>order</a:t>
            </a:r>
            <a:endParaRPr lang="en-US" sz="2000" dirty="0">
              <a:solidFill>
                <a:srgbClr val="3366FF"/>
              </a:solidFill>
              <a:latin typeface="Arial" pitchFamily="34" charset="0"/>
              <a:cs typeface="Arial" pitchFamily="34" charset="0"/>
            </a:endParaRPr>
          </a:p>
        </p:txBody>
      </p:sp>
      <p:sp>
        <p:nvSpPr>
          <p:cNvPr id="19467" name="Text Box 11"/>
          <p:cNvSpPr txBox="1">
            <a:spLocks noChangeArrowheads="1"/>
          </p:cNvSpPr>
          <p:nvPr/>
        </p:nvSpPr>
        <p:spPr bwMode="auto">
          <a:xfrm>
            <a:off x="1943100" y="3933825"/>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chemeClr val="tx1"/>
                </a:solidFill>
                <a:latin typeface="Arial" pitchFamily="34" charset="0"/>
                <a:cs typeface="Arial" pitchFamily="34" charset="0"/>
              </a:rPr>
              <a:t>Commit</a:t>
            </a:r>
            <a:r>
              <a:rPr lang="en-US" sz="2800" dirty="0">
                <a:solidFill>
                  <a:srgbClr val="3366FF"/>
                </a:solidFill>
                <a:latin typeface="Arial" pitchFamily="34" charset="0"/>
                <a:cs typeface="Arial" pitchFamily="34" charset="0"/>
              </a:rPr>
              <a:t>: </a:t>
            </a:r>
            <a:r>
              <a:rPr lang="en-US" sz="2800" dirty="0">
                <a:solidFill>
                  <a:srgbClr val="0000FF"/>
                </a:solidFill>
                <a:latin typeface="Arial" pitchFamily="34" charset="0"/>
                <a:cs typeface="Arial" pitchFamily="34" charset="0"/>
              </a:rPr>
              <a:t>takes effect (atomically)</a:t>
            </a:r>
            <a:endParaRPr lang="en-US" sz="2000" dirty="0">
              <a:solidFill>
                <a:srgbClr val="0000FF"/>
              </a:solidFill>
              <a:latin typeface="Arial" pitchFamily="34" charset="0"/>
              <a:cs typeface="Arial" pitchFamily="34" charset="0"/>
            </a:endParaRPr>
          </a:p>
        </p:txBody>
      </p:sp>
      <p:sp>
        <p:nvSpPr>
          <p:cNvPr id="19468" name="Text Box 12"/>
          <p:cNvSpPr txBox="1">
            <a:spLocks noChangeArrowheads="1"/>
          </p:cNvSpPr>
          <p:nvPr/>
        </p:nvSpPr>
        <p:spPr bwMode="auto">
          <a:xfrm>
            <a:off x="2370138" y="4797425"/>
            <a:ext cx="4249737"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chemeClr val="tx1"/>
                </a:solidFill>
                <a:latin typeface="Arial" pitchFamily="34" charset="0"/>
                <a:cs typeface="Arial" pitchFamily="34" charset="0"/>
              </a:rPr>
              <a:t>Abort</a:t>
            </a:r>
            <a:r>
              <a:rPr lang="en-US" sz="2800" dirty="0">
                <a:solidFill>
                  <a:srgbClr val="3366FF"/>
                </a:solidFill>
                <a:latin typeface="Arial" pitchFamily="34" charset="0"/>
                <a:cs typeface="Arial" pitchFamily="34" charset="0"/>
              </a:rPr>
              <a:t>: </a:t>
            </a:r>
            <a:r>
              <a:rPr lang="en-US" sz="2800" dirty="0">
                <a:solidFill>
                  <a:srgbClr val="0000FF"/>
                </a:solidFill>
                <a:latin typeface="Arial" pitchFamily="34" charset="0"/>
                <a:cs typeface="Arial" pitchFamily="34" charset="0"/>
              </a:rPr>
              <a:t>has no effect (typically restarted)</a:t>
            </a:r>
            <a:endParaRPr lang="en-US" sz="2000" dirty="0">
              <a:solidFill>
                <a:srgbClr val="0000FF"/>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5"/>
                                        </p:tgtEl>
                                        <p:attrNameLst>
                                          <p:attrName>style.visibility</p:attrName>
                                        </p:attrNameLst>
                                      </p:cBhvr>
                                      <p:to>
                                        <p:strVal val="visible"/>
                                      </p:to>
                                    </p:set>
                                    <p:animEffect transition="in" filter="blinds(horizontal)">
                                      <p:cBhvr>
                                        <p:cTn id="7" dur="500"/>
                                        <p:tgtEl>
                                          <p:spTgt spid="194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4"/>
                                        </p:tgtEl>
                                        <p:attrNameLst>
                                          <p:attrName>style.visibility</p:attrName>
                                        </p:attrNameLst>
                                      </p:cBhvr>
                                      <p:to>
                                        <p:strVal val="visible"/>
                                      </p:to>
                                    </p:set>
                                    <p:animEffect transition="in" filter="blinds(horizontal)">
                                      <p:cBhvr>
                                        <p:cTn id="12" dur="500"/>
                                        <p:tgtEl>
                                          <p:spTgt spid="1946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66"/>
                                        </p:tgtEl>
                                        <p:attrNameLst>
                                          <p:attrName>style.visibility</p:attrName>
                                        </p:attrNameLst>
                                      </p:cBhvr>
                                      <p:to>
                                        <p:strVal val="visible"/>
                                      </p:to>
                                    </p:set>
                                    <p:animEffect transition="in" filter="blinds(horizontal)">
                                      <p:cBhvr>
                                        <p:cTn id="17" dur="500"/>
                                        <p:tgtEl>
                                          <p:spTgt spid="194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67"/>
                                        </p:tgtEl>
                                        <p:attrNameLst>
                                          <p:attrName>style.visibility</p:attrName>
                                        </p:attrNameLst>
                                      </p:cBhvr>
                                      <p:to>
                                        <p:strVal val="visible"/>
                                      </p:to>
                                    </p:set>
                                    <p:animEffect transition="in" filter="blinds(horizontal)">
                                      <p:cBhvr>
                                        <p:cTn id="22" dur="500"/>
                                        <p:tgtEl>
                                          <p:spTgt spid="194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468"/>
                                        </p:tgtEl>
                                        <p:attrNameLst>
                                          <p:attrName>style.visibility</p:attrName>
                                        </p:attrNameLst>
                                      </p:cBhvr>
                                      <p:to>
                                        <p:strVal val="visible"/>
                                      </p:to>
                                    </p:set>
                                    <p:animEffect transition="in" filter="blinds(horizontal)">
                                      <p:cBhvr>
                                        <p:cTn id="27" dur="500"/>
                                        <p:tgtEl>
                                          <p:spTgt spid="19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animBg="1"/>
      <p:bldP spid="19464" grpId="0" animBg="1"/>
      <p:bldP spid="19466" grpId="0" animBg="1"/>
      <p:bldP spid="19467" grpId="0" animBg="1"/>
      <p:bldP spid="194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0483" name="Rectangle 6"/>
          <p:cNvSpPr>
            <a:spLocks noGrp="1" noChangeArrowheads="1"/>
          </p:cNvSpPr>
          <p:nvPr>
            <p:ph type="sldNum" sz="quarter" idx="10"/>
          </p:nvPr>
        </p:nvSpPr>
        <p:spPr>
          <a:noFill/>
        </p:spPr>
        <p:txBody>
          <a:bodyPr/>
          <a:lstStyle/>
          <a:p>
            <a:fld id="{B53E4F91-481A-442D-B1BE-D451A01BD8DF}" type="slidenum">
              <a:rPr lang="ar-SA" smtClean="0">
                <a:cs typeface="Arial" pitchFamily="34" charset="0"/>
              </a:rPr>
              <a:pPr/>
              <a:t>17</a:t>
            </a:fld>
            <a:endParaRPr lang="en-US">
              <a:cs typeface="Arial" pitchFamily="34" charset="0"/>
            </a:endParaRPr>
          </a:p>
        </p:txBody>
      </p:sp>
      <p:sp>
        <p:nvSpPr>
          <p:cNvPr id="204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37AD281-2FD4-4748-B161-55285F954507}" type="slidenum">
              <a:rPr lang="ar-SA" sz="1400">
                <a:solidFill>
                  <a:schemeClr val="tx1"/>
                </a:solidFill>
                <a:latin typeface="Arial" pitchFamily="34" charset="0"/>
                <a:cs typeface="Arial" pitchFamily="34" charset="0"/>
              </a:rPr>
              <a:pPr algn="r"/>
              <a:t>17</a:t>
            </a:fld>
            <a:endParaRPr lang="en-US" sz="1400" dirty="0">
              <a:solidFill>
                <a:schemeClr val="tx1"/>
              </a:solidFill>
              <a:latin typeface="Arial" pitchFamily="34" charset="0"/>
              <a:cs typeface="Arial" pitchFamily="34" charset="0"/>
            </a:endParaRPr>
          </a:p>
        </p:txBody>
      </p:sp>
      <p:sp>
        <p:nvSpPr>
          <p:cNvPr id="20485" name="Rectangle 2"/>
          <p:cNvSpPr>
            <a:spLocks noChangeArrowheads="1"/>
          </p:cNvSpPr>
          <p:nvPr/>
        </p:nvSpPr>
        <p:spPr bwMode="auto">
          <a:xfrm>
            <a:off x="838200" y="1752600"/>
            <a:ext cx="3286125" cy="3508375"/>
          </a:xfrm>
          <a:prstGeom prst="rect">
            <a:avLst/>
          </a:prstGeom>
          <a:solidFill>
            <a:srgbClr val="FFFFCC"/>
          </a:solidFill>
          <a:ln w="9525">
            <a:noFill/>
            <a:miter lim="800000"/>
            <a:headEnd/>
            <a:tailEnd/>
          </a:ln>
        </p:spPr>
        <p:txBody>
          <a:bodyPr>
            <a:spAutoFit/>
          </a:bodyPr>
          <a:lstStyle/>
          <a:p>
            <a:pPr algn="l"/>
            <a:r>
              <a:rPr lang="en-US" sz="2800" b="1" dirty="0">
                <a:solidFill>
                  <a:schemeClr val="tx1"/>
                </a:solidFill>
                <a:latin typeface="Courier New" pitchFamily="49" charset="0"/>
              </a:rPr>
              <a:t>atomic</a:t>
            </a:r>
            <a:r>
              <a:rPr lang="en-US" sz="2800" b="1" dirty="0">
                <a:solidFill>
                  <a:schemeClr val="accent2"/>
                </a:solidFill>
                <a:latin typeface="Courier New" pitchFamily="49" charset="0"/>
              </a:rPr>
              <a:t> </a:t>
            </a:r>
            <a:r>
              <a:rPr lang="en-US" sz="2800" b="1" dirty="0">
                <a:solidFill>
                  <a:srgbClr val="0000FF"/>
                </a:solidFill>
                <a:latin typeface="Courier New" pitchFamily="49" charset="0"/>
              </a:rPr>
              <a:t>{</a:t>
            </a:r>
            <a:br>
              <a:rPr lang="en-US" sz="2800" b="1" dirty="0">
                <a:solidFill>
                  <a:srgbClr val="0000FF"/>
                </a:solidFill>
                <a:latin typeface="Courier New" pitchFamily="49" charset="0"/>
              </a:rPr>
            </a:br>
            <a:r>
              <a:rPr lang="en-US" sz="2800" b="1" dirty="0">
                <a:solidFill>
                  <a:srgbClr val="0000FF"/>
                </a:solidFill>
                <a:latin typeface="Courier New" pitchFamily="49" charset="0"/>
              </a:rPr>
              <a:t> </a:t>
            </a:r>
            <a:r>
              <a:rPr lang="en-US" sz="2800" b="1" dirty="0" err="1">
                <a:solidFill>
                  <a:srgbClr val="0000FF"/>
                </a:solidFill>
                <a:latin typeface="Courier New" pitchFamily="49" charset="0"/>
              </a:rPr>
              <a:t>x.remove</a:t>
            </a:r>
            <a:r>
              <a:rPr lang="en-US" sz="2800" b="1" dirty="0">
                <a:solidFill>
                  <a:srgbClr val="0000FF"/>
                </a:solidFill>
                <a:latin typeface="Courier New" pitchFamily="49" charset="0"/>
              </a:rPr>
              <a:t>(3);</a:t>
            </a:r>
          </a:p>
          <a:p>
            <a:pPr algn="l"/>
            <a:r>
              <a:rPr lang="en-US" sz="2800" b="1" dirty="0">
                <a:solidFill>
                  <a:srgbClr val="0000FF"/>
                </a:solidFill>
                <a:latin typeface="Courier New" pitchFamily="49" charset="0"/>
              </a:rPr>
              <a:t> </a:t>
            </a:r>
            <a:r>
              <a:rPr lang="en-US" sz="2800" b="1" dirty="0" err="1">
                <a:solidFill>
                  <a:srgbClr val="0000FF"/>
                </a:solidFill>
                <a:latin typeface="Courier New" pitchFamily="49" charset="0"/>
              </a:rPr>
              <a:t>y.add</a:t>
            </a:r>
            <a:r>
              <a:rPr lang="en-US" sz="2800" b="1" dirty="0">
                <a:solidFill>
                  <a:srgbClr val="0000FF"/>
                </a:solidFill>
                <a:latin typeface="Courier New" pitchFamily="49" charset="0"/>
              </a:rPr>
              <a:t>(3);</a:t>
            </a:r>
            <a:br>
              <a:rPr lang="en-US" sz="2800" b="1" dirty="0">
                <a:solidFill>
                  <a:srgbClr val="0000FF"/>
                </a:solidFill>
                <a:latin typeface="Courier New" pitchFamily="49" charset="0"/>
              </a:rPr>
            </a:br>
            <a:r>
              <a:rPr lang="en-US" sz="2800" b="1" dirty="0">
                <a:solidFill>
                  <a:srgbClr val="0000FF"/>
                </a:solidFill>
                <a:latin typeface="Courier New" pitchFamily="49" charset="0"/>
              </a:rPr>
              <a:t>}</a:t>
            </a:r>
            <a:br>
              <a:rPr lang="en-US" sz="2800" b="1" dirty="0">
                <a:solidFill>
                  <a:srgbClr val="0000FF"/>
                </a:solidFill>
                <a:latin typeface="Courier New" pitchFamily="49" charset="0"/>
              </a:rPr>
            </a:br>
            <a:br>
              <a:rPr lang="en-US" sz="2800" b="1" dirty="0">
                <a:solidFill>
                  <a:schemeClr val="accent2"/>
                </a:solidFill>
                <a:latin typeface="Courier New" pitchFamily="49" charset="0"/>
              </a:rPr>
            </a:br>
            <a:r>
              <a:rPr lang="en-US" sz="2800" b="1" dirty="0">
                <a:solidFill>
                  <a:schemeClr val="tx1"/>
                </a:solidFill>
                <a:latin typeface="Courier New" pitchFamily="49" charset="0"/>
              </a:rPr>
              <a:t>atomic</a:t>
            </a:r>
            <a:r>
              <a:rPr lang="en-US" sz="2800" b="1" dirty="0">
                <a:solidFill>
                  <a:schemeClr val="accent2"/>
                </a:solidFill>
                <a:latin typeface="Courier New" pitchFamily="49" charset="0"/>
              </a:rPr>
              <a:t> </a:t>
            </a:r>
            <a:r>
              <a:rPr lang="en-US" sz="2800" b="1" dirty="0">
                <a:solidFill>
                  <a:srgbClr val="0000FF"/>
                </a:solidFill>
                <a:latin typeface="Courier New" pitchFamily="49" charset="0"/>
              </a:rPr>
              <a:t>{</a:t>
            </a:r>
            <a:br>
              <a:rPr lang="en-US" sz="2800" b="1" dirty="0">
                <a:solidFill>
                  <a:srgbClr val="0000FF"/>
                </a:solidFill>
                <a:latin typeface="Courier New" pitchFamily="49" charset="0"/>
              </a:rPr>
            </a:br>
            <a:r>
              <a:rPr lang="en-US" sz="2800" b="1" dirty="0">
                <a:solidFill>
                  <a:srgbClr val="0000FF"/>
                </a:solidFill>
                <a:latin typeface="Courier New" pitchFamily="49" charset="0"/>
              </a:rPr>
              <a:t> y =</a:t>
            </a:r>
            <a:r>
              <a:rPr lang="en-US" sz="2800" b="1" dirty="0">
                <a:solidFill>
                  <a:schemeClr val="accent2"/>
                </a:solidFill>
                <a:latin typeface="Courier New" pitchFamily="49" charset="0"/>
              </a:rPr>
              <a:t> </a:t>
            </a:r>
            <a:r>
              <a:rPr lang="en-US" sz="2800" b="1" dirty="0">
                <a:solidFill>
                  <a:schemeClr val="tx1"/>
                </a:solidFill>
                <a:latin typeface="Courier New" pitchFamily="49" charset="0"/>
              </a:rPr>
              <a:t>null</a:t>
            </a:r>
            <a:r>
              <a:rPr lang="en-US" sz="2800" b="1" dirty="0">
                <a:solidFill>
                  <a:srgbClr val="0000FF"/>
                </a:solidFill>
                <a:latin typeface="Courier New" pitchFamily="49" charset="0"/>
              </a:rPr>
              <a:t>;</a:t>
            </a:r>
          </a:p>
          <a:p>
            <a:pPr algn="l"/>
            <a:r>
              <a:rPr lang="en-US" sz="2800" b="1" dirty="0">
                <a:solidFill>
                  <a:srgbClr val="0000FF"/>
                </a:solidFill>
                <a:latin typeface="Courier New" pitchFamily="49" charset="0"/>
              </a:rPr>
              <a:t>}</a:t>
            </a:r>
            <a:r>
              <a:rPr lang="en-US" sz="2800" dirty="0">
                <a:solidFill>
                  <a:srgbClr val="0000FF"/>
                </a:solidFill>
                <a:latin typeface="Courier New" pitchFamily="49" charset="0"/>
              </a:rPr>
              <a:t> </a:t>
            </a:r>
          </a:p>
        </p:txBody>
      </p:sp>
      <p:sp>
        <p:nvSpPr>
          <p:cNvPr id="20486" name="Rectangle 3"/>
          <p:cNvSpPr>
            <a:spLocks noGrp="1" noChangeArrowheads="1"/>
          </p:cNvSpPr>
          <p:nvPr>
            <p:ph type="title"/>
          </p:nvPr>
        </p:nvSpPr>
        <p:spPr/>
        <p:txBody>
          <a:bodyPr/>
          <a:lstStyle/>
          <a:p>
            <a:r>
              <a:rPr lang="en-US"/>
              <a:t>Atomic Blocks</a:t>
            </a:r>
          </a:p>
        </p:txBody>
      </p:sp>
      <p:pic>
        <p:nvPicPr>
          <p:cNvPr id="20489" name="Picture 9"/>
          <p:cNvPicPr>
            <a:picLocks noChangeAspect="1" noChangeArrowheads="1"/>
          </p:cNvPicPr>
          <p:nvPr/>
        </p:nvPicPr>
        <p:blipFill>
          <a:blip r:embed="rId3" cstate="print"/>
          <a:srcRect/>
          <a:stretch>
            <a:fillRect/>
          </a:stretch>
        </p:blipFill>
        <p:spPr bwMode="auto">
          <a:xfrm>
            <a:off x="5384800" y="2249488"/>
            <a:ext cx="1773238" cy="2416175"/>
          </a:xfrm>
          <a:prstGeom prst="rect">
            <a:avLst/>
          </a:prstGeom>
          <a:noFill/>
          <a:ln w="38100" algn="ctr">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1507" name="Rectangle 6"/>
          <p:cNvSpPr>
            <a:spLocks noGrp="1" noChangeArrowheads="1"/>
          </p:cNvSpPr>
          <p:nvPr>
            <p:ph type="sldNum" sz="quarter" idx="10"/>
          </p:nvPr>
        </p:nvSpPr>
        <p:spPr>
          <a:noFill/>
        </p:spPr>
        <p:txBody>
          <a:bodyPr/>
          <a:lstStyle/>
          <a:p>
            <a:fld id="{0EA2DC14-6E21-451D-95D9-703CAE69E466}" type="slidenum">
              <a:rPr lang="ar-SA" smtClean="0">
                <a:cs typeface="Arial" pitchFamily="34" charset="0"/>
              </a:rPr>
              <a:pPr/>
              <a:t>18</a:t>
            </a:fld>
            <a:endParaRPr lang="en-US">
              <a:cs typeface="Arial" pitchFamily="34" charset="0"/>
            </a:endParaRPr>
          </a:p>
        </p:txBody>
      </p:sp>
      <p:sp>
        <p:nvSpPr>
          <p:cNvPr id="2150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D66C62F-B6FC-49B8-97BC-CE0C9E364DCD}" type="slidenum">
              <a:rPr lang="ar-SA" sz="1400">
                <a:solidFill>
                  <a:schemeClr val="tx1"/>
                </a:solidFill>
                <a:latin typeface="Arial" pitchFamily="34" charset="0"/>
                <a:cs typeface="Arial" pitchFamily="34" charset="0"/>
              </a:rPr>
              <a:pPr algn="r"/>
              <a:t>18</a:t>
            </a:fld>
            <a:endParaRPr lang="en-US" sz="1400" dirty="0">
              <a:solidFill>
                <a:schemeClr val="tx1"/>
              </a:solidFill>
              <a:latin typeface="Arial" pitchFamily="34" charset="0"/>
              <a:cs typeface="Arial" pitchFamily="34" charset="0"/>
            </a:endParaRPr>
          </a:p>
        </p:txBody>
      </p:sp>
      <p:sp>
        <p:nvSpPr>
          <p:cNvPr id="21509" name="Rectangle 2"/>
          <p:cNvSpPr>
            <a:spLocks noChangeArrowheads="1"/>
          </p:cNvSpPr>
          <p:nvPr/>
        </p:nvSpPr>
        <p:spPr bwMode="auto">
          <a:xfrm>
            <a:off x="838200" y="1752600"/>
            <a:ext cx="3286125" cy="3508375"/>
          </a:xfrm>
          <a:prstGeom prst="rect">
            <a:avLst/>
          </a:prstGeom>
          <a:solidFill>
            <a:srgbClr val="FFFFCC"/>
          </a:solidFill>
          <a:ln w="9525">
            <a:noFill/>
            <a:miter lim="800000"/>
            <a:headEnd/>
            <a:tailEnd/>
          </a:ln>
        </p:spPr>
        <p:txBody>
          <a:bodyPr>
            <a:spAutoFit/>
          </a:bodyPr>
          <a:lstStyle/>
          <a:p>
            <a:pPr algn="l"/>
            <a:r>
              <a:rPr lang="en-US" sz="2800" b="1" dirty="0">
                <a:solidFill>
                  <a:schemeClr val="folHlink"/>
                </a:solidFill>
                <a:latin typeface="Courier New" pitchFamily="49" charset="0"/>
              </a:rPr>
              <a:t>atomic {</a:t>
            </a:r>
            <a:br>
              <a:rPr lang="en-US" sz="2800" b="1" dirty="0">
                <a:solidFill>
                  <a:schemeClr val="folHlink"/>
                </a:solidFill>
                <a:latin typeface="Courier New" pitchFamily="49" charset="0"/>
              </a:rPr>
            </a:br>
            <a:r>
              <a:rPr lang="en-US" sz="2800" b="1" dirty="0">
                <a:solidFill>
                  <a:schemeClr val="folHlink"/>
                </a:solidFill>
                <a:latin typeface="Courier New" pitchFamily="49" charset="0"/>
              </a:rPr>
              <a:t> </a:t>
            </a:r>
            <a:r>
              <a:rPr lang="en-US" sz="2800" b="1" dirty="0" err="1">
                <a:solidFill>
                  <a:schemeClr val="folHlink"/>
                </a:solidFill>
                <a:latin typeface="Courier New" pitchFamily="49" charset="0"/>
              </a:rPr>
              <a:t>x.remove</a:t>
            </a:r>
            <a:r>
              <a:rPr lang="en-US" sz="2800" b="1" dirty="0">
                <a:solidFill>
                  <a:schemeClr val="folHlink"/>
                </a:solidFill>
                <a:latin typeface="Courier New" pitchFamily="49" charset="0"/>
              </a:rPr>
              <a:t>(3);</a:t>
            </a:r>
          </a:p>
          <a:p>
            <a:pPr algn="l"/>
            <a:r>
              <a:rPr lang="en-US" sz="2800" b="1" dirty="0">
                <a:solidFill>
                  <a:schemeClr val="accent2"/>
                </a:solidFill>
                <a:latin typeface="Courier New" pitchFamily="49" charset="0"/>
              </a:rPr>
              <a:t> </a:t>
            </a:r>
            <a:r>
              <a:rPr lang="en-US" sz="2800" b="1" dirty="0" err="1">
                <a:solidFill>
                  <a:srgbClr val="0000FF"/>
                </a:solidFill>
                <a:latin typeface="Courier New" pitchFamily="49" charset="0"/>
              </a:rPr>
              <a:t>y.add</a:t>
            </a:r>
            <a:r>
              <a:rPr lang="en-US" sz="2800" b="1" dirty="0">
                <a:solidFill>
                  <a:srgbClr val="0000FF"/>
                </a:solidFill>
                <a:latin typeface="Courier New" pitchFamily="49" charset="0"/>
              </a:rPr>
              <a:t>(3);</a:t>
            </a:r>
            <a:br>
              <a:rPr lang="en-US" sz="2800" b="1" dirty="0">
                <a:solidFill>
                  <a:srgbClr val="0000FF"/>
                </a:solidFill>
                <a:latin typeface="Courier New" pitchFamily="49" charset="0"/>
              </a:rPr>
            </a:br>
            <a:r>
              <a:rPr lang="en-US" sz="2800" b="1" dirty="0">
                <a:solidFill>
                  <a:schemeClr val="folHlink"/>
                </a:solidFill>
                <a:latin typeface="Courier New" pitchFamily="49" charset="0"/>
              </a:rPr>
              <a:t>}</a:t>
            </a:r>
            <a:br>
              <a:rPr lang="en-US" sz="2800" b="1" dirty="0">
                <a:solidFill>
                  <a:schemeClr val="folHlink"/>
                </a:solidFill>
                <a:latin typeface="Courier New" pitchFamily="49" charset="0"/>
              </a:rPr>
            </a:br>
            <a:br>
              <a:rPr lang="en-US" sz="2800" b="1" dirty="0">
                <a:solidFill>
                  <a:schemeClr val="accent2"/>
                </a:solidFill>
                <a:latin typeface="Courier New" pitchFamily="49" charset="0"/>
              </a:rPr>
            </a:br>
            <a:r>
              <a:rPr lang="en-US" sz="2800" b="1" dirty="0">
                <a:solidFill>
                  <a:schemeClr val="folHlink"/>
                </a:solidFill>
                <a:latin typeface="Courier New" pitchFamily="49" charset="0"/>
              </a:rPr>
              <a:t>atomic {</a:t>
            </a:r>
            <a:br>
              <a:rPr lang="en-US" sz="2800" b="1" dirty="0">
                <a:solidFill>
                  <a:schemeClr val="folHlink"/>
                </a:solidFill>
                <a:latin typeface="Courier New" pitchFamily="49" charset="0"/>
              </a:rPr>
            </a:br>
            <a:r>
              <a:rPr lang="en-US" sz="2800" b="1" dirty="0">
                <a:solidFill>
                  <a:schemeClr val="accent2"/>
                </a:solidFill>
                <a:latin typeface="Courier New" pitchFamily="49" charset="0"/>
              </a:rPr>
              <a:t> </a:t>
            </a:r>
            <a:r>
              <a:rPr lang="en-US" sz="2800" b="1" dirty="0">
                <a:solidFill>
                  <a:srgbClr val="0000FF"/>
                </a:solidFill>
                <a:latin typeface="Courier New" pitchFamily="49" charset="0"/>
              </a:rPr>
              <a:t>y =</a:t>
            </a:r>
            <a:r>
              <a:rPr lang="en-US" sz="2800" b="1" dirty="0">
                <a:solidFill>
                  <a:schemeClr val="accent2"/>
                </a:solidFill>
                <a:latin typeface="Courier New" pitchFamily="49" charset="0"/>
              </a:rPr>
              <a:t> </a:t>
            </a:r>
            <a:r>
              <a:rPr lang="en-US" sz="2800" b="1" dirty="0">
                <a:solidFill>
                  <a:schemeClr val="tx1"/>
                </a:solidFill>
                <a:latin typeface="Courier New" pitchFamily="49" charset="0"/>
              </a:rPr>
              <a:t>null</a:t>
            </a:r>
            <a:r>
              <a:rPr lang="en-US" sz="2800" b="1" dirty="0">
                <a:solidFill>
                  <a:srgbClr val="0000FF"/>
                </a:solidFill>
                <a:latin typeface="Courier New" pitchFamily="49" charset="0"/>
              </a:rPr>
              <a:t>;</a:t>
            </a:r>
          </a:p>
          <a:p>
            <a:pPr algn="l"/>
            <a:r>
              <a:rPr lang="en-US" sz="2800" b="1" dirty="0">
                <a:solidFill>
                  <a:schemeClr val="folHlink"/>
                </a:solidFill>
                <a:latin typeface="Courier New" pitchFamily="49" charset="0"/>
              </a:rPr>
              <a:t>}</a:t>
            </a:r>
            <a:r>
              <a:rPr lang="en-US" sz="2800" dirty="0">
                <a:solidFill>
                  <a:schemeClr val="folHlink"/>
                </a:solidFill>
                <a:latin typeface="Courier New" pitchFamily="49" charset="0"/>
              </a:rPr>
              <a:t> </a:t>
            </a:r>
          </a:p>
        </p:txBody>
      </p:sp>
      <p:sp>
        <p:nvSpPr>
          <p:cNvPr id="21510" name="Rectangle 3"/>
          <p:cNvSpPr>
            <a:spLocks noGrp="1" noChangeArrowheads="1"/>
          </p:cNvSpPr>
          <p:nvPr>
            <p:ph type="title" idx="4294967295"/>
          </p:nvPr>
        </p:nvSpPr>
        <p:spPr/>
        <p:txBody>
          <a:bodyPr/>
          <a:lstStyle/>
          <a:p>
            <a:r>
              <a:rPr lang="en-US"/>
              <a:t>Atomic Blocks</a:t>
            </a:r>
          </a:p>
        </p:txBody>
      </p:sp>
      <p:sp>
        <p:nvSpPr>
          <p:cNvPr id="968709" name="AutoShape 5"/>
          <p:cNvSpPr>
            <a:spLocks noChangeArrowheads="1"/>
          </p:cNvSpPr>
          <p:nvPr/>
        </p:nvSpPr>
        <p:spPr bwMode="auto">
          <a:xfrm>
            <a:off x="1011238" y="2608263"/>
            <a:ext cx="2303462" cy="549275"/>
          </a:xfrm>
          <a:prstGeom prst="wedgeRoundRectCallout">
            <a:avLst>
              <a:gd name="adj1" fmla="val 151310"/>
              <a:gd name="adj2" fmla="val -54625"/>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68710" name="Text Box 6"/>
          <p:cNvSpPr txBox="1">
            <a:spLocks noChangeArrowheads="1"/>
          </p:cNvSpPr>
          <p:nvPr/>
        </p:nvSpPr>
        <p:spPr bwMode="auto">
          <a:xfrm>
            <a:off x="5741988" y="2197100"/>
            <a:ext cx="2997200" cy="579438"/>
          </a:xfrm>
          <a:prstGeom prst="rect">
            <a:avLst/>
          </a:prstGeom>
          <a:noFill/>
          <a:ln w="9525">
            <a:noFill/>
            <a:miter lim="800000"/>
            <a:headEnd/>
            <a:tailEnd/>
          </a:ln>
        </p:spPr>
        <p:txBody>
          <a:bodyPr>
            <a:spAutoFit/>
          </a:bodyPr>
          <a:lstStyle/>
          <a:p>
            <a:r>
              <a:rPr lang="en-US" sz="3200" b="1" dirty="0">
                <a:solidFill>
                  <a:srgbClr val="FF0000"/>
                </a:solidFill>
                <a:latin typeface="Arial" pitchFamily="34" charset="0"/>
              </a:rPr>
              <a:t>No data race</a:t>
            </a:r>
          </a:p>
        </p:txBody>
      </p:sp>
      <p:sp>
        <p:nvSpPr>
          <p:cNvPr id="2" name="AutoShape 5"/>
          <p:cNvSpPr>
            <a:spLocks noChangeArrowheads="1"/>
          </p:cNvSpPr>
          <p:nvPr/>
        </p:nvSpPr>
        <p:spPr bwMode="auto">
          <a:xfrm>
            <a:off x="989013" y="4341813"/>
            <a:ext cx="2216150" cy="520700"/>
          </a:xfrm>
          <a:prstGeom prst="wedgeRoundRectCallout">
            <a:avLst>
              <a:gd name="adj1" fmla="val 165829"/>
              <a:gd name="adj2" fmla="val -378051"/>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68709"/>
                                        </p:tgtEl>
                                        <p:attrNameLst>
                                          <p:attrName>style.visibility</p:attrName>
                                        </p:attrNameLst>
                                      </p:cBhvr>
                                      <p:to>
                                        <p:strVal val="visible"/>
                                      </p:to>
                                    </p:set>
                                    <p:animEffect transition="in" filter="blinds(horizontal)">
                                      <p:cBhvr>
                                        <p:cTn id="7" dur="500"/>
                                        <p:tgtEl>
                                          <p:spTgt spid="96870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68710"/>
                                        </p:tgtEl>
                                        <p:attrNameLst>
                                          <p:attrName>style.visibility</p:attrName>
                                        </p:attrNameLst>
                                      </p:cBhvr>
                                      <p:to>
                                        <p:strVal val="visible"/>
                                      </p:to>
                                    </p:set>
                                    <p:animEffect transition="in" filter="blinds(horizontal)">
                                      <p:cBhvr>
                                        <p:cTn id="10" dur="500"/>
                                        <p:tgtEl>
                                          <p:spTgt spid="9687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animBg="1"/>
      <p:bldP spid="968710"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2531" name="Rectangle 6"/>
          <p:cNvSpPr>
            <a:spLocks noGrp="1" noChangeArrowheads="1"/>
          </p:cNvSpPr>
          <p:nvPr>
            <p:ph type="sldNum" sz="quarter" idx="10"/>
          </p:nvPr>
        </p:nvSpPr>
        <p:spPr>
          <a:noFill/>
        </p:spPr>
        <p:txBody>
          <a:bodyPr/>
          <a:lstStyle/>
          <a:p>
            <a:fld id="{4FB158DD-9E4A-4EE3-BB03-F8E00DB0C243}" type="slidenum">
              <a:rPr lang="ar-SA" smtClean="0">
                <a:cs typeface="Arial" pitchFamily="34" charset="0"/>
              </a:rPr>
              <a:pPr/>
              <a:t>19</a:t>
            </a:fld>
            <a:endParaRPr lang="en-US">
              <a:cs typeface="Arial" pitchFamily="34" charset="0"/>
            </a:endParaRPr>
          </a:p>
        </p:txBody>
      </p:sp>
      <p:sp>
        <p:nvSpPr>
          <p:cNvPr id="225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21B789B-61E8-44AE-8641-538EEC053105}" type="slidenum">
              <a:rPr lang="ar-SA" sz="1400">
                <a:solidFill>
                  <a:schemeClr val="tx1"/>
                </a:solidFill>
                <a:latin typeface="Arial" pitchFamily="34" charset="0"/>
                <a:cs typeface="Arial" pitchFamily="34" charset="0"/>
              </a:rPr>
              <a:pPr algn="r"/>
              <a:t>19</a:t>
            </a:fld>
            <a:endParaRPr lang="en-US" sz="1400" dirty="0">
              <a:solidFill>
                <a:schemeClr val="tx1"/>
              </a:solidFill>
              <a:latin typeface="Arial" pitchFamily="34" charset="0"/>
              <a:cs typeface="Arial" pitchFamily="34" charset="0"/>
            </a:endParaRPr>
          </a:p>
        </p:txBody>
      </p:sp>
      <p:sp>
        <p:nvSpPr>
          <p:cNvPr id="22533" name="Rectangle 2"/>
          <p:cNvSpPr>
            <a:spLocks noChangeArrowheads="1"/>
          </p:cNvSpPr>
          <p:nvPr/>
        </p:nvSpPr>
        <p:spPr bwMode="auto">
          <a:xfrm>
            <a:off x="838200" y="1752600"/>
            <a:ext cx="5681663" cy="2308324"/>
          </a:xfrm>
          <a:prstGeom prst="rect">
            <a:avLst/>
          </a:prstGeom>
          <a:solidFill>
            <a:srgbClr val="FFFFCC"/>
          </a:solidFill>
          <a:ln w="9525">
            <a:noFill/>
            <a:miter lim="800000"/>
            <a:headEnd/>
            <a:tailEnd/>
          </a:ln>
        </p:spPr>
        <p:txBody>
          <a:bodyPr>
            <a:spAutoFit/>
          </a:bodyPr>
          <a:lstStyle/>
          <a:p>
            <a:pPr algn="l"/>
            <a:r>
              <a:rPr lang="en-US" sz="2400" b="1" dirty="0">
                <a:solidFill>
                  <a:schemeClr val="tx1"/>
                </a:solidFill>
                <a:latin typeface="Courier New" pitchFamily="49" charset="0"/>
              </a:rPr>
              <a:t>public void</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LeftEnq</a:t>
            </a:r>
            <a:r>
              <a:rPr lang="en-US" sz="2400" b="1" dirty="0">
                <a:solidFill>
                  <a:srgbClr val="0000FF"/>
                </a:solidFill>
                <a:latin typeface="Courier New" pitchFamily="49" charset="0"/>
              </a:rPr>
              <a:t>(item x) {</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 q = </a:t>
            </a:r>
            <a:r>
              <a:rPr lang="en-US" sz="2400" b="1" dirty="0">
                <a:solidFill>
                  <a:schemeClr val="tx1"/>
                </a:solidFill>
                <a:latin typeface="Courier New" pitchFamily="49" charset="0"/>
              </a:rPr>
              <a:t>new</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(x);</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q.left</a:t>
            </a:r>
            <a:r>
              <a:rPr lang="en-US" sz="2400" b="1" dirty="0">
                <a:solidFill>
                  <a:srgbClr val="0000FF"/>
                </a:solidFill>
                <a:latin typeface="Courier New" pitchFamily="49" charset="0"/>
              </a:rPr>
              <a:t> = left;</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left.right</a:t>
            </a:r>
            <a:r>
              <a:rPr lang="en-US" sz="2400" b="1" dirty="0">
                <a:solidFill>
                  <a:srgbClr val="0000FF"/>
                </a:solidFill>
                <a:latin typeface="Courier New" pitchFamily="49" charset="0"/>
              </a:rPr>
              <a:t> = q;</a:t>
            </a:r>
          </a:p>
          <a:p>
            <a:pPr algn="l"/>
            <a:r>
              <a:rPr lang="en-US" sz="2400" b="1" dirty="0">
                <a:solidFill>
                  <a:srgbClr val="0000FF"/>
                </a:solidFill>
                <a:latin typeface="Courier New" pitchFamily="49" charset="0"/>
              </a:rPr>
              <a:t>  left = q;</a:t>
            </a:r>
          </a:p>
          <a:p>
            <a:pPr algn="l"/>
            <a:r>
              <a:rPr lang="en-US" sz="2400" b="1" dirty="0">
                <a:solidFill>
                  <a:srgbClr val="0000FF"/>
                </a:solidFill>
                <a:latin typeface="Courier New" pitchFamily="49" charset="0"/>
              </a:rPr>
              <a:t>}</a:t>
            </a:r>
          </a:p>
        </p:txBody>
      </p:sp>
      <p:sp>
        <p:nvSpPr>
          <p:cNvPr id="22534" name="Rectangle 3"/>
          <p:cNvSpPr>
            <a:spLocks noGrp="1" noChangeArrowheads="1"/>
          </p:cNvSpPr>
          <p:nvPr>
            <p:ph type="title" idx="4294967295"/>
          </p:nvPr>
        </p:nvSpPr>
        <p:spPr/>
        <p:txBody>
          <a:bodyPr/>
          <a:lstStyle/>
          <a:p>
            <a:r>
              <a:rPr lang="en-US" sz="4000"/>
              <a:t>A Double-Ended Queue</a:t>
            </a:r>
          </a:p>
        </p:txBody>
      </p:sp>
      <p:sp>
        <p:nvSpPr>
          <p:cNvPr id="968709" name="AutoShape 5"/>
          <p:cNvSpPr>
            <a:spLocks noChangeArrowheads="1"/>
          </p:cNvSpPr>
          <p:nvPr/>
        </p:nvSpPr>
        <p:spPr bwMode="auto">
          <a:xfrm>
            <a:off x="808038" y="1751013"/>
            <a:ext cx="5859462" cy="2408237"/>
          </a:xfrm>
          <a:prstGeom prst="wedgeRoundRectCallout">
            <a:avLst>
              <a:gd name="adj1" fmla="val 5106"/>
              <a:gd name="adj2" fmla="val 80324"/>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68710" name="Text Box 6"/>
          <p:cNvSpPr txBox="1">
            <a:spLocks noChangeArrowheads="1"/>
          </p:cNvSpPr>
          <p:nvPr/>
        </p:nvSpPr>
        <p:spPr bwMode="auto">
          <a:xfrm>
            <a:off x="750888" y="5013325"/>
            <a:ext cx="7177087" cy="579438"/>
          </a:xfrm>
          <a:prstGeom prst="rect">
            <a:avLst/>
          </a:prstGeom>
          <a:noFill/>
          <a:ln w="9525">
            <a:noFill/>
            <a:miter lim="800000"/>
            <a:headEnd/>
            <a:tailEnd/>
          </a:ln>
        </p:spPr>
        <p:txBody>
          <a:bodyPr>
            <a:spAutoFit/>
          </a:bodyPr>
          <a:lstStyle/>
          <a:p>
            <a:r>
              <a:rPr lang="en-US" sz="3200" b="1" dirty="0">
                <a:solidFill>
                  <a:srgbClr val="FF0000"/>
                </a:solidFill>
                <a:latin typeface="Arial" pitchFamily="34" charset="0"/>
              </a:rPr>
              <a:t>Write sequential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8709"/>
                                        </p:tgtEl>
                                        <p:attrNameLst>
                                          <p:attrName>style.visibility</p:attrName>
                                        </p:attrNameLst>
                                      </p:cBhvr>
                                      <p:to>
                                        <p:strVal val="visible"/>
                                      </p:to>
                                    </p:set>
                                    <p:animEffect transition="in" filter="blinds(horizontal)">
                                      <p:cBhvr>
                                        <p:cTn id="7" dur="500"/>
                                        <p:tgtEl>
                                          <p:spTgt spid="96870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68710"/>
                                        </p:tgtEl>
                                        <p:attrNameLst>
                                          <p:attrName>style.visibility</p:attrName>
                                        </p:attrNameLst>
                                      </p:cBhvr>
                                      <p:to>
                                        <p:strVal val="visible"/>
                                      </p:to>
                                    </p:set>
                                    <p:animEffect transition="in" filter="blinds(horizontal)">
                                      <p:cBhvr>
                                        <p:cTn id="10" dur="500"/>
                                        <p:tgtEl>
                                          <p:spTgt spid="968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animBg="1"/>
      <p:bldP spid="9687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605AC97-D9BF-4251-9A27-5F8616BDB2A6}" type="slidenum">
              <a:rPr lang="ar-SA" sz="1400">
                <a:solidFill>
                  <a:schemeClr val="tx1"/>
                </a:solidFill>
                <a:latin typeface="Arial" pitchFamily="34" charset="0"/>
                <a:cs typeface="Arial" pitchFamily="34" charset="0"/>
              </a:rPr>
              <a:pPr algn="r"/>
              <a:t>2</a:t>
            </a:fld>
            <a:endParaRPr lang="en-US" sz="1400" dirty="0">
              <a:solidFill>
                <a:schemeClr val="tx1"/>
              </a:solidFill>
              <a:latin typeface="Arial" pitchFamily="34" charset="0"/>
              <a:cs typeface="Arial" pitchFamily="34" charset="0"/>
            </a:endParaRPr>
          </a:p>
        </p:txBody>
      </p:sp>
      <p:sp>
        <p:nvSpPr>
          <p:cNvPr id="164868" name="Rectangle 2"/>
          <p:cNvSpPr>
            <a:spLocks noGrp="1" noChangeArrowheads="1"/>
          </p:cNvSpPr>
          <p:nvPr>
            <p:ph type="title" idx="4294967295"/>
          </p:nvPr>
        </p:nvSpPr>
        <p:spPr/>
        <p:txBody>
          <a:bodyPr/>
          <a:lstStyle/>
          <a:p>
            <a:r>
              <a:rPr lang="en-US"/>
              <a:t>Our Vision for the Future</a:t>
            </a:r>
          </a:p>
        </p:txBody>
      </p:sp>
      <p:sp>
        <p:nvSpPr>
          <p:cNvPr id="164871" name="Text Box 7"/>
          <p:cNvSpPr txBox="1">
            <a:spLocks noChangeArrowheads="1"/>
          </p:cNvSpPr>
          <p:nvPr/>
        </p:nvSpPr>
        <p:spPr bwMode="auto">
          <a:xfrm>
            <a:off x="760412" y="2193925"/>
            <a:ext cx="509747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In this course, we covered ….</a:t>
            </a:r>
            <a:endParaRPr lang="en-US" sz="2000">
              <a:solidFill>
                <a:srgbClr val="3366FF"/>
              </a:solidFill>
              <a:latin typeface="Arial" pitchFamily="34" charset="0"/>
              <a:cs typeface="Arial" pitchFamily="34" charset="0"/>
            </a:endParaRPr>
          </a:p>
        </p:txBody>
      </p:sp>
      <p:sp>
        <p:nvSpPr>
          <p:cNvPr id="164872" name="Text Box 8"/>
          <p:cNvSpPr txBox="1">
            <a:spLocks noChangeArrowheads="1"/>
          </p:cNvSpPr>
          <p:nvPr/>
        </p:nvSpPr>
        <p:spPr bwMode="auto">
          <a:xfrm>
            <a:off x="1123950" y="2635250"/>
            <a:ext cx="309086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rgbClr val="3366FF"/>
                </a:solidFill>
                <a:latin typeface="Arial" pitchFamily="34" charset="0"/>
                <a:cs typeface="Arial" pitchFamily="34" charset="0"/>
              </a:rPr>
              <a:t>Best practices …</a:t>
            </a:r>
            <a:endParaRPr lang="en-US" sz="2000" dirty="0">
              <a:solidFill>
                <a:srgbClr val="3366FF"/>
              </a:solidFill>
              <a:latin typeface="Arial" pitchFamily="34" charset="0"/>
              <a:cs typeface="Arial" pitchFamily="34" charset="0"/>
            </a:endParaRPr>
          </a:p>
        </p:txBody>
      </p:sp>
      <p:sp>
        <p:nvSpPr>
          <p:cNvPr id="164873" name="Text Box 9"/>
          <p:cNvSpPr txBox="1">
            <a:spLocks noChangeArrowheads="1"/>
          </p:cNvSpPr>
          <p:nvPr/>
        </p:nvSpPr>
        <p:spPr bwMode="auto">
          <a:xfrm>
            <a:off x="1573213" y="3092450"/>
            <a:ext cx="4141795"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rgbClr val="3366FF"/>
                </a:solidFill>
                <a:latin typeface="Arial" pitchFamily="34" charset="0"/>
                <a:cs typeface="Arial" pitchFamily="34" charset="0"/>
              </a:rPr>
              <a:t>New and clever ideas …</a:t>
            </a:r>
            <a:endParaRPr lang="en-US" sz="2000" dirty="0">
              <a:solidFill>
                <a:srgbClr val="3366FF"/>
              </a:solidFill>
              <a:latin typeface="Arial" pitchFamily="34" charset="0"/>
              <a:cs typeface="Arial" pitchFamily="34" charset="0"/>
            </a:endParaRPr>
          </a:p>
        </p:txBody>
      </p:sp>
      <p:sp>
        <p:nvSpPr>
          <p:cNvPr id="164874" name="Text Box 10"/>
          <p:cNvSpPr txBox="1">
            <a:spLocks noChangeArrowheads="1"/>
          </p:cNvSpPr>
          <p:nvPr/>
        </p:nvSpPr>
        <p:spPr bwMode="auto">
          <a:xfrm>
            <a:off x="1931988" y="3563938"/>
            <a:ext cx="571184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And common-sense observations.</a:t>
            </a:r>
            <a:endParaRPr lang="en-US" sz="2000">
              <a:solidFill>
                <a:srgbClr val="3366FF"/>
              </a:solidFill>
              <a:latin typeface="Arial" pitchFamily="34" charset="0"/>
              <a:cs typeface="Arial" pitchFamily="34" charset="0"/>
            </a:endParaRPr>
          </a:p>
        </p:txBody>
      </p:sp>
      <p:sp>
        <p:nvSpPr>
          <p:cNvPr id="164875"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4871"/>
                                        </p:tgtEl>
                                        <p:attrNameLst>
                                          <p:attrName>style.visibility</p:attrName>
                                        </p:attrNameLst>
                                      </p:cBhvr>
                                      <p:to>
                                        <p:strVal val="visible"/>
                                      </p:to>
                                    </p:set>
                                    <p:animEffect transition="in" filter="blinds(horizontal)">
                                      <p:cBhvr>
                                        <p:cTn id="7" dur="500"/>
                                        <p:tgtEl>
                                          <p:spTgt spid="1648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4872"/>
                                        </p:tgtEl>
                                        <p:attrNameLst>
                                          <p:attrName>style.visibility</p:attrName>
                                        </p:attrNameLst>
                                      </p:cBhvr>
                                      <p:to>
                                        <p:strVal val="visible"/>
                                      </p:to>
                                    </p:set>
                                    <p:animEffect transition="in" filter="blinds(horizontal)">
                                      <p:cBhvr>
                                        <p:cTn id="12" dur="500"/>
                                        <p:tgtEl>
                                          <p:spTgt spid="1648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4873"/>
                                        </p:tgtEl>
                                        <p:attrNameLst>
                                          <p:attrName>style.visibility</p:attrName>
                                        </p:attrNameLst>
                                      </p:cBhvr>
                                      <p:to>
                                        <p:strVal val="visible"/>
                                      </p:to>
                                    </p:set>
                                    <p:animEffect transition="in" filter="blinds(horizontal)">
                                      <p:cBhvr>
                                        <p:cTn id="17" dur="500"/>
                                        <p:tgtEl>
                                          <p:spTgt spid="1648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4874"/>
                                        </p:tgtEl>
                                        <p:attrNameLst>
                                          <p:attrName>style.visibility</p:attrName>
                                        </p:attrNameLst>
                                      </p:cBhvr>
                                      <p:to>
                                        <p:strVal val="visible"/>
                                      </p:to>
                                    </p:set>
                                    <p:animEffect transition="in" filter="blinds(horizontal)">
                                      <p:cBhvr>
                                        <p:cTn id="22" dur="500"/>
                                        <p:tgtEl>
                                          <p:spTgt spid="164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1" grpId="0" animBg="1"/>
      <p:bldP spid="164872" grpId="0" animBg="1"/>
      <p:bldP spid="164873" grpId="0" animBg="1"/>
      <p:bldP spid="1648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3555" name="Rectangle 6"/>
          <p:cNvSpPr>
            <a:spLocks noGrp="1" noChangeArrowheads="1"/>
          </p:cNvSpPr>
          <p:nvPr>
            <p:ph type="sldNum" sz="quarter" idx="10"/>
          </p:nvPr>
        </p:nvSpPr>
        <p:spPr>
          <a:noFill/>
        </p:spPr>
        <p:txBody>
          <a:bodyPr/>
          <a:lstStyle/>
          <a:p>
            <a:fld id="{16B9FB1A-108E-4904-AAE5-86642740CE2B}" type="slidenum">
              <a:rPr lang="ar-SA" smtClean="0">
                <a:cs typeface="Arial" pitchFamily="34" charset="0"/>
              </a:rPr>
              <a:pPr/>
              <a:t>20</a:t>
            </a:fld>
            <a:endParaRPr lang="en-US">
              <a:cs typeface="Arial" pitchFamily="34" charset="0"/>
            </a:endParaRPr>
          </a:p>
        </p:txBody>
      </p:sp>
      <p:sp>
        <p:nvSpPr>
          <p:cNvPr id="2355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06593AE-06F2-48A0-9D3D-54602D1D0789}" type="slidenum">
              <a:rPr lang="ar-SA" sz="1400">
                <a:solidFill>
                  <a:schemeClr val="tx1"/>
                </a:solidFill>
                <a:latin typeface="Arial" pitchFamily="34" charset="0"/>
                <a:cs typeface="Arial" pitchFamily="34" charset="0"/>
              </a:rPr>
              <a:pPr algn="r"/>
              <a:t>20</a:t>
            </a:fld>
            <a:endParaRPr lang="en-US" sz="1400" dirty="0">
              <a:solidFill>
                <a:schemeClr val="tx1"/>
              </a:solidFill>
              <a:latin typeface="Arial" pitchFamily="34" charset="0"/>
              <a:cs typeface="Arial" pitchFamily="34" charset="0"/>
            </a:endParaRPr>
          </a:p>
        </p:txBody>
      </p:sp>
      <p:sp>
        <p:nvSpPr>
          <p:cNvPr id="23557" name="Rectangle 2"/>
          <p:cNvSpPr>
            <a:spLocks noChangeArrowheads="1"/>
          </p:cNvSpPr>
          <p:nvPr/>
        </p:nvSpPr>
        <p:spPr bwMode="auto">
          <a:xfrm>
            <a:off x="838200" y="1752600"/>
            <a:ext cx="5681663" cy="3046988"/>
          </a:xfrm>
          <a:prstGeom prst="rect">
            <a:avLst/>
          </a:prstGeom>
          <a:solidFill>
            <a:srgbClr val="FFFFCC"/>
          </a:solidFill>
          <a:ln w="9525">
            <a:noFill/>
            <a:miter lim="800000"/>
            <a:headEnd/>
            <a:tailEnd/>
          </a:ln>
        </p:spPr>
        <p:txBody>
          <a:bodyPr>
            <a:spAutoFit/>
          </a:bodyPr>
          <a:lstStyle/>
          <a:p>
            <a:pPr algn="l"/>
            <a:r>
              <a:rPr lang="en-US" sz="2400" b="1" dirty="0">
                <a:solidFill>
                  <a:schemeClr val="tx1"/>
                </a:solidFill>
                <a:latin typeface="Courier New" pitchFamily="49" charset="0"/>
              </a:rPr>
              <a:t>public void</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LeftEnq</a:t>
            </a:r>
            <a:r>
              <a:rPr lang="en-US" sz="2400" b="1" dirty="0">
                <a:solidFill>
                  <a:srgbClr val="0000FF"/>
                </a:solidFill>
                <a:latin typeface="Courier New" pitchFamily="49" charset="0"/>
              </a:rPr>
              <a:t>(item x) </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 q = </a:t>
            </a:r>
            <a:r>
              <a:rPr lang="en-US" sz="2400" b="1" dirty="0">
                <a:solidFill>
                  <a:schemeClr val="tx1"/>
                </a:solidFill>
                <a:latin typeface="Courier New" pitchFamily="49" charset="0"/>
              </a:rPr>
              <a:t>new</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(x);</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q.left</a:t>
            </a:r>
            <a:r>
              <a:rPr lang="en-US" sz="2400" b="1" dirty="0">
                <a:solidFill>
                  <a:srgbClr val="0000FF"/>
                </a:solidFill>
                <a:latin typeface="Courier New" pitchFamily="49" charset="0"/>
              </a:rPr>
              <a:t> = left;</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left.right</a:t>
            </a:r>
            <a:r>
              <a:rPr lang="en-US" sz="2400" b="1" dirty="0">
                <a:solidFill>
                  <a:srgbClr val="0000FF"/>
                </a:solidFill>
                <a:latin typeface="Courier New" pitchFamily="49" charset="0"/>
              </a:rPr>
              <a:t> = q;</a:t>
            </a:r>
          </a:p>
          <a:p>
            <a:pPr algn="l"/>
            <a:r>
              <a:rPr lang="en-US" sz="2400" b="1" dirty="0">
                <a:solidFill>
                  <a:srgbClr val="0000FF"/>
                </a:solidFill>
                <a:latin typeface="Courier New" pitchFamily="49" charset="0"/>
              </a:rPr>
              <a:t>  left = q;</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23558" name="Rectangle 3"/>
          <p:cNvSpPr>
            <a:spLocks noGrp="1" noChangeArrowheads="1"/>
          </p:cNvSpPr>
          <p:nvPr>
            <p:ph type="title"/>
          </p:nvPr>
        </p:nvSpPr>
        <p:spPr/>
        <p:txBody>
          <a:bodyPr/>
          <a:lstStyle/>
          <a:p>
            <a:r>
              <a:rPr lang="en-US" sz="4000"/>
              <a:t>A Double-Ended Queue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4579" name="Rectangle 6"/>
          <p:cNvSpPr>
            <a:spLocks noGrp="1" noChangeArrowheads="1"/>
          </p:cNvSpPr>
          <p:nvPr>
            <p:ph type="sldNum" sz="quarter" idx="10"/>
          </p:nvPr>
        </p:nvSpPr>
        <p:spPr>
          <a:noFill/>
        </p:spPr>
        <p:txBody>
          <a:bodyPr/>
          <a:lstStyle/>
          <a:p>
            <a:fld id="{FAB8957E-8A8E-436D-BD22-7F7FF7D3532F}" type="slidenum">
              <a:rPr lang="ar-SA" smtClean="0">
                <a:cs typeface="Arial" pitchFamily="34" charset="0"/>
              </a:rPr>
              <a:pPr/>
              <a:t>21</a:t>
            </a:fld>
            <a:endParaRPr lang="en-US">
              <a:cs typeface="Arial" pitchFamily="34" charset="0"/>
            </a:endParaRPr>
          </a:p>
        </p:txBody>
      </p:sp>
      <p:sp>
        <p:nvSpPr>
          <p:cNvPr id="245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CA8F5EE-EEA4-4D2E-8C4D-7C45D5C02D79}" type="slidenum">
              <a:rPr lang="ar-SA" sz="1400">
                <a:solidFill>
                  <a:schemeClr val="tx1"/>
                </a:solidFill>
                <a:latin typeface="Arial" pitchFamily="34" charset="0"/>
                <a:cs typeface="Arial" pitchFamily="34" charset="0"/>
              </a:rPr>
              <a:pPr algn="r"/>
              <a:t>21</a:t>
            </a:fld>
            <a:endParaRPr lang="en-US" sz="1400" dirty="0">
              <a:solidFill>
                <a:schemeClr val="tx1"/>
              </a:solidFill>
              <a:latin typeface="Arial" pitchFamily="34" charset="0"/>
              <a:cs typeface="Arial" pitchFamily="34" charset="0"/>
            </a:endParaRPr>
          </a:p>
        </p:txBody>
      </p:sp>
      <p:sp>
        <p:nvSpPr>
          <p:cNvPr id="24581" name="Rectangle 2"/>
          <p:cNvSpPr>
            <a:spLocks noChangeArrowheads="1"/>
          </p:cNvSpPr>
          <p:nvPr/>
        </p:nvSpPr>
        <p:spPr bwMode="auto">
          <a:xfrm>
            <a:off x="838200" y="1752600"/>
            <a:ext cx="5681663" cy="3046988"/>
          </a:xfrm>
          <a:prstGeom prst="rect">
            <a:avLst/>
          </a:prstGeom>
          <a:solidFill>
            <a:srgbClr val="FFFFCC"/>
          </a:solidFill>
          <a:ln w="9525">
            <a:noFill/>
            <a:miter lim="800000"/>
            <a:headEnd/>
            <a:tailEnd/>
          </a:ln>
        </p:spPr>
        <p:txBody>
          <a:bodyPr>
            <a:spAutoFit/>
          </a:bodyPr>
          <a:lstStyle/>
          <a:p>
            <a:pPr algn="l"/>
            <a:r>
              <a:rPr lang="en-US" sz="2400" b="1" dirty="0">
                <a:solidFill>
                  <a:schemeClr val="folHlink"/>
                </a:solidFill>
                <a:latin typeface="Courier New" pitchFamily="49" charset="0"/>
              </a:rPr>
              <a:t>public void </a:t>
            </a:r>
            <a:r>
              <a:rPr lang="en-US" sz="2400" b="1" dirty="0" err="1">
                <a:solidFill>
                  <a:schemeClr val="folHlink"/>
                </a:solidFill>
                <a:latin typeface="Courier New" pitchFamily="49" charset="0"/>
              </a:rPr>
              <a:t>LeftEnq</a:t>
            </a:r>
            <a:r>
              <a:rPr lang="en-US" sz="2400" b="1" dirty="0">
                <a:solidFill>
                  <a:schemeClr val="folHlink"/>
                </a:solidFill>
                <a:latin typeface="Courier New" pitchFamily="49" charset="0"/>
              </a:rPr>
              <a:t>(item x) {</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err="1">
                <a:solidFill>
                  <a:schemeClr val="folHlink"/>
                </a:solidFill>
                <a:latin typeface="Courier New" pitchFamily="49" charset="0"/>
              </a:rPr>
              <a:t>Qnode</a:t>
            </a:r>
            <a:r>
              <a:rPr lang="en-US" sz="2400" b="1" dirty="0">
                <a:solidFill>
                  <a:schemeClr val="folHlink"/>
                </a:solidFill>
                <a:latin typeface="Courier New" pitchFamily="49" charset="0"/>
              </a:rPr>
              <a:t> q = new </a:t>
            </a:r>
            <a:r>
              <a:rPr lang="en-US" sz="2400" b="1" dirty="0" err="1">
                <a:solidFill>
                  <a:schemeClr val="folHlink"/>
                </a:solidFill>
                <a:latin typeface="Courier New" pitchFamily="49" charset="0"/>
              </a:rPr>
              <a:t>Qnode</a:t>
            </a:r>
            <a:r>
              <a:rPr lang="en-US" sz="2400" b="1" dirty="0">
                <a:solidFill>
                  <a:schemeClr val="folHlink"/>
                </a:solidFill>
                <a:latin typeface="Courier New" pitchFamily="49" charset="0"/>
              </a:rPr>
              <a:t>(x);</a:t>
            </a:r>
          </a:p>
          <a:p>
            <a:pPr algn="l"/>
            <a:r>
              <a:rPr lang="en-US" sz="2400" b="1" dirty="0">
                <a:solidFill>
                  <a:schemeClr val="folHlink"/>
                </a:solidFill>
                <a:latin typeface="Courier New" pitchFamily="49" charset="0"/>
              </a:rPr>
              <a:t>  </a:t>
            </a:r>
            <a:r>
              <a:rPr lang="en-US" sz="2400" b="1" dirty="0" err="1">
                <a:solidFill>
                  <a:schemeClr val="folHlink"/>
                </a:solidFill>
                <a:latin typeface="Courier New" pitchFamily="49" charset="0"/>
              </a:rPr>
              <a:t>q.left</a:t>
            </a:r>
            <a:r>
              <a:rPr lang="en-US" sz="2400" b="1" dirty="0">
                <a:solidFill>
                  <a:schemeClr val="folHlink"/>
                </a:solidFill>
                <a:latin typeface="Courier New" pitchFamily="49" charset="0"/>
              </a:rPr>
              <a:t> = left;</a:t>
            </a:r>
          </a:p>
          <a:p>
            <a:pPr algn="l"/>
            <a:r>
              <a:rPr lang="en-US" sz="2400" b="1" dirty="0">
                <a:solidFill>
                  <a:schemeClr val="folHlink"/>
                </a:solidFill>
                <a:latin typeface="Courier New" pitchFamily="49" charset="0"/>
              </a:rPr>
              <a:t>  </a:t>
            </a:r>
            <a:r>
              <a:rPr lang="en-US" sz="2400" b="1" dirty="0" err="1">
                <a:solidFill>
                  <a:schemeClr val="folHlink"/>
                </a:solidFill>
                <a:latin typeface="Courier New" pitchFamily="49" charset="0"/>
              </a:rPr>
              <a:t>left.right</a:t>
            </a:r>
            <a:r>
              <a:rPr lang="en-US" sz="2400" b="1" dirty="0">
                <a:solidFill>
                  <a:schemeClr val="folHlink"/>
                </a:solidFill>
                <a:latin typeface="Courier New" pitchFamily="49" charset="0"/>
              </a:rPr>
              <a:t> = q;</a:t>
            </a:r>
          </a:p>
          <a:p>
            <a:pPr algn="l"/>
            <a:r>
              <a:rPr lang="en-US" sz="2400" b="1" dirty="0">
                <a:solidFill>
                  <a:schemeClr val="folHlink"/>
                </a:solidFill>
                <a:latin typeface="Courier New" pitchFamily="49" charset="0"/>
              </a:rPr>
              <a:t>  left = q;</a:t>
            </a:r>
          </a:p>
          <a:p>
            <a:pPr algn="l"/>
            <a:r>
              <a:rPr lang="en-US" sz="2400" b="1" dirty="0">
                <a:solidFill>
                  <a:srgbClr val="0000FF"/>
                </a:solidFill>
                <a:latin typeface="Courier New" pitchFamily="49" charset="0"/>
              </a:rPr>
              <a:t> }</a:t>
            </a:r>
          </a:p>
          <a:p>
            <a:pPr algn="l"/>
            <a:r>
              <a:rPr lang="en-US" sz="2400" b="1" dirty="0">
                <a:solidFill>
                  <a:schemeClr val="folHlink"/>
                </a:solidFill>
                <a:latin typeface="Courier New" pitchFamily="49" charset="0"/>
              </a:rPr>
              <a:t>}</a:t>
            </a:r>
          </a:p>
        </p:txBody>
      </p:sp>
      <p:sp>
        <p:nvSpPr>
          <p:cNvPr id="24582" name="Rectangle 3"/>
          <p:cNvSpPr>
            <a:spLocks noGrp="1" noChangeArrowheads="1"/>
          </p:cNvSpPr>
          <p:nvPr>
            <p:ph type="title"/>
          </p:nvPr>
        </p:nvSpPr>
        <p:spPr/>
        <p:txBody>
          <a:bodyPr/>
          <a:lstStyle/>
          <a:p>
            <a:r>
              <a:rPr lang="en-US" sz="4000"/>
              <a:t>A Double-Ended Queue</a:t>
            </a:r>
          </a:p>
        </p:txBody>
      </p:sp>
      <p:sp>
        <p:nvSpPr>
          <p:cNvPr id="24583" name="Text Box 5"/>
          <p:cNvSpPr txBox="1">
            <a:spLocks noChangeArrowheads="1"/>
          </p:cNvSpPr>
          <p:nvPr/>
        </p:nvSpPr>
        <p:spPr bwMode="auto">
          <a:xfrm>
            <a:off x="750888" y="5013325"/>
            <a:ext cx="7177087" cy="579438"/>
          </a:xfrm>
          <a:prstGeom prst="rect">
            <a:avLst/>
          </a:prstGeom>
          <a:noFill/>
          <a:ln w="9525">
            <a:noFill/>
            <a:miter lim="800000"/>
            <a:headEnd/>
            <a:tailEnd/>
          </a:ln>
        </p:spPr>
        <p:txBody>
          <a:bodyPr>
            <a:spAutoFit/>
          </a:bodyPr>
          <a:lstStyle/>
          <a:p>
            <a:r>
              <a:rPr lang="en-US" sz="3200" b="1" dirty="0">
                <a:solidFill>
                  <a:srgbClr val="FF0000"/>
                </a:solidFill>
                <a:latin typeface="Arial" pitchFamily="34" charset="0"/>
              </a:rPr>
              <a:t>Enclose in atomic block</a:t>
            </a:r>
          </a:p>
        </p:txBody>
      </p:sp>
      <p:sp>
        <p:nvSpPr>
          <p:cNvPr id="24584" name="AutoShape 6"/>
          <p:cNvSpPr>
            <a:spLocks noChangeArrowheads="1"/>
          </p:cNvSpPr>
          <p:nvPr/>
        </p:nvSpPr>
        <p:spPr bwMode="auto">
          <a:xfrm>
            <a:off x="903288" y="3816350"/>
            <a:ext cx="671512" cy="657225"/>
          </a:xfrm>
          <a:prstGeom prst="wedgeRoundRectCallout">
            <a:avLst>
              <a:gd name="adj1" fmla="val 388532"/>
              <a:gd name="adj2" fmla="val 132366"/>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24585" name="AutoShape 7"/>
          <p:cNvSpPr>
            <a:spLocks noChangeArrowheads="1"/>
          </p:cNvSpPr>
          <p:nvPr/>
        </p:nvSpPr>
        <p:spPr bwMode="auto">
          <a:xfrm>
            <a:off x="960438" y="2108200"/>
            <a:ext cx="1854200" cy="547688"/>
          </a:xfrm>
          <a:prstGeom prst="wedgeRoundRectCallout">
            <a:avLst>
              <a:gd name="adj1" fmla="val 124144"/>
              <a:gd name="adj2" fmla="val 485653"/>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5603" name="Rectangle 6"/>
          <p:cNvSpPr>
            <a:spLocks noGrp="1" noChangeArrowheads="1"/>
          </p:cNvSpPr>
          <p:nvPr>
            <p:ph type="sldNum" sz="quarter" idx="10"/>
          </p:nvPr>
        </p:nvSpPr>
        <p:spPr>
          <a:noFill/>
        </p:spPr>
        <p:txBody>
          <a:bodyPr/>
          <a:lstStyle/>
          <a:p>
            <a:fld id="{7567178E-50B1-4D1E-9C3C-F42A1D3ED08B}" type="slidenum">
              <a:rPr lang="ar-SA" smtClean="0">
                <a:cs typeface="Arial" pitchFamily="34" charset="0"/>
              </a:rPr>
              <a:pPr/>
              <a:t>22</a:t>
            </a:fld>
            <a:endParaRPr lang="en-US">
              <a:cs typeface="Arial" pitchFamily="34" charset="0"/>
            </a:endParaRPr>
          </a:p>
        </p:txBody>
      </p:sp>
      <p:sp>
        <p:nvSpPr>
          <p:cNvPr id="2560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9E939BA-6F5F-43B9-A8AA-1609E59DE3B9}" type="slidenum">
              <a:rPr lang="ar-SA" sz="1400">
                <a:solidFill>
                  <a:schemeClr val="tx1"/>
                </a:solidFill>
                <a:latin typeface="Arial" pitchFamily="34" charset="0"/>
                <a:cs typeface="Arial" pitchFamily="34" charset="0"/>
              </a:rPr>
              <a:pPr algn="r"/>
              <a:t>22</a:t>
            </a:fld>
            <a:endParaRPr lang="en-US" sz="1400" dirty="0">
              <a:solidFill>
                <a:schemeClr val="tx1"/>
              </a:solidFill>
              <a:latin typeface="Arial" pitchFamily="34" charset="0"/>
              <a:cs typeface="Arial" pitchFamily="34" charset="0"/>
            </a:endParaRPr>
          </a:p>
        </p:txBody>
      </p:sp>
      <p:sp>
        <p:nvSpPr>
          <p:cNvPr id="25605" name="Rectangle 2"/>
          <p:cNvSpPr>
            <a:spLocks noGrp="1" noChangeArrowheads="1"/>
          </p:cNvSpPr>
          <p:nvPr>
            <p:ph type="title"/>
          </p:nvPr>
        </p:nvSpPr>
        <p:spPr/>
        <p:txBody>
          <a:bodyPr/>
          <a:lstStyle/>
          <a:p>
            <a:r>
              <a:rPr lang="en-US"/>
              <a:t>Warning</a:t>
            </a:r>
          </a:p>
        </p:txBody>
      </p:sp>
      <p:sp>
        <p:nvSpPr>
          <p:cNvPr id="25606" name="Rectangle 3"/>
          <p:cNvSpPr>
            <a:spLocks noGrp="1" noChangeArrowheads="1"/>
          </p:cNvSpPr>
          <p:nvPr>
            <p:ph type="body" sz="half" idx="1"/>
          </p:nvPr>
        </p:nvSpPr>
        <p:spPr>
          <a:xfrm>
            <a:off x="376238" y="1733550"/>
            <a:ext cx="4427537" cy="4114800"/>
          </a:xfrm>
        </p:spPr>
        <p:txBody>
          <a:bodyPr/>
          <a:lstStyle/>
          <a:p>
            <a:r>
              <a:rPr lang="en-US"/>
              <a:t>Not always this simple</a:t>
            </a:r>
          </a:p>
          <a:p>
            <a:pPr lvl="1"/>
            <a:r>
              <a:rPr lang="en-US"/>
              <a:t>Conditional waits</a:t>
            </a:r>
          </a:p>
          <a:p>
            <a:pPr lvl="1"/>
            <a:r>
              <a:rPr lang="en-US"/>
              <a:t>Enhanced concurrency</a:t>
            </a:r>
          </a:p>
          <a:p>
            <a:pPr lvl="1"/>
            <a:r>
              <a:rPr lang="en-US"/>
              <a:t>Complex patterns</a:t>
            </a:r>
          </a:p>
          <a:p>
            <a:r>
              <a:rPr lang="en-US"/>
              <a:t>But often it is…</a:t>
            </a:r>
          </a:p>
        </p:txBody>
      </p:sp>
      <p:pic>
        <p:nvPicPr>
          <p:cNvPr id="25607" name="Picture 6"/>
          <p:cNvPicPr>
            <a:picLocks noChangeAspect="1" noChangeArrowheads="1"/>
          </p:cNvPicPr>
          <p:nvPr/>
        </p:nvPicPr>
        <p:blipFill>
          <a:blip r:embed="rId3" cstate="print"/>
          <a:srcRect/>
          <a:stretch>
            <a:fillRect/>
          </a:stretch>
        </p:blipFill>
        <p:spPr bwMode="auto">
          <a:xfrm>
            <a:off x="4606925" y="2376488"/>
            <a:ext cx="4225925" cy="2559050"/>
          </a:xfrm>
          <a:prstGeom prst="rect">
            <a:avLst/>
          </a:prstGeom>
          <a:noFill/>
          <a:ln w="38100" algn="ctr">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6317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72D8A237-BC3E-4F9B-8BCB-9F85779C26A6}" type="slidenum">
              <a:rPr lang="ar-SA" sz="1400">
                <a:solidFill>
                  <a:schemeClr val="tx1"/>
                </a:solidFill>
                <a:latin typeface="Arial" pitchFamily="34" charset="0"/>
                <a:cs typeface="Arial" pitchFamily="34" charset="0"/>
              </a:rPr>
              <a:pPr algn="r"/>
              <a:t>23</a:t>
            </a:fld>
            <a:endParaRPr lang="en-US" sz="1400" dirty="0">
              <a:solidFill>
                <a:schemeClr val="tx1"/>
              </a:solidFill>
              <a:latin typeface="Arial" pitchFamily="34" charset="0"/>
              <a:cs typeface="Arial" pitchFamily="34" charset="0"/>
            </a:endParaRPr>
          </a:p>
        </p:txBody>
      </p:sp>
      <p:sp>
        <p:nvSpPr>
          <p:cNvPr id="263172" name="Rectangle 3"/>
          <p:cNvSpPr>
            <a:spLocks noGrp="1" noChangeArrowheads="1"/>
          </p:cNvSpPr>
          <p:nvPr>
            <p:ph type="title" idx="4294967295"/>
          </p:nvPr>
        </p:nvSpPr>
        <p:spPr/>
        <p:txBody>
          <a:bodyPr/>
          <a:lstStyle/>
          <a:p>
            <a:r>
              <a:rPr lang="en-US"/>
              <a:t>Composition?</a:t>
            </a:r>
          </a:p>
        </p:txBody>
      </p:sp>
      <p:grpSp>
        <p:nvGrpSpPr>
          <p:cNvPr id="263173" name="Group 18"/>
          <p:cNvGrpSpPr>
            <a:grpSpLocks/>
          </p:cNvGrpSpPr>
          <p:nvPr/>
        </p:nvGrpSpPr>
        <p:grpSpPr bwMode="auto">
          <a:xfrm flipH="1">
            <a:off x="968375" y="4295775"/>
            <a:ext cx="1447800" cy="1295400"/>
            <a:chOff x="3168" y="1824"/>
            <a:chExt cx="912" cy="816"/>
          </a:xfrm>
        </p:grpSpPr>
        <p:sp>
          <p:nvSpPr>
            <p:cNvPr id="263174"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5"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6"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7"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8"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79"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80"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81"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63182"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263183" name="Group 4"/>
          <p:cNvGrpSpPr>
            <a:grpSpLocks/>
          </p:cNvGrpSpPr>
          <p:nvPr/>
        </p:nvGrpSpPr>
        <p:grpSpPr bwMode="auto">
          <a:xfrm>
            <a:off x="4106863" y="4503738"/>
            <a:ext cx="430212" cy="341312"/>
            <a:chOff x="2928" y="1465"/>
            <a:chExt cx="271" cy="215"/>
          </a:xfrm>
        </p:grpSpPr>
        <p:sp>
          <p:nvSpPr>
            <p:cNvPr id="263184" name="Oval 5"/>
            <p:cNvSpPr>
              <a:spLocks noChangeArrowheads="1"/>
            </p:cNvSpPr>
            <p:nvPr/>
          </p:nvSpPr>
          <p:spPr bwMode="auto">
            <a:xfrm>
              <a:off x="2928" y="1465"/>
              <a:ext cx="271" cy="215"/>
            </a:xfrm>
            <a:prstGeom prst="ellipse">
              <a:avLst/>
            </a:prstGeom>
            <a:solidFill>
              <a:srgbClr val="FFFF00"/>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63185" name="Oval 6"/>
            <p:cNvSpPr>
              <a:spLocks noChangeArrowheads="1"/>
            </p:cNvSpPr>
            <p:nvPr/>
          </p:nvSpPr>
          <p:spPr bwMode="auto">
            <a:xfrm>
              <a:off x="3082" y="1503"/>
              <a:ext cx="71" cy="60"/>
            </a:xfrm>
            <a:prstGeom prst="ellipse">
              <a:avLst/>
            </a:prstGeom>
            <a:solidFill>
              <a:srgbClr val="FFFFCC"/>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63186"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87"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88"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89"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63190"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63191"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92"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93"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63194"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63195"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nvGrpSpPr>
          <p:cNvPr id="2" name="Group 9"/>
          <p:cNvGrpSpPr>
            <a:grpSpLocks/>
          </p:cNvGrpSpPr>
          <p:nvPr/>
        </p:nvGrpSpPr>
        <p:grpSpPr bwMode="auto">
          <a:xfrm>
            <a:off x="5899150" y="2730500"/>
            <a:ext cx="430213" cy="341313"/>
            <a:chOff x="2744" y="3360"/>
            <a:chExt cx="271" cy="215"/>
          </a:xfrm>
        </p:grpSpPr>
        <p:sp>
          <p:nvSpPr>
            <p:cNvPr id="263197" name="Oval 10"/>
            <p:cNvSpPr>
              <a:spLocks noChangeArrowheads="1"/>
            </p:cNvSpPr>
            <p:nvPr/>
          </p:nvSpPr>
          <p:spPr bwMode="auto">
            <a:xfrm>
              <a:off x="2744" y="3360"/>
              <a:ext cx="271" cy="215"/>
            </a:xfrm>
            <a:prstGeom prst="ellipse">
              <a:avLst/>
            </a:prstGeom>
            <a:solidFill>
              <a:srgbClr val="66FF33"/>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63198" name="Oval 11"/>
            <p:cNvSpPr>
              <a:spLocks noChangeArrowheads="1"/>
            </p:cNvSpPr>
            <p:nvPr/>
          </p:nvSpPr>
          <p:spPr bwMode="auto">
            <a:xfrm>
              <a:off x="2898" y="3398"/>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63200" name="Oval 13"/>
            <p:cNvSpPr>
              <a:spLocks noChangeArrowheads="1"/>
            </p:cNvSpPr>
            <p:nvPr/>
          </p:nvSpPr>
          <p:spPr bwMode="auto">
            <a:xfrm>
              <a:off x="3648" y="3312"/>
              <a:ext cx="271" cy="215"/>
            </a:xfrm>
            <a:prstGeom prst="ellipse">
              <a:avLst/>
            </a:prstGeom>
            <a:solidFill>
              <a:srgbClr val="FF0000"/>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63201" name="Oval 14"/>
            <p:cNvSpPr>
              <a:spLocks noChangeArrowheads="1"/>
            </p:cNvSpPr>
            <p:nvPr/>
          </p:nvSpPr>
          <p:spPr bwMode="auto">
            <a:xfrm>
              <a:off x="3802" y="3350"/>
              <a:ext cx="71" cy="60"/>
            </a:xfrm>
            <a:prstGeom prst="ellipse">
              <a:avLst/>
            </a:prstGeom>
            <a:solidFill>
              <a:srgbClr val="FF7C80"/>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63203" name="Oval 28"/>
            <p:cNvSpPr>
              <a:spLocks noChangeArrowheads="1"/>
            </p:cNvSpPr>
            <p:nvPr/>
          </p:nvSpPr>
          <p:spPr bwMode="auto">
            <a:xfrm>
              <a:off x="2928" y="1465"/>
              <a:ext cx="271" cy="215"/>
            </a:xfrm>
            <a:prstGeom prst="ellipse">
              <a:avLst/>
            </a:prstGeom>
            <a:solidFill>
              <a:srgbClr val="3399FF"/>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63204" name="Oval 29"/>
            <p:cNvSpPr>
              <a:spLocks noChangeArrowheads="1"/>
            </p:cNvSpPr>
            <p:nvPr/>
          </p:nvSpPr>
          <p:spPr bwMode="auto">
            <a:xfrm>
              <a:off x="3082" y="1503"/>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3.64162E-6 L 0.09531 0.2437 " pathEditMode="relative" rAng="0" ptsTypes="AA">
                                      <p:cBhvr>
                                        <p:cTn id="6" dur="500" fill="hold"/>
                                        <p:tgtEl>
                                          <p:spTgt spid="5"/>
                                        </p:tgtEl>
                                        <p:attrNameLst>
                                          <p:attrName>ppt_x</p:attrName>
                                          <p:attrName>ppt_y</p:attrName>
                                        </p:attrNameLst>
                                      </p:cBhvr>
                                      <p:rCtr x="4800" y="12200"/>
                                    </p:animMotion>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 0.0 L -0.08837 0.0 " pathEditMode="relative" ptsTypes="AA">
                                      <p:cBhvr>
                                        <p:cTn id="9" dur="500" fill="hold"/>
                                        <p:tgtEl>
                                          <p:spTgt spid="3"/>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 0.0 L -0.08837 0.0 " pathEditMode="relative" ptsTypes="AA">
                                      <p:cBhvr>
                                        <p:cTn id="12" dur="5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8569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B57B54E-F9B8-4CA0-B1A5-3850F3A979E0}" type="slidenum">
              <a:rPr lang="ar-SA" sz="1400">
                <a:solidFill>
                  <a:schemeClr val="tx1"/>
                </a:solidFill>
                <a:latin typeface="Arial" pitchFamily="34" charset="0"/>
                <a:cs typeface="Arial" pitchFamily="34" charset="0"/>
              </a:rPr>
              <a:pPr algn="r"/>
              <a:t>24</a:t>
            </a:fld>
            <a:endParaRPr lang="en-US" sz="1400" dirty="0">
              <a:solidFill>
                <a:schemeClr val="tx1"/>
              </a:solidFill>
              <a:latin typeface="Arial" pitchFamily="34" charset="0"/>
              <a:cs typeface="Arial" pitchFamily="34" charset="0"/>
            </a:endParaRPr>
          </a:p>
        </p:txBody>
      </p:sp>
      <p:sp>
        <p:nvSpPr>
          <p:cNvPr id="285700" name="Rectangle 3"/>
          <p:cNvSpPr>
            <a:spLocks noGrp="1" noChangeArrowheads="1"/>
          </p:cNvSpPr>
          <p:nvPr>
            <p:ph type="title" idx="4294967295"/>
          </p:nvPr>
        </p:nvSpPr>
        <p:spPr/>
        <p:txBody>
          <a:bodyPr/>
          <a:lstStyle/>
          <a:p>
            <a:r>
              <a:rPr lang="en-US"/>
              <a:t>Composition?</a:t>
            </a:r>
          </a:p>
        </p:txBody>
      </p:sp>
      <p:grpSp>
        <p:nvGrpSpPr>
          <p:cNvPr id="285701" name="Group 18"/>
          <p:cNvGrpSpPr>
            <a:grpSpLocks/>
          </p:cNvGrpSpPr>
          <p:nvPr/>
        </p:nvGrpSpPr>
        <p:grpSpPr bwMode="auto">
          <a:xfrm flipH="1">
            <a:off x="968375" y="4295775"/>
            <a:ext cx="1447800" cy="1295400"/>
            <a:chOff x="3168" y="1824"/>
            <a:chExt cx="912" cy="816"/>
          </a:xfrm>
        </p:grpSpPr>
        <p:sp>
          <p:nvSpPr>
            <p:cNvPr id="285702"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3"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4"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5"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folHlink"/>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6"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folHlink"/>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7"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folHlink"/>
            </a:solidFill>
            <a:ln w="38100">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8"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09"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sp>
          <p:nvSpPr>
            <p:cNvPr id="285710"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285711" name="Group 4"/>
          <p:cNvGrpSpPr>
            <a:grpSpLocks/>
          </p:cNvGrpSpPr>
          <p:nvPr/>
        </p:nvGrpSpPr>
        <p:grpSpPr bwMode="auto">
          <a:xfrm>
            <a:off x="4106863" y="4503738"/>
            <a:ext cx="430212" cy="341312"/>
            <a:chOff x="2928" y="1465"/>
            <a:chExt cx="271" cy="215"/>
          </a:xfrm>
        </p:grpSpPr>
        <p:sp>
          <p:nvSpPr>
            <p:cNvPr id="285712" name="Oval 5"/>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85713" name="Oval 6"/>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85714"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15"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16"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17"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85718"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85719"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20"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21"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itchFamily="34" charset="0"/>
            </a:endParaRPr>
          </a:p>
        </p:txBody>
      </p:sp>
      <p:sp>
        <p:nvSpPr>
          <p:cNvPr id="285722"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285723"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nvGrpSpPr>
          <p:cNvPr id="2" name="Group 9"/>
          <p:cNvGrpSpPr>
            <a:grpSpLocks/>
          </p:cNvGrpSpPr>
          <p:nvPr/>
        </p:nvGrpSpPr>
        <p:grpSpPr bwMode="auto">
          <a:xfrm>
            <a:off x="5027613" y="4500563"/>
            <a:ext cx="430212" cy="341312"/>
            <a:chOff x="2744" y="3360"/>
            <a:chExt cx="271" cy="215"/>
          </a:xfrm>
        </p:grpSpPr>
        <p:sp>
          <p:nvSpPr>
            <p:cNvPr id="285725" name="Oval 10"/>
            <p:cNvSpPr>
              <a:spLocks noChangeArrowheads="1"/>
            </p:cNvSpPr>
            <p:nvPr/>
          </p:nvSpPr>
          <p:spPr bwMode="auto">
            <a:xfrm>
              <a:off x="2744" y="3360"/>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85726" name="Oval 11"/>
            <p:cNvSpPr>
              <a:spLocks noChangeArrowheads="1"/>
            </p:cNvSpPr>
            <p:nvPr/>
          </p:nvSpPr>
          <p:spPr bwMode="auto">
            <a:xfrm>
              <a:off x="2898" y="3398"/>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85728" name="Oval 13"/>
            <p:cNvSpPr>
              <a:spLocks noChangeArrowheads="1"/>
            </p:cNvSpPr>
            <p:nvPr/>
          </p:nvSpPr>
          <p:spPr bwMode="auto">
            <a:xfrm>
              <a:off x="3648" y="3312"/>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dirty="0">
                <a:solidFill>
                  <a:srgbClr val="0000FF"/>
                </a:solidFill>
                <a:latin typeface="Arial" pitchFamily="34" charset="0"/>
              </a:endParaRPr>
            </a:p>
          </p:txBody>
        </p:sp>
        <p:sp>
          <p:nvSpPr>
            <p:cNvPr id="285729" name="Oval 14"/>
            <p:cNvSpPr>
              <a:spLocks noChangeArrowheads="1"/>
            </p:cNvSpPr>
            <p:nvPr/>
          </p:nvSpPr>
          <p:spPr bwMode="auto">
            <a:xfrm>
              <a:off x="3802" y="3350"/>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85731" name="Oval 28"/>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dirty="0">
                <a:solidFill>
                  <a:srgbClr val="0000FF"/>
                </a:solidFill>
                <a:latin typeface="Arial" pitchFamily="34" charset="0"/>
              </a:endParaRPr>
            </a:p>
          </p:txBody>
        </p:sp>
        <p:sp>
          <p:nvSpPr>
            <p:cNvPr id="285732" name="Oval 29"/>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itchFamily="34" charset="0"/>
              </a:endParaRPr>
            </a:p>
          </p:txBody>
        </p:sp>
      </p:grpSp>
      <p:sp>
        <p:nvSpPr>
          <p:cNvPr id="285734" name="Rectangle 2"/>
          <p:cNvSpPr>
            <a:spLocks noChangeArrowheads="1"/>
          </p:cNvSpPr>
          <p:nvPr/>
        </p:nvSpPr>
        <p:spPr bwMode="auto">
          <a:xfrm>
            <a:off x="635000" y="1897063"/>
            <a:ext cx="7099300" cy="2677656"/>
          </a:xfrm>
          <a:prstGeom prst="rect">
            <a:avLst/>
          </a:prstGeom>
          <a:solidFill>
            <a:srgbClr val="FFFFCC">
              <a:alpha val="89999"/>
            </a:srgbClr>
          </a:solidFill>
          <a:ln w="9525">
            <a:noFill/>
            <a:miter lim="800000"/>
            <a:headEnd/>
            <a:tailEnd/>
          </a:ln>
        </p:spPr>
        <p:txBody>
          <a:bodyPr>
            <a:spAutoFit/>
          </a:bodyPr>
          <a:lstStyle/>
          <a:p>
            <a:pPr algn="l"/>
            <a:r>
              <a:rPr lang="en-US" sz="2400" b="1" dirty="0">
                <a:solidFill>
                  <a:schemeClr val="tx1"/>
                </a:solidFill>
                <a:latin typeface="Courier New" pitchFamily="49" charset="0"/>
              </a:rPr>
              <a:t>public void</a:t>
            </a:r>
            <a:r>
              <a:rPr lang="en-US" sz="2400" b="1" dirty="0">
                <a:solidFill>
                  <a:srgbClr val="0000FF"/>
                </a:solidFill>
                <a:latin typeface="Courier New" pitchFamily="49" charset="0"/>
              </a:rPr>
              <a:t> Transfer(Queue&lt;T&gt; q1, q2)</a:t>
            </a:r>
          </a:p>
          <a:p>
            <a:pPr algn="l"/>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T x = q1.deq();</a:t>
            </a:r>
          </a:p>
          <a:p>
            <a:pPr algn="l"/>
            <a:r>
              <a:rPr lang="en-US" sz="2400" b="1" dirty="0">
                <a:solidFill>
                  <a:srgbClr val="0000FF"/>
                </a:solidFill>
                <a:latin typeface="Courier New" pitchFamily="49" charset="0"/>
              </a:rPr>
              <a:t>  q2.enq(x);</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973829" name="AutoShape 5"/>
          <p:cNvSpPr>
            <a:spLocks noChangeArrowheads="1"/>
          </p:cNvSpPr>
          <p:nvPr/>
        </p:nvSpPr>
        <p:spPr bwMode="auto">
          <a:xfrm>
            <a:off x="646113" y="2489200"/>
            <a:ext cx="3159125" cy="1503363"/>
          </a:xfrm>
          <a:prstGeom prst="wedgeRoundRectCallout">
            <a:avLst>
              <a:gd name="adj1" fmla="val 102060"/>
              <a:gd name="adj2" fmla="val 10505"/>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285736" name="Text Box 40"/>
          <p:cNvSpPr txBox="1">
            <a:spLocks noChangeArrowheads="1"/>
          </p:cNvSpPr>
          <p:nvPr/>
        </p:nvSpPr>
        <p:spPr bwMode="auto">
          <a:xfrm>
            <a:off x="5556420" y="3038475"/>
            <a:ext cx="261109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0000FF"/>
                </a:solidFill>
                <a:latin typeface="Arial" pitchFamily="34" charset="0"/>
                <a:cs typeface="Arial" pitchFamily="34" charset="0"/>
              </a:rPr>
              <a:t>Trivial or what?</a:t>
            </a:r>
            <a:endParaRPr lang="en-US" sz="2000" dirty="0">
              <a:solidFill>
                <a:srgbClr val="0000FF"/>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3829"/>
                                        </p:tgtEl>
                                        <p:attrNameLst>
                                          <p:attrName>style.visibility</p:attrName>
                                        </p:attrNameLst>
                                      </p:cBhvr>
                                      <p:to>
                                        <p:strVal val="visible"/>
                                      </p:to>
                                    </p:set>
                                    <p:animEffect transition="in" filter="blinds(horizontal)">
                                      <p:cBhvr>
                                        <p:cTn id="7" dur="500"/>
                                        <p:tgtEl>
                                          <p:spTgt spid="9738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85736"/>
                                        </p:tgtEl>
                                        <p:attrNameLst>
                                          <p:attrName>style.visibility</p:attrName>
                                        </p:attrNameLst>
                                      </p:cBhvr>
                                      <p:to>
                                        <p:strVal val="visible"/>
                                      </p:to>
                                    </p:set>
                                    <p:animEffect transition="in" filter="blinds(horizontal)">
                                      <p:cBhvr>
                                        <p:cTn id="10" dur="500"/>
                                        <p:tgtEl>
                                          <p:spTgt spid="285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29" grpId="0" animBg="1"/>
      <p:bldP spid="2857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7651" name="Rectangle 6"/>
          <p:cNvSpPr>
            <a:spLocks noGrp="1" noChangeArrowheads="1"/>
          </p:cNvSpPr>
          <p:nvPr>
            <p:ph type="sldNum" sz="quarter" idx="10"/>
          </p:nvPr>
        </p:nvSpPr>
        <p:spPr>
          <a:noFill/>
        </p:spPr>
        <p:txBody>
          <a:bodyPr/>
          <a:lstStyle/>
          <a:p>
            <a:fld id="{ED0117DC-4EEF-4D60-9DDB-97823C04D318}" type="slidenum">
              <a:rPr lang="ar-SA" smtClean="0">
                <a:cs typeface="Arial" pitchFamily="34" charset="0"/>
              </a:rPr>
              <a:pPr/>
              <a:t>25</a:t>
            </a:fld>
            <a:endParaRPr lang="en-US">
              <a:cs typeface="Arial" pitchFamily="34" charset="0"/>
            </a:endParaRPr>
          </a:p>
        </p:txBody>
      </p:sp>
      <p:sp>
        <p:nvSpPr>
          <p:cNvPr id="276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E77D27C-A499-44F3-A124-6B450918B9FA}" type="slidenum">
              <a:rPr lang="ar-SA" sz="1400">
                <a:solidFill>
                  <a:schemeClr val="tx1"/>
                </a:solidFill>
                <a:latin typeface="Arial" pitchFamily="34" charset="0"/>
                <a:cs typeface="Arial" pitchFamily="34" charset="0"/>
              </a:rPr>
              <a:pPr algn="r"/>
              <a:t>25</a:t>
            </a:fld>
            <a:endParaRPr lang="en-US" sz="1400" dirty="0">
              <a:solidFill>
                <a:schemeClr val="tx1"/>
              </a:solidFill>
              <a:latin typeface="Arial" pitchFamily="34" charset="0"/>
              <a:cs typeface="Arial" pitchFamily="34" charset="0"/>
            </a:endParaRPr>
          </a:p>
        </p:txBody>
      </p:sp>
      <p:sp>
        <p:nvSpPr>
          <p:cNvPr id="27653" name="Rectangle 2"/>
          <p:cNvSpPr>
            <a:spLocks noChangeArrowheads="1"/>
          </p:cNvSpPr>
          <p:nvPr/>
        </p:nvSpPr>
        <p:spPr bwMode="auto">
          <a:xfrm>
            <a:off x="838200" y="1752600"/>
            <a:ext cx="5681663" cy="3046988"/>
          </a:xfrm>
          <a:prstGeom prst="rect">
            <a:avLst/>
          </a:prstGeom>
          <a:solidFill>
            <a:srgbClr val="FFFFCC"/>
          </a:solidFill>
          <a:ln w="9525">
            <a:noFill/>
            <a:miter lim="800000"/>
            <a:headEnd/>
            <a:tailEnd/>
          </a:ln>
        </p:spPr>
        <p:txBody>
          <a:bodyPr>
            <a:spAutoFit/>
          </a:bodyPr>
          <a:lstStyle/>
          <a:p>
            <a:pPr algn="l"/>
            <a:r>
              <a:rPr lang="en-US" sz="2400" b="1" dirty="0">
                <a:solidFill>
                  <a:schemeClr val="tx1"/>
                </a:solidFill>
                <a:latin typeface="Courier New" pitchFamily="49" charset="0"/>
              </a:rPr>
              <a:t>public </a:t>
            </a:r>
            <a:r>
              <a:rPr lang="en-US" sz="2400" b="1" dirty="0">
                <a:solidFill>
                  <a:srgbClr val="0000FF"/>
                </a:solidFill>
                <a:latin typeface="Courier New" pitchFamily="49" charset="0"/>
              </a:rPr>
              <a:t>T </a:t>
            </a:r>
            <a:r>
              <a:rPr lang="en-US" sz="2400" b="1" dirty="0" err="1">
                <a:solidFill>
                  <a:srgbClr val="0000FF"/>
                </a:solidFill>
                <a:latin typeface="Courier New" pitchFamily="49" charset="0"/>
              </a:rPr>
              <a:t>LeftDeq</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if </a:t>
            </a:r>
            <a:r>
              <a:rPr lang="en-US" sz="2400" b="1" dirty="0">
                <a:solidFill>
                  <a:srgbClr val="0000FF"/>
                </a:solidFill>
                <a:latin typeface="Courier New" pitchFamily="49" charset="0"/>
              </a:rPr>
              <a:t>(left == </a:t>
            </a:r>
            <a:r>
              <a:rPr lang="en-US" sz="2400" b="1" dirty="0">
                <a:solidFill>
                  <a:schemeClr val="tx1"/>
                </a:solidFill>
                <a:latin typeface="Courier New" pitchFamily="49" charset="0"/>
              </a:rPr>
              <a:t>null</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retry</a:t>
            </a:r>
            <a:r>
              <a:rPr lang="en-US" sz="2400" b="1" dirty="0">
                <a:solidFill>
                  <a:srgbClr val="0000FF"/>
                </a:solidFill>
                <a:latin typeface="Courier New" pitchFamily="49" charset="0"/>
              </a:rPr>
              <a:t>;</a:t>
            </a:r>
          </a:p>
          <a:p>
            <a:pPr algn="l"/>
            <a:r>
              <a:rPr lang="en-US" sz="2400" b="1" dirty="0">
                <a:solidFill>
                  <a:schemeClr val="tx1"/>
                </a:solidFill>
                <a:latin typeface="Courier New" pitchFamily="49" charset="0"/>
              </a:rPr>
              <a:t>  …</a:t>
            </a:r>
          </a:p>
          <a:p>
            <a:pPr algn="l"/>
            <a:r>
              <a:rPr lang="en-US" sz="2400" b="1" dirty="0">
                <a:solidFill>
                  <a:schemeClr val="tx1"/>
                </a:solidFill>
                <a:latin typeface="Courier New" pitchFamily="49" charset="0"/>
              </a:rPr>
              <a:t> </a:t>
            </a:r>
            <a:endParaRPr lang="en-US" sz="2400" b="1" dirty="0">
              <a:solidFill>
                <a:srgbClr val="0000FF"/>
              </a:solidFill>
              <a:latin typeface="Courier New" pitchFamily="49" charset="0"/>
            </a:endParaRP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27654" name="Rectangle 3"/>
          <p:cNvSpPr>
            <a:spLocks noGrp="1" noChangeArrowheads="1"/>
          </p:cNvSpPr>
          <p:nvPr>
            <p:ph type="title"/>
          </p:nvPr>
        </p:nvSpPr>
        <p:spPr/>
        <p:txBody>
          <a:bodyPr/>
          <a:lstStyle/>
          <a:p>
            <a:r>
              <a:rPr lang="en-US"/>
              <a:t>Conditional Waiting</a:t>
            </a:r>
          </a:p>
        </p:txBody>
      </p:sp>
      <p:sp>
        <p:nvSpPr>
          <p:cNvPr id="975877" name="AutoShape 5"/>
          <p:cNvSpPr>
            <a:spLocks noChangeArrowheads="1"/>
          </p:cNvSpPr>
          <p:nvPr/>
        </p:nvSpPr>
        <p:spPr bwMode="auto">
          <a:xfrm>
            <a:off x="1376363" y="2882900"/>
            <a:ext cx="1587500" cy="474663"/>
          </a:xfrm>
          <a:prstGeom prst="wedgeRoundRectCallout">
            <a:avLst>
              <a:gd name="adj1" fmla="val 102398"/>
              <a:gd name="adj2" fmla="val 319231"/>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 name="Text Box 40"/>
          <p:cNvSpPr txBox="1">
            <a:spLocks noChangeArrowheads="1"/>
          </p:cNvSpPr>
          <p:nvPr/>
        </p:nvSpPr>
        <p:spPr bwMode="auto">
          <a:xfrm>
            <a:off x="2932500" y="4693103"/>
            <a:ext cx="4480672"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Roll back transaction and restart when something changes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5877"/>
                                        </p:tgtEl>
                                        <p:attrNameLst>
                                          <p:attrName>style.visibility</p:attrName>
                                        </p:attrNameLst>
                                      </p:cBhvr>
                                      <p:to>
                                        <p:strVal val="visible"/>
                                      </p:to>
                                    </p:set>
                                    <p:animEffect transition="in" filter="blinds(horizontal)">
                                      <p:cBhvr>
                                        <p:cTn id="7" dur="500"/>
                                        <p:tgtEl>
                                          <p:spTgt spid="9758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587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28675" name="Rectangle 6"/>
          <p:cNvSpPr>
            <a:spLocks noGrp="1" noChangeArrowheads="1"/>
          </p:cNvSpPr>
          <p:nvPr>
            <p:ph type="sldNum" sz="quarter" idx="10"/>
          </p:nvPr>
        </p:nvSpPr>
        <p:spPr>
          <a:noFill/>
        </p:spPr>
        <p:txBody>
          <a:bodyPr/>
          <a:lstStyle/>
          <a:p>
            <a:fld id="{1E7C2058-DC56-48E8-AB3E-EA4E24882B32}" type="slidenum">
              <a:rPr lang="ar-SA" smtClean="0">
                <a:cs typeface="Arial" pitchFamily="34" charset="0"/>
              </a:rPr>
              <a:pPr/>
              <a:t>26</a:t>
            </a:fld>
            <a:endParaRPr lang="en-US">
              <a:cs typeface="Arial" pitchFamily="34" charset="0"/>
            </a:endParaRPr>
          </a:p>
        </p:txBody>
      </p:sp>
      <p:sp>
        <p:nvSpPr>
          <p:cNvPr id="286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7DFEF79-5B22-459D-8A8D-09CFEA1AFE71}" type="slidenum">
              <a:rPr lang="ar-SA" sz="1400">
                <a:solidFill>
                  <a:schemeClr val="tx1"/>
                </a:solidFill>
                <a:latin typeface="Arial" pitchFamily="34" charset="0"/>
                <a:cs typeface="Arial" pitchFamily="34" charset="0"/>
              </a:rPr>
              <a:pPr algn="r"/>
              <a:t>26</a:t>
            </a:fld>
            <a:endParaRPr lang="en-US" sz="1400" dirty="0">
              <a:solidFill>
                <a:schemeClr val="tx1"/>
              </a:solidFill>
              <a:latin typeface="Arial" pitchFamily="34" charset="0"/>
              <a:cs typeface="Arial" pitchFamily="34" charset="0"/>
            </a:endParaRPr>
          </a:p>
        </p:txBody>
      </p:sp>
      <p:sp>
        <p:nvSpPr>
          <p:cNvPr id="28677" name="Rectangle 2"/>
          <p:cNvSpPr>
            <a:spLocks noGrp="1" noChangeArrowheads="1"/>
          </p:cNvSpPr>
          <p:nvPr>
            <p:ph type="title"/>
          </p:nvPr>
        </p:nvSpPr>
        <p:spPr/>
        <p:txBody>
          <a:bodyPr/>
          <a:lstStyle/>
          <a:p>
            <a:r>
              <a:rPr lang="en-US" sz="4000"/>
              <a:t>Composable Conditional Waiting</a:t>
            </a:r>
          </a:p>
        </p:txBody>
      </p:sp>
      <p:sp>
        <p:nvSpPr>
          <p:cNvPr id="28678" name="Rectangle 3"/>
          <p:cNvSpPr>
            <a:spLocks noChangeArrowheads="1"/>
          </p:cNvSpPr>
          <p:nvPr/>
        </p:nvSpPr>
        <p:spPr bwMode="auto">
          <a:xfrm>
            <a:off x="838200" y="1752600"/>
            <a:ext cx="7315200" cy="1938992"/>
          </a:xfrm>
          <a:prstGeom prst="rect">
            <a:avLst/>
          </a:prstGeom>
          <a:solidFill>
            <a:srgbClr val="FFFFCC"/>
          </a:solidFill>
          <a:ln w="9525">
            <a:noFill/>
            <a:miter lim="800000"/>
            <a:headEnd/>
            <a:tailEnd/>
          </a:ln>
        </p:spPr>
        <p:txBody>
          <a:bodyPr>
            <a:spAutoFit/>
          </a:bodyPr>
          <a:lstStyle/>
          <a:p>
            <a:pPr algn="l"/>
            <a:r>
              <a:rPr lang="en-US" sz="2400" b="1" dirty="0">
                <a:solidFill>
                  <a:schemeClr val="tx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x = q1.deq(); </a:t>
            </a:r>
          </a:p>
          <a:p>
            <a:pPr algn="l"/>
            <a:r>
              <a:rPr lang="en-US" sz="2400" b="1" dirty="0">
                <a:solidFill>
                  <a:srgbClr val="0000FF"/>
                </a:solidFill>
                <a:latin typeface="Courier New" pitchFamily="49" charset="0"/>
              </a:rPr>
              <a:t>} </a:t>
            </a:r>
            <a:r>
              <a:rPr lang="en-US" sz="2400" b="1" dirty="0" err="1">
                <a:solidFill>
                  <a:schemeClr val="tx1"/>
                </a:solidFill>
                <a:latin typeface="Courier New" pitchFamily="49" charset="0"/>
              </a:rPr>
              <a:t>orElse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x = q2.deq();</a:t>
            </a:r>
          </a:p>
          <a:p>
            <a:pPr algn="l"/>
            <a:r>
              <a:rPr lang="en-US" sz="2400" b="1" dirty="0">
                <a:solidFill>
                  <a:srgbClr val="0000FF"/>
                </a:solidFill>
                <a:latin typeface="Courier New" pitchFamily="49" charset="0"/>
              </a:rPr>
              <a:t>}</a:t>
            </a:r>
            <a:endParaRPr lang="en-US" sz="2400" b="1" dirty="0">
              <a:solidFill>
                <a:schemeClr val="bg2"/>
              </a:solidFill>
              <a:latin typeface="Courier New" pitchFamily="49" charset="0"/>
            </a:endParaRPr>
          </a:p>
        </p:txBody>
      </p:sp>
      <p:sp>
        <p:nvSpPr>
          <p:cNvPr id="977924" name="AutoShape 4"/>
          <p:cNvSpPr>
            <a:spLocks noChangeArrowheads="1"/>
          </p:cNvSpPr>
          <p:nvPr/>
        </p:nvSpPr>
        <p:spPr bwMode="auto">
          <a:xfrm>
            <a:off x="1790700" y="2076450"/>
            <a:ext cx="1827213" cy="523875"/>
          </a:xfrm>
          <a:prstGeom prst="wedgeRoundRectCallout">
            <a:avLst>
              <a:gd name="adj1" fmla="val 63380"/>
              <a:gd name="adj2" fmla="val 432120"/>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77926" name="AutoShape 6"/>
          <p:cNvSpPr>
            <a:spLocks noChangeArrowheads="1"/>
          </p:cNvSpPr>
          <p:nvPr/>
        </p:nvSpPr>
        <p:spPr bwMode="auto">
          <a:xfrm>
            <a:off x="1804988" y="2816225"/>
            <a:ext cx="1811337" cy="523875"/>
          </a:xfrm>
          <a:prstGeom prst="wedgeRoundRectCallout">
            <a:avLst>
              <a:gd name="adj1" fmla="val 57449"/>
              <a:gd name="adj2" fmla="val 338486"/>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77928" name="AutoShape 8"/>
          <p:cNvSpPr>
            <a:spLocks noChangeArrowheads="1"/>
          </p:cNvSpPr>
          <p:nvPr/>
        </p:nvSpPr>
        <p:spPr bwMode="auto">
          <a:xfrm>
            <a:off x="654050" y="1657350"/>
            <a:ext cx="3309938" cy="2143125"/>
          </a:xfrm>
          <a:prstGeom prst="wedgeRoundRectCallout">
            <a:avLst>
              <a:gd name="adj1" fmla="val 46162"/>
              <a:gd name="adj2" fmla="val 120074"/>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14" name="Text Box 40"/>
          <p:cNvSpPr txBox="1">
            <a:spLocks noChangeArrowheads="1"/>
          </p:cNvSpPr>
          <p:nvPr/>
        </p:nvSpPr>
        <p:spPr bwMode="auto">
          <a:xfrm>
            <a:off x="2780100" y="4736645"/>
            <a:ext cx="561278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Run 1</a:t>
            </a:r>
            <a:r>
              <a:rPr lang="en-US" sz="2800" b="1" baseline="30000" dirty="0">
                <a:solidFill>
                  <a:srgbClr val="0000FF"/>
                </a:solidFill>
                <a:latin typeface="Arial" pitchFamily="34" charset="0"/>
                <a:cs typeface="Arial" pitchFamily="34" charset="0"/>
              </a:rPr>
              <a:t>st</a:t>
            </a:r>
            <a:r>
              <a:rPr lang="en-US" sz="2800" b="1" dirty="0">
                <a:solidFill>
                  <a:srgbClr val="0000FF"/>
                </a:solidFill>
                <a:latin typeface="Arial" pitchFamily="34" charset="0"/>
                <a:cs typeface="Arial" pitchFamily="34" charset="0"/>
              </a:rPr>
              <a:t> method. If it retries …</a:t>
            </a:r>
          </a:p>
        </p:txBody>
      </p:sp>
      <p:sp>
        <p:nvSpPr>
          <p:cNvPr id="15" name="Text Box 40"/>
          <p:cNvSpPr txBox="1">
            <a:spLocks noChangeArrowheads="1"/>
          </p:cNvSpPr>
          <p:nvPr/>
        </p:nvSpPr>
        <p:spPr bwMode="auto">
          <a:xfrm>
            <a:off x="3084900" y="5019674"/>
            <a:ext cx="561278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Run 2</a:t>
            </a:r>
            <a:r>
              <a:rPr lang="en-US" sz="2800" b="1" baseline="30000" dirty="0">
                <a:solidFill>
                  <a:srgbClr val="0000FF"/>
                </a:solidFill>
                <a:latin typeface="Arial" pitchFamily="34" charset="0"/>
                <a:cs typeface="Arial" pitchFamily="34" charset="0"/>
              </a:rPr>
              <a:t>nd</a:t>
            </a:r>
            <a:r>
              <a:rPr lang="en-US" sz="2800" b="1" dirty="0">
                <a:solidFill>
                  <a:srgbClr val="0000FF"/>
                </a:solidFill>
                <a:latin typeface="Arial" pitchFamily="34" charset="0"/>
                <a:cs typeface="Arial" pitchFamily="34" charset="0"/>
              </a:rPr>
              <a:t> method. If it retries …</a:t>
            </a:r>
          </a:p>
        </p:txBody>
      </p:sp>
      <p:sp>
        <p:nvSpPr>
          <p:cNvPr id="17" name="Text Box 40"/>
          <p:cNvSpPr txBox="1">
            <a:spLocks noChangeArrowheads="1"/>
          </p:cNvSpPr>
          <p:nvPr/>
        </p:nvSpPr>
        <p:spPr bwMode="auto">
          <a:xfrm>
            <a:off x="3313501" y="5444217"/>
            <a:ext cx="561278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Entire statement retries</a:t>
            </a:r>
            <a:endParaRPr lang="en-US" sz="1800" b="1" dirty="0">
              <a:solidFill>
                <a:srgbClr val="0000FF"/>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7924"/>
                                        </p:tgtEl>
                                        <p:attrNameLst>
                                          <p:attrName>style.visibility</p:attrName>
                                        </p:attrNameLst>
                                      </p:cBhvr>
                                      <p:to>
                                        <p:strVal val="visible"/>
                                      </p:to>
                                    </p:set>
                                    <p:animEffect transition="in" filter="blinds(horizontal)">
                                      <p:cBhvr>
                                        <p:cTn id="7" dur="500"/>
                                        <p:tgtEl>
                                          <p:spTgt spid="9779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977924"/>
                                        </p:tgtEl>
                                      </p:cBhvr>
                                    </p:animEffect>
                                    <p:set>
                                      <p:cBhvr>
                                        <p:cTn id="15" dur="1" fill="hold">
                                          <p:stCondLst>
                                            <p:cond delay="499"/>
                                          </p:stCondLst>
                                        </p:cTn>
                                        <p:tgtEl>
                                          <p:spTgt spid="977924"/>
                                        </p:tgtEl>
                                        <p:attrNameLst>
                                          <p:attrName>style.visibility</p:attrName>
                                        </p:attrNameLst>
                                      </p:cBhvr>
                                      <p:to>
                                        <p:strVal val="hidden"/>
                                      </p:to>
                                    </p:set>
                                  </p:childTnLst>
                                </p:cTn>
                              </p:par>
                              <p:par>
                                <p:cTn id="16" presetID="3" presetClass="exit" presetSubtype="10" fill="hold" grpId="1" nodeType="withEffect">
                                  <p:stCondLst>
                                    <p:cond delay="0"/>
                                  </p:stCondLst>
                                  <p:childTnLst>
                                    <p:animEffect transition="out" filter="blinds(horizontal)">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977926"/>
                                        </p:tgtEl>
                                        <p:attrNameLst>
                                          <p:attrName>style.visibility</p:attrName>
                                        </p:attrNameLst>
                                      </p:cBhvr>
                                      <p:to>
                                        <p:strVal val="visible"/>
                                      </p:to>
                                    </p:set>
                                    <p:animEffect transition="in" filter="blinds(horizontal)">
                                      <p:cBhvr>
                                        <p:cTn id="22" dur="500"/>
                                        <p:tgtEl>
                                          <p:spTgt spid="97792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977926"/>
                                        </p:tgtEl>
                                      </p:cBhvr>
                                    </p:animEffect>
                                    <p:set>
                                      <p:cBhvr>
                                        <p:cTn id="30" dur="1" fill="hold">
                                          <p:stCondLst>
                                            <p:cond delay="499"/>
                                          </p:stCondLst>
                                        </p:cTn>
                                        <p:tgtEl>
                                          <p:spTgt spid="977926"/>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500"/>
                            </p:stCondLst>
                            <p:childTnLst>
                              <p:par>
                                <p:cTn id="35" presetID="3" presetClass="entr" presetSubtype="10" fill="hold" grpId="0" nodeType="afterEffect">
                                  <p:stCondLst>
                                    <p:cond delay="0"/>
                                  </p:stCondLst>
                                  <p:childTnLst>
                                    <p:set>
                                      <p:cBhvr>
                                        <p:cTn id="36" dur="1" fill="hold">
                                          <p:stCondLst>
                                            <p:cond delay="0"/>
                                          </p:stCondLst>
                                        </p:cTn>
                                        <p:tgtEl>
                                          <p:spTgt spid="977928"/>
                                        </p:tgtEl>
                                        <p:attrNameLst>
                                          <p:attrName>style.visibility</p:attrName>
                                        </p:attrNameLst>
                                      </p:cBhvr>
                                      <p:to>
                                        <p:strVal val="visible"/>
                                      </p:to>
                                    </p:set>
                                    <p:animEffect transition="in" filter="blinds(horizontal)">
                                      <p:cBhvr>
                                        <p:cTn id="37" dur="500"/>
                                        <p:tgtEl>
                                          <p:spTgt spid="97792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4" grpId="0" animBg="1"/>
      <p:bldP spid="977924" grpId="1" animBg="1"/>
      <p:bldP spid="977926" grpId="0" animBg="1"/>
      <p:bldP spid="977926" grpId="1" animBg="1"/>
      <p:bldP spid="977928" grpId="0" animBg="1"/>
      <p:bldP spid="14" grpId="0" animBg="1"/>
      <p:bldP spid="14" grpId="1" animBg="1"/>
      <p:bldP spid="15" grpId="0" animBg="1"/>
      <p:bldP spid="15" grpId="1"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46787"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ED97B461-A0D4-4AA8-8D62-D7155523F0E9}" type="slidenum">
              <a:rPr lang="x-none" sz="1400">
                <a:solidFill>
                  <a:schemeClr val="tx1"/>
                </a:solidFill>
                <a:latin typeface="Arial" pitchFamily="34" charset="0"/>
                <a:cs typeface="Arial" pitchFamily="34" charset="0"/>
              </a:rPr>
              <a:pPr algn="r"/>
              <a:t>27</a:t>
            </a:fld>
            <a:endParaRPr lang="en-US" sz="1400" dirty="0">
              <a:solidFill>
                <a:schemeClr val="tx1"/>
              </a:solidFill>
              <a:latin typeface="Arial" pitchFamily="34" charset="0"/>
              <a:cs typeface="Arial" pitchFamily="34" charset="0"/>
            </a:endParaRPr>
          </a:p>
        </p:txBody>
      </p:sp>
      <p:sp>
        <p:nvSpPr>
          <p:cNvPr id="24678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F150867-9FB1-4BC4-AD08-B7F33366D807}" type="slidenum">
              <a:rPr lang="x-none" sz="1400">
                <a:solidFill>
                  <a:schemeClr val="tx1"/>
                </a:solidFill>
                <a:latin typeface="Arial" pitchFamily="34" charset="0"/>
                <a:cs typeface="Arial" pitchFamily="34" charset="0"/>
              </a:rPr>
              <a:pPr algn="r"/>
              <a:t>27</a:t>
            </a:fld>
            <a:endParaRPr lang="en-US" sz="1400" dirty="0">
              <a:solidFill>
                <a:schemeClr val="tx1"/>
              </a:solidFill>
              <a:latin typeface="Arial" pitchFamily="34" charset="0"/>
              <a:cs typeface="Arial" pitchFamily="34" charset="0"/>
            </a:endParaRPr>
          </a:p>
        </p:txBody>
      </p:sp>
      <p:sp>
        <p:nvSpPr>
          <p:cNvPr id="246789" name="Rectangle 2"/>
          <p:cNvSpPr>
            <a:spLocks noGrp="1" noChangeArrowheads="1"/>
          </p:cNvSpPr>
          <p:nvPr>
            <p:ph type="title" idx="4294967295"/>
          </p:nvPr>
        </p:nvSpPr>
        <p:spPr/>
        <p:txBody>
          <a:bodyPr/>
          <a:lstStyle/>
          <a:p>
            <a:r>
              <a:rPr lang="en-US"/>
              <a:t>Hardware Transactional Memory</a:t>
            </a:r>
          </a:p>
        </p:txBody>
      </p:sp>
      <p:sp>
        <p:nvSpPr>
          <p:cNvPr id="246790" name="Rectangle 3"/>
          <p:cNvSpPr>
            <a:spLocks noGrp="1" noChangeArrowheads="1"/>
          </p:cNvSpPr>
          <p:nvPr>
            <p:ph type="body" idx="4294967295"/>
          </p:nvPr>
        </p:nvSpPr>
        <p:spPr>
          <a:xfrm>
            <a:off x="685800" y="1981200"/>
            <a:ext cx="4792663" cy="4114800"/>
          </a:xfrm>
        </p:spPr>
        <p:txBody>
          <a:bodyPr/>
          <a:lstStyle/>
          <a:p>
            <a:r>
              <a:rPr lang="en-US" sz="2800"/>
              <a:t>Exploit Cache coherence</a:t>
            </a:r>
          </a:p>
          <a:p>
            <a:r>
              <a:rPr lang="en-US" sz="2800"/>
              <a:t>Already almost does it</a:t>
            </a:r>
          </a:p>
          <a:p>
            <a:pPr lvl="1"/>
            <a:r>
              <a:rPr lang="en-US" sz="2400"/>
              <a:t>Invalidation</a:t>
            </a:r>
          </a:p>
          <a:p>
            <a:pPr lvl="1"/>
            <a:r>
              <a:rPr lang="en-US" sz="2400"/>
              <a:t>Consistency checking</a:t>
            </a:r>
          </a:p>
          <a:p>
            <a:r>
              <a:rPr lang="en-US" sz="2800"/>
              <a:t>Speculative execution</a:t>
            </a:r>
          </a:p>
          <a:p>
            <a:pPr lvl="1"/>
            <a:r>
              <a:rPr lang="en-US" sz="2400"/>
              <a:t>Branch prediction = optimistic synch!</a:t>
            </a:r>
          </a:p>
        </p:txBody>
      </p:sp>
      <p:pic>
        <p:nvPicPr>
          <p:cNvPr id="246791" name="Picture 7"/>
          <p:cNvPicPr>
            <a:picLocks noChangeAspect="1" noChangeArrowheads="1"/>
          </p:cNvPicPr>
          <p:nvPr/>
        </p:nvPicPr>
        <p:blipFill>
          <a:blip r:embed="rId3" cstate="print"/>
          <a:srcRect/>
          <a:stretch>
            <a:fillRect/>
          </a:stretch>
        </p:blipFill>
        <p:spPr bwMode="auto">
          <a:xfrm>
            <a:off x="5808363" y="1741888"/>
            <a:ext cx="2384425" cy="2312987"/>
          </a:xfrm>
          <a:prstGeom prst="rect">
            <a:avLst/>
          </a:prstGeom>
          <a:noFill/>
          <a:ln w="9525">
            <a:noFill/>
            <a:miter lim="800000"/>
            <a:headEnd/>
            <a:tailEnd/>
          </a:ln>
          <a:effectLst/>
        </p:spPr>
      </p:pic>
      <p:pic>
        <p:nvPicPr>
          <p:cNvPr id="3" name="Picture 2"/>
          <p:cNvPicPr>
            <a:picLocks noChangeAspect="1"/>
          </p:cNvPicPr>
          <p:nvPr/>
        </p:nvPicPr>
        <p:blipFill>
          <a:blip r:embed="rId4" cstate="print"/>
          <a:stretch>
            <a:fillRect/>
          </a:stretch>
        </p:blipFill>
        <p:spPr>
          <a:xfrm>
            <a:off x="5578226" y="4058536"/>
            <a:ext cx="3003659" cy="26245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4883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28ECB953-74DA-4254-8BBC-A45D08D6D2DD}" type="slidenum">
              <a:rPr lang="ar-SA" sz="1400">
                <a:solidFill>
                  <a:schemeClr val="tx1"/>
                </a:solidFill>
                <a:latin typeface="Arial" pitchFamily="34" charset="0"/>
                <a:cs typeface="Arial" pitchFamily="34" charset="0"/>
              </a:rPr>
              <a:pPr algn="r"/>
              <a:t>28</a:t>
            </a:fld>
            <a:endParaRPr lang="en-US" sz="1400" dirty="0">
              <a:solidFill>
                <a:schemeClr val="tx1"/>
              </a:solidFill>
              <a:latin typeface="Arial" pitchFamily="34" charset="0"/>
              <a:cs typeface="Arial" pitchFamily="34" charset="0"/>
            </a:endParaRPr>
          </a:p>
        </p:txBody>
      </p:sp>
      <p:sp>
        <p:nvSpPr>
          <p:cNvPr id="2488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6802877-E2FB-4301-8292-CDEDCB0A6D6C}" type="slidenum">
              <a:rPr lang="ar-SA" sz="1400">
                <a:solidFill>
                  <a:schemeClr val="tx1"/>
                </a:solidFill>
                <a:latin typeface="Arial" pitchFamily="34" charset="0"/>
                <a:cs typeface="Arial" pitchFamily="34" charset="0"/>
              </a:rPr>
              <a:pPr algn="r"/>
              <a:t>28</a:t>
            </a:fld>
            <a:endParaRPr lang="en-US" sz="1400" dirty="0">
              <a:solidFill>
                <a:schemeClr val="tx1"/>
              </a:solidFill>
              <a:latin typeface="Arial" pitchFamily="34" charset="0"/>
              <a:cs typeface="Arial" pitchFamily="34" charset="0"/>
            </a:endParaRPr>
          </a:p>
        </p:txBody>
      </p:sp>
      <p:sp>
        <p:nvSpPr>
          <p:cNvPr id="248837" name="Rectangle 2"/>
          <p:cNvSpPr>
            <a:spLocks noGrp="1" noChangeArrowheads="1"/>
          </p:cNvSpPr>
          <p:nvPr>
            <p:ph type="title" idx="4294967295"/>
          </p:nvPr>
        </p:nvSpPr>
        <p:spPr/>
        <p:txBody>
          <a:bodyPr/>
          <a:lstStyle/>
          <a:p>
            <a:r>
              <a:rPr lang="en-US"/>
              <a:t>HW Transactional Memory</a:t>
            </a:r>
          </a:p>
        </p:txBody>
      </p:sp>
      <p:grpSp>
        <p:nvGrpSpPr>
          <p:cNvPr id="248838" name="Group 3"/>
          <p:cNvGrpSpPr>
            <a:grpSpLocks/>
          </p:cNvGrpSpPr>
          <p:nvPr/>
        </p:nvGrpSpPr>
        <p:grpSpPr bwMode="auto">
          <a:xfrm>
            <a:off x="1757363" y="2441575"/>
            <a:ext cx="1358900" cy="1282700"/>
            <a:chOff x="1008" y="2720"/>
            <a:chExt cx="856" cy="808"/>
          </a:xfrm>
        </p:grpSpPr>
        <p:sp>
          <p:nvSpPr>
            <p:cNvPr id="248839" name="Rectangle 4"/>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48840" name="Freeform 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1" name="Freeform 6"/>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2" name="Freeform 7"/>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3" name="Freeform 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48844" name="Freeform 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48845" name="Freeform 1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6" name="Freeform 11"/>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47" name="Freeform 12"/>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248848" name="Group 13"/>
          <p:cNvGrpSpPr>
            <a:grpSpLocks/>
          </p:cNvGrpSpPr>
          <p:nvPr/>
        </p:nvGrpSpPr>
        <p:grpSpPr bwMode="auto">
          <a:xfrm flipH="1">
            <a:off x="5480050" y="2441575"/>
            <a:ext cx="1358900" cy="1282700"/>
            <a:chOff x="1008" y="2720"/>
            <a:chExt cx="856" cy="808"/>
          </a:xfrm>
        </p:grpSpPr>
        <p:sp>
          <p:nvSpPr>
            <p:cNvPr id="248849" name="Rectangle 14"/>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48850" name="Freeform 1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1" name="Freeform 16"/>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2" name="Freeform 17"/>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3" name="Freeform 1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48854" name="Freeform 1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48855" name="Freeform 2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6" name="Freeform 21"/>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48857" name="Freeform 22"/>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48858" name="AutoShape 23"/>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r>
              <a:rPr lang="en-US" sz="2000" dirty="0">
                <a:latin typeface="Arial" pitchFamily="34" charset="0"/>
                <a:cs typeface="Arial" pitchFamily="34" charset="0"/>
              </a:rPr>
              <a:t>Interconnect</a:t>
            </a:r>
          </a:p>
        </p:txBody>
      </p:sp>
      <p:sp>
        <p:nvSpPr>
          <p:cNvPr id="248859" name="Rectangle 24"/>
          <p:cNvSpPr>
            <a:spLocks noChangeArrowheads="1"/>
          </p:cNvSpPr>
          <p:nvPr/>
        </p:nvSpPr>
        <p:spPr bwMode="auto">
          <a:xfrm>
            <a:off x="19192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0" name="AutoShape 25"/>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48861" name="Rectangle 26"/>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2" name="Rectangle 27"/>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3" name="Rectangle 28"/>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4" name="Rectangle 29"/>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5" name="Rectangle 30"/>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48866"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248867"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
        <p:nvSpPr>
          <p:cNvPr id="952353" name="AutoShape 33"/>
          <p:cNvSpPr>
            <a:spLocks noChangeArrowheads="1"/>
          </p:cNvSpPr>
          <p:nvPr/>
        </p:nvSpPr>
        <p:spPr bwMode="auto">
          <a:xfrm>
            <a:off x="395288" y="1258888"/>
            <a:ext cx="1941512" cy="1187450"/>
          </a:xfrm>
          <a:prstGeom prst="cloudCallout">
            <a:avLst>
              <a:gd name="adj1" fmla="val 65861"/>
              <a:gd name="adj2" fmla="val 43315"/>
            </a:avLst>
          </a:prstGeom>
          <a:solidFill>
            <a:srgbClr val="FFFF99">
              <a:alpha val="30196"/>
            </a:srgbClr>
          </a:solidFill>
          <a:ln w="38100">
            <a:solidFill>
              <a:schemeClr val="tx1"/>
            </a:solidFill>
            <a:round/>
            <a:headEnd/>
            <a:tailEnd/>
          </a:ln>
        </p:spPr>
        <p:txBody>
          <a:bodyPr anchor="ctr"/>
          <a:lstStyle/>
          <a:p>
            <a:r>
              <a:rPr lang="en-US" sz="3600" dirty="0">
                <a:solidFill>
                  <a:srgbClr val="0000FF"/>
                </a:solidFill>
                <a:latin typeface="Arial" pitchFamily="34" charset="0"/>
                <a:cs typeface="Arial" pitchFamily="34" charset="0"/>
              </a:rPr>
              <a:t>read</a:t>
            </a:r>
            <a:endParaRPr lang="en-GB" sz="3600" dirty="0">
              <a:solidFill>
                <a:srgbClr val="0000FF"/>
              </a:solidFill>
              <a:latin typeface="Arial" pitchFamily="34" charset="0"/>
              <a:cs typeface="Arial" pitchFamily="34" charset="0"/>
            </a:endParaRPr>
          </a:p>
        </p:txBody>
      </p:sp>
      <p:sp>
        <p:nvSpPr>
          <p:cNvPr id="952354" name="Rectangle 34"/>
          <p:cNvSpPr>
            <a:spLocks noChangeArrowheads="1"/>
          </p:cNvSpPr>
          <p:nvPr/>
        </p:nvSpPr>
        <p:spPr bwMode="auto">
          <a:xfrm>
            <a:off x="1912938" y="39131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2355" name="Rectangle 35"/>
          <p:cNvSpPr>
            <a:spLocks noChangeArrowheads="1"/>
          </p:cNvSpPr>
          <p:nvPr/>
        </p:nvSpPr>
        <p:spPr bwMode="auto">
          <a:xfrm>
            <a:off x="5767388" y="5353050"/>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2356" name="AutoShape 36"/>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grpSp>
        <p:nvGrpSpPr>
          <p:cNvPr id="4" name="Group 37"/>
          <p:cNvGrpSpPr>
            <a:grpSpLocks/>
          </p:cNvGrpSpPr>
          <p:nvPr/>
        </p:nvGrpSpPr>
        <p:grpSpPr bwMode="auto">
          <a:xfrm>
            <a:off x="2841625" y="3422650"/>
            <a:ext cx="657225" cy="657225"/>
            <a:chOff x="877" y="2235"/>
            <a:chExt cx="414" cy="414"/>
          </a:xfrm>
        </p:grpSpPr>
        <p:sp>
          <p:nvSpPr>
            <p:cNvPr id="248873" name="Oval 38"/>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48874" name="Text Box 39"/>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356"/>
                                        </p:tgtEl>
                                        <p:attrNameLst>
                                          <p:attrName>style.visibility</p:attrName>
                                        </p:attrNameLst>
                                      </p:cBhvr>
                                      <p:to>
                                        <p:strVal val="visible"/>
                                      </p:to>
                                    </p:set>
                                    <p:animEffect transition="in" filter="blinds(horizontal)">
                                      <p:cBhvr>
                                        <p:cTn id="7" dur="500"/>
                                        <p:tgtEl>
                                          <p:spTgt spid="9523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2353"/>
                                        </p:tgtEl>
                                        <p:attrNameLst>
                                          <p:attrName>style.visibility</p:attrName>
                                        </p:attrNameLst>
                                      </p:cBhvr>
                                      <p:to>
                                        <p:strVal val="visible"/>
                                      </p:to>
                                    </p:set>
                                    <p:animEffect transition="in" filter="blinds(horizontal)">
                                      <p:cBhvr>
                                        <p:cTn id="12" dur="500"/>
                                        <p:tgtEl>
                                          <p:spTgt spid="952353"/>
                                        </p:tgtEl>
                                      </p:cBhvr>
                                    </p:animEffect>
                                  </p:childTnLst>
                                </p:cTn>
                              </p:par>
                            </p:childTnLst>
                          </p:cTn>
                        </p:par>
                        <p:par>
                          <p:cTn id="13" fill="hold">
                            <p:stCondLst>
                              <p:cond delay="500"/>
                            </p:stCondLst>
                            <p:childTnLst>
                              <p:par>
                                <p:cTn id="14" presetID="0" presetClass="path" presetSubtype="0" accel="50000" decel="50000" fill="hold" grpId="0" nodeType="afterEffect">
                                  <p:stCondLst>
                                    <p:cond delay="0"/>
                                  </p:stCondLst>
                                  <p:childTnLst>
                                    <p:animMotion origin="layout" path="M -5.55556E-7 9.62963E-6 L -0.40868 -0.18611 " pathEditMode="relative" ptsTypes="AA">
                                      <p:cBhvr>
                                        <p:cTn id="15" dur="2000" fill="hold"/>
                                        <p:tgtEl>
                                          <p:spTgt spid="952355"/>
                                        </p:tgtEl>
                                        <p:attrNameLst>
                                          <p:attrName>ppt_x</p:attrName>
                                          <p:attrName>ppt_y</p:attrName>
                                        </p:attrNameLst>
                                      </p:cBhvr>
                                    </p:animMotion>
                                  </p:childTnLst>
                                </p:cTn>
                              </p:par>
                            </p:childTnLst>
                          </p:cTn>
                        </p:par>
                        <p:par>
                          <p:cTn id="16" fill="hold">
                            <p:stCondLst>
                              <p:cond delay="2500"/>
                            </p:stCondLst>
                            <p:childTnLst>
                              <p:par>
                                <p:cTn id="17" presetID="3" presetClass="exit" presetSubtype="10" fill="hold" grpId="1" nodeType="afterEffect">
                                  <p:stCondLst>
                                    <p:cond delay="0"/>
                                  </p:stCondLst>
                                  <p:childTnLst>
                                    <p:animEffect transition="out" filter="blinds(horizontal)">
                                      <p:cBhvr>
                                        <p:cTn id="18" dur="500"/>
                                        <p:tgtEl>
                                          <p:spTgt spid="952355"/>
                                        </p:tgtEl>
                                      </p:cBhvr>
                                    </p:animEffect>
                                    <p:set>
                                      <p:cBhvr>
                                        <p:cTn id="19" dur="1" fill="hold">
                                          <p:stCondLst>
                                            <p:cond delay="499"/>
                                          </p:stCondLst>
                                        </p:cTn>
                                        <p:tgtEl>
                                          <p:spTgt spid="952355"/>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952354"/>
                                        </p:tgtEl>
                                        <p:attrNameLst>
                                          <p:attrName>style.visibility</p:attrName>
                                        </p:attrNameLst>
                                      </p:cBhvr>
                                      <p:to>
                                        <p:strVal val="visible"/>
                                      </p:to>
                                    </p:set>
                                    <p:animEffect transition="in" filter="blinds(horizontal)">
                                      <p:cBhvr>
                                        <p:cTn id="22" dur="500"/>
                                        <p:tgtEl>
                                          <p:spTgt spid="952354"/>
                                        </p:tgtEl>
                                      </p:cBhvr>
                                    </p:animEffect>
                                  </p:childTnLst>
                                </p:cTn>
                              </p:par>
                            </p:childTnLst>
                          </p:cTn>
                        </p:par>
                        <p:par>
                          <p:cTn id="23" fill="hold">
                            <p:stCondLst>
                              <p:cond delay="3000"/>
                            </p:stCondLst>
                            <p:childTnLst>
                              <p:par>
                                <p:cTn id="24" presetID="3" presetClass="entr" presetSubtype="1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3" grpId="0" animBg="1"/>
      <p:bldP spid="952354" grpId="0" animBg="1"/>
      <p:bldP spid="952355" grpId="0" animBg="1"/>
      <p:bldP spid="952355" grpId="1" animBg="1"/>
      <p:bldP spid="9523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0883"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64AD4A01-26F7-4198-9BA0-CCF0741BEB77}" type="slidenum">
              <a:rPr lang="ar-SA" sz="1400">
                <a:solidFill>
                  <a:schemeClr val="tx1"/>
                </a:solidFill>
                <a:latin typeface="Arial" pitchFamily="34" charset="0"/>
                <a:cs typeface="Arial" pitchFamily="34" charset="0"/>
              </a:rPr>
              <a:pPr algn="r"/>
              <a:t>29</a:t>
            </a:fld>
            <a:endParaRPr lang="en-US" sz="1400" dirty="0">
              <a:solidFill>
                <a:schemeClr val="tx1"/>
              </a:solidFill>
              <a:latin typeface="Arial" pitchFamily="34" charset="0"/>
              <a:cs typeface="Arial" pitchFamily="34" charset="0"/>
            </a:endParaRPr>
          </a:p>
        </p:txBody>
      </p:sp>
      <p:sp>
        <p:nvSpPr>
          <p:cNvPr id="2508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F0AB036-F602-49D3-A98E-BD972514659F}" type="slidenum">
              <a:rPr lang="ar-SA" sz="1400">
                <a:solidFill>
                  <a:schemeClr val="tx1"/>
                </a:solidFill>
                <a:latin typeface="Arial" pitchFamily="34" charset="0"/>
                <a:cs typeface="Arial" pitchFamily="34" charset="0"/>
              </a:rPr>
              <a:pPr algn="r"/>
              <a:t>29</a:t>
            </a:fld>
            <a:endParaRPr lang="en-US" sz="1400" dirty="0">
              <a:solidFill>
                <a:schemeClr val="tx1"/>
              </a:solidFill>
              <a:latin typeface="Arial" pitchFamily="34" charset="0"/>
              <a:cs typeface="Arial" pitchFamily="34" charset="0"/>
            </a:endParaRPr>
          </a:p>
        </p:txBody>
      </p:sp>
      <p:sp>
        <p:nvSpPr>
          <p:cNvPr id="250885" name="Rectangle 2"/>
          <p:cNvSpPr>
            <a:spLocks noChangeArrowheads="1"/>
          </p:cNvSpPr>
          <p:nvPr/>
        </p:nvSpPr>
        <p:spPr bwMode="auto">
          <a:xfrm>
            <a:off x="19192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886" name="Rectangle 3"/>
          <p:cNvSpPr>
            <a:spLocks noGrp="1" noChangeArrowheads="1"/>
          </p:cNvSpPr>
          <p:nvPr>
            <p:ph type="title" idx="4294967295"/>
          </p:nvPr>
        </p:nvSpPr>
        <p:spPr/>
        <p:txBody>
          <a:bodyPr/>
          <a:lstStyle/>
          <a:p>
            <a:r>
              <a:rPr lang="en-US"/>
              <a:t>Transactional Memory</a:t>
            </a:r>
          </a:p>
        </p:txBody>
      </p:sp>
      <p:grpSp>
        <p:nvGrpSpPr>
          <p:cNvPr id="250887" name="Group 4"/>
          <p:cNvGrpSpPr>
            <a:grpSpLocks/>
          </p:cNvGrpSpPr>
          <p:nvPr/>
        </p:nvGrpSpPr>
        <p:grpSpPr bwMode="auto">
          <a:xfrm>
            <a:off x="1757363" y="2441575"/>
            <a:ext cx="1358900" cy="1282700"/>
            <a:chOff x="1008" y="2720"/>
            <a:chExt cx="856" cy="808"/>
          </a:xfrm>
        </p:grpSpPr>
        <p:sp>
          <p:nvSpPr>
            <p:cNvPr id="250888" name="Rectangle 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0889" name="Freeform 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0" name="Freeform 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1" name="Freeform 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2" name="Freeform 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0893" name="Freeform 1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0894" name="Freeform 1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5" name="Freeform 1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896" name="Freeform 1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250897" name="Group 14"/>
          <p:cNvGrpSpPr>
            <a:grpSpLocks/>
          </p:cNvGrpSpPr>
          <p:nvPr/>
        </p:nvGrpSpPr>
        <p:grpSpPr bwMode="auto">
          <a:xfrm flipH="1">
            <a:off x="5480050" y="2441575"/>
            <a:ext cx="1358900" cy="1282700"/>
            <a:chOff x="1008" y="2720"/>
            <a:chExt cx="856" cy="808"/>
          </a:xfrm>
        </p:grpSpPr>
        <p:sp>
          <p:nvSpPr>
            <p:cNvPr id="250898" name="Rectangle 1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0899"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0"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1"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2"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0903"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0904"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5"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0906"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50907" name="AutoShape 24"/>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itchFamily="34" charset="0"/>
            </a:endParaRPr>
          </a:p>
        </p:txBody>
      </p:sp>
      <p:sp>
        <p:nvSpPr>
          <p:cNvPr id="250908" name="AutoShape 25"/>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50909" name="Rectangle 26"/>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910" name="Rectangle 27"/>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911" name="Rectangle 28"/>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912" name="Rectangle 29"/>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0913" name="Rectangle 30"/>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4401" name="AutoShape 33"/>
          <p:cNvSpPr>
            <a:spLocks noChangeArrowheads="1"/>
          </p:cNvSpPr>
          <p:nvPr/>
        </p:nvSpPr>
        <p:spPr bwMode="auto">
          <a:xfrm>
            <a:off x="6308725" y="1354138"/>
            <a:ext cx="1941513" cy="1187450"/>
          </a:xfrm>
          <a:prstGeom prst="cloudCallout">
            <a:avLst>
              <a:gd name="adj1" fmla="val -20157"/>
              <a:gd name="adj2" fmla="val 79144"/>
            </a:avLst>
          </a:prstGeom>
          <a:solidFill>
            <a:srgbClr val="FFFF99">
              <a:alpha val="30196"/>
            </a:srgbClr>
          </a:solidFill>
          <a:ln w="38100">
            <a:solidFill>
              <a:schemeClr val="tx1"/>
            </a:solidFill>
            <a:round/>
            <a:headEnd/>
            <a:tailEnd/>
          </a:ln>
        </p:spPr>
        <p:txBody>
          <a:bodyPr anchor="ctr"/>
          <a:lstStyle/>
          <a:p>
            <a:r>
              <a:rPr lang="en-US" sz="3600">
                <a:solidFill>
                  <a:srgbClr val="0000FF"/>
                </a:solidFill>
                <a:latin typeface="Arial" pitchFamily="34" charset="0"/>
                <a:cs typeface="Arial" pitchFamily="34" charset="0"/>
              </a:rPr>
              <a:t>read</a:t>
            </a:r>
            <a:endParaRPr lang="en-GB" sz="3600">
              <a:solidFill>
                <a:srgbClr val="0000FF"/>
              </a:solidFill>
              <a:latin typeface="Arial" pitchFamily="34" charset="0"/>
              <a:cs typeface="Arial" pitchFamily="34" charset="0"/>
            </a:endParaRPr>
          </a:p>
        </p:txBody>
      </p:sp>
      <p:sp>
        <p:nvSpPr>
          <p:cNvPr id="954402" name="Rectangle 34"/>
          <p:cNvSpPr>
            <a:spLocks noChangeArrowheads="1"/>
          </p:cNvSpPr>
          <p:nvPr/>
        </p:nvSpPr>
        <p:spPr bwMode="auto">
          <a:xfrm>
            <a:off x="5659438" y="388143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4403" name="Rectangle 35"/>
          <p:cNvSpPr>
            <a:spLocks noChangeArrowheads="1"/>
          </p:cNvSpPr>
          <p:nvPr/>
        </p:nvSpPr>
        <p:spPr bwMode="auto">
          <a:xfrm>
            <a:off x="1912938" y="39131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4404" name="AutoShape 36"/>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grpSp>
        <p:nvGrpSpPr>
          <p:cNvPr id="4" name="Group 37"/>
          <p:cNvGrpSpPr>
            <a:grpSpLocks/>
          </p:cNvGrpSpPr>
          <p:nvPr/>
        </p:nvGrpSpPr>
        <p:grpSpPr bwMode="auto">
          <a:xfrm>
            <a:off x="6572250" y="3422650"/>
            <a:ext cx="657225" cy="657225"/>
            <a:chOff x="877" y="2235"/>
            <a:chExt cx="414" cy="414"/>
          </a:xfrm>
        </p:grpSpPr>
        <p:sp>
          <p:nvSpPr>
            <p:cNvPr id="250921" name="Oval 38"/>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0922" name="Text Box 39"/>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grpSp>
        <p:nvGrpSpPr>
          <p:cNvPr id="250923" name="Group 40"/>
          <p:cNvGrpSpPr>
            <a:grpSpLocks/>
          </p:cNvGrpSpPr>
          <p:nvPr/>
        </p:nvGrpSpPr>
        <p:grpSpPr bwMode="auto">
          <a:xfrm>
            <a:off x="2782888" y="3448050"/>
            <a:ext cx="657225" cy="657225"/>
            <a:chOff x="877" y="2235"/>
            <a:chExt cx="414" cy="414"/>
          </a:xfrm>
        </p:grpSpPr>
        <p:sp>
          <p:nvSpPr>
            <p:cNvPr id="250924" name="Oval 41"/>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0925" name="Text Box 42"/>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sp>
        <p:nvSpPr>
          <p:cNvPr id="250926" name="AutoShape 43"/>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sp>
        <p:nvSpPr>
          <p:cNvPr id="47"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48"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4404"/>
                                        </p:tgtEl>
                                        <p:attrNameLst>
                                          <p:attrName>style.visibility</p:attrName>
                                        </p:attrNameLst>
                                      </p:cBhvr>
                                      <p:to>
                                        <p:strVal val="visible"/>
                                      </p:to>
                                    </p:set>
                                    <p:animEffect transition="in" filter="blinds(horizontal)">
                                      <p:cBhvr>
                                        <p:cTn id="7" dur="500"/>
                                        <p:tgtEl>
                                          <p:spTgt spid="95440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54401"/>
                                        </p:tgtEl>
                                        <p:attrNameLst>
                                          <p:attrName>style.visibility</p:attrName>
                                        </p:attrNameLst>
                                      </p:cBhvr>
                                      <p:to>
                                        <p:strVal val="visible"/>
                                      </p:to>
                                    </p:set>
                                    <p:animEffect transition="in" filter="blinds(horizontal)">
                                      <p:cBhvr>
                                        <p:cTn id="11" dur="500"/>
                                        <p:tgtEl>
                                          <p:spTgt spid="954401"/>
                                        </p:tgtEl>
                                      </p:cBhvr>
                                    </p:animEffect>
                                  </p:childTnLst>
                                </p:cTn>
                              </p:par>
                            </p:childTnLst>
                          </p:cTn>
                        </p:par>
                        <p:par>
                          <p:cTn id="12" fill="hold">
                            <p:stCondLst>
                              <p:cond delay="1000"/>
                            </p:stCondLst>
                            <p:childTnLst>
                              <p:par>
                                <p:cTn id="13" presetID="0" presetClass="path" presetSubtype="0" accel="50000" decel="50000" fill="hold" grpId="0" nodeType="afterEffect">
                                  <p:stCondLst>
                                    <p:cond delay="0"/>
                                  </p:stCondLst>
                                  <p:childTnLst>
                                    <p:animMotion origin="layout" path="M 0 -1.11111E-6 L 0.41198 -0.00231 " pathEditMode="relative" rAng="0" ptsTypes="AA">
                                      <p:cBhvr>
                                        <p:cTn id="14" dur="2000" fill="hold"/>
                                        <p:tgtEl>
                                          <p:spTgt spid="954403"/>
                                        </p:tgtEl>
                                        <p:attrNameLst>
                                          <p:attrName>ppt_x</p:attrName>
                                          <p:attrName>ppt_y</p:attrName>
                                        </p:attrNameLst>
                                      </p:cBhvr>
                                      <p:rCtr x="20600" y="-100"/>
                                    </p:animMotion>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954403"/>
                                        </p:tgtEl>
                                      </p:cBhvr>
                                    </p:animEffect>
                                    <p:set>
                                      <p:cBhvr>
                                        <p:cTn id="18" dur="1" fill="hold">
                                          <p:stCondLst>
                                            <p:cond delay="499"/>
                                          </p:stCondLst>
                                        </p:cTn>
                                        <p:tgtEl>
                                          <p:spTgt spid="954403"/>
                                        </p:tgtEl>
                                        <p:attrNameLst>
                                          <p:attrName>style.visibility</p:attrName>
                                        </p:attrNameLst>
                                      </p:cBhvr>
                                      <p:to>
                                        <p:strVal val="hidden"/>
                                      </p:to>
                                    </p:set>
                                  </p:childTnLst>
                                </p:cTn>
                              </p:par>
                              <p:par>
                                <p:cTn id="19" presetID="3" presetClass="entr" presetSubtype="10" fill="hold" grpId="0" nodeType="withEffect">
                                  <p:stCondLst>
                                    <p:cond delay="0"/>
                                  </p:stCondLst>
                                  <p:childTnLst>
                                    <p:set>
                                      <p:cBhvr>
                                        <p:cTn id="20" dur="1" fill="hold">
                                          <p:stCondLst>
                                            <p:cond delay="0"/>
                                          </p:stCondLst>
                                        </p:cTn>
                                        <p:tgtEl>
                                          <p:spTgt spid="954402"/>
                                        </p:tgtEl>
                                        <p:attrNameLst>
                                          <p:attrName>style.visibility</p:attrName>
                                        </p:attrNameLst>
                                      </p:cBhvr>
                                      <p:to>
                                        <p:strVal val="visible"/>
                                      </p:to>
                                    </p:set>
                                    <p:animEffect transition="in" filter="blinds(horizontal)">
                                      <p:cBhvr>
                                        <p:cTn id="21" dur="500"/>
                                        <p:tgtEl>
                                          <p:spTgt spid="954402"/>
                                        </p:tgtEl>
                                      </p:cBhvr>
                                    </p:animEffect>
                                  </p:childTnLst>
                                </p:cTn>
                              </p:par>
                            </p:childTnLst>
                          </p:cTn>
                        </p:par>
                        <p:par>
                          <p:cTn id="22" fill="hold">
                            <p:stCondLst>
                              <p:cond delay="3500"/>
                            </p:stCondLst>
                            <p:childTnLst>
                              <p:par>
                                <p:cTn id="23" presetID="3" presetClass="entr" presetSubtype="1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par>
                          <p:cTn id="26" fill="hold">
                            <p:stCondLst>
                              <p:cond delay="4000"/>
                            </p:stCondLst>
                            <p:childTnLst>
                              <p:par>
                                <p:cTn id="27" presetID="3" presetClass="exit" presetSubtype="10" fill="hold" grpId="1" nodeType="afterEffect">
                                  <p:stCondLst>
                                    <p:cond delay="0"/>
                                  </p:stCondLst>
                                  <p:childTnLst>
                                    <p:animEffect transition="out" filter="blinds(horizontal)">
                                      <p:cBhvr>
                                        <p:cTn id="28" dur="500"/>
                                        <p:tgtEl>
                                          <p:spTgt spid="954401"/>
                                        </p:tgtEl>
                                      </p:cBhvr>
                                    </p:animEffect>
                                    <p:set>
                                      <p:cBhvr>
                                        <p:cTn id="29" dur="1" fill="hold">
                                          <p:stCondLst>
                                            <p:cond delay="499"/>
                                          </p:stCondLst>
                                        </p:cTn>
                                        <p:tgtEl>
                                          <p:spTgt spid="9544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01" grpId="0" animBg="1"/>
      <p:bldP spid="954401" grpId="1" animBg="1"/>
      <p:bldP spid="954402" grpId="0" animBg="1"/>
      <p:bldP spid="954403" grpId="0" animBg="1"/>
      <p:bldP spid="954403" grpId="1" animBg="1"/>
      <p:bldP spid="95440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962CAD0-A0B9-42DF-BCD4-D4DD4C471BE3}" type="slidenum">
              <a:rPr lang="ar-SA" sz="1400">
                <a:solidFill>
                  <a:schemeClr val="tx1"/>
                </a:solidFill>
                <a:latin typeface="Arial" pitchFamily="34" charset="0"/>
                <a:cs typeface="Arial" pitchFamily="34" charset="0"/>
              </a:rPr>
              <a:pPr algn="r"/>
              <a:t>3</a:t>
            </a:fld>
            <a:endParaRPr lang="en-US" sz="1400" dirty="0">
              <a:solidFill>
                <a:schemeClr val="tx1"/>
              </a:solidFill>
              <a:latin typeface="Arial" pitchFamily="34" charset="0"/>
              <a:cs typeface="Arial" pitchFamily="34" charset="0"/>
            </a:endParaRPr>
          </a:p>
        </p:txBody>
      </p:sp>
      <p:sp>
        <p:nvSpPr>
          <p:cNvPr id="216068" name="Rectangle 2"/>
          <p:cNvSpPr>
            <a:spLocks noGrp="1" noChangeArrowheads="1"/>
          </p:cNvSpPr>
          <p:nvPr>
            <p:ph type="title" idx="4294967295"/>
          </p:nvPr>
        </p:nvSpPr>
        <p:spPr/>
        <p:txBody>
          <a:bodyPr/>
          <a:lstStyle/>
          <a:p>
            <a:r>
              <a:rPr lang="en-US"/>
              <a:t>Our Vision for the Future</a:t>
            </a:r>
          </a:p>
        </p:txBody>
      </p:sp>
      <p:sp>
        <p:nvSpPr>
          <p:cNvPr id="216069" name="Text Box 5"/>
          <p:cNvSpPr txBox="1">
            <a:spLocks noChangeArrowheads="1"/>
          </p:cNvSpPr>
          <p:nvPr/>
        </p:nvSpPr>
        <p:spPr bwMode="auto">
          <a:xfrm>
            <a:off x="760412" y="2193925"/>
            <a:ext cx="4883157"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chemeClr val="folHlink"/>
                </a:solidFill>
                <a:latin typeface="Arial" pitchFamily="34" charset="0"/>
                <a:cs typeface="Arial" pitchFamily="34" charset="0"/>
              </a:rPr>
              <a:t>In this course, we covered ….</a:t>
            </a:r>
            <a:endParaRPr lang="en-US" sz="2000" dirty="0">
              <a:solidFill>
                <a:schemeClr val="folHlink"/>
              </a:solidFill>
              <a:latin typeface="Arial" pitchFamily="34" charset="0"/>
              <a:cs typeface="Arial" pitchFamily="34" charset="0"/>
            </a:endParaRPr>
          </a:p>
        </p:txBody>
      </p:sp>
      <p:sp>
        <p:nvSpPr>
          <p:cNvPr id="216070" name="Text Box 6"/>
          <p:cNvSpPr txBox="1">
            <a:spLocks noChangeArrowheads="1"/>
          </p:cNvSpPr>
          <p:nvPr/>
        </p:nvSpPr>
        <p:spPr bwMode="auto">
          <a:xfrm>
            <a:off x="1123950" y="2635250"/>
            <a:ext cx="3305174"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chemeClr val="folHlink"/>
                </a:solidFill>
                <a:latin typeface="Arial" pitchFamily="34" charset="0"/>
                <a:cs typeface="Arial" pitchFamily="34" charset="0"/>
              </a:rPr>
              <a:t>Best practices …</a:t>
            </a:r>
            <a:endParaRPr lang="en-US" sz="2000">
              <a:solidFill>
                <a:schemeClr val="folHlink"/>
              </a:solidFill>
              <a:latin typeface="Arial" pitchFamily="34" charset="0"/>
              <a:cs typeface="Arial" pitchFamily="34" charset="0"/>
            </a:endParaRPr>
          </a:p>
        </p:txBody>
      </p:sp>
      <p:sp>
        <p:nvSpPr>
          <p:cNvPr id="216071" name="Text Box 7"/>
          <p:cNvSpPr txBox="1">
            <a:spLocks noChangeArrowheads="1"/>
          </p:cNvSpPr>
          <p:nvPr/>
        </p:nvSpPr>
        <p:spPr bwMode="auto">
          <a:xfrm>
            <a:off x="1573213" y="3092450"/>
            <a:ext cx="4713299"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chemeClr val="folHlink"/>
                </a:solidFill>
                <a:latin typeface="Arial" pitchFamily="34" charset="0"/>
                <a:cs typeface="Arial" pitchFamily="34" charset="0"/>
              </a:rPr>
              <a:t>New and clever ideas …</a:t>
            </a:r>
            <a:endParaRPr lang="en-US" sz="2000">
              <a:solidFill>
                <a:schemeClr val="folHlink"/>
              </a:solidFill>
              <a:latin typeface="Arial" pitchFamily="34" charset="0"/>
              <a:cs typeface="Arial" pitchFamily="34" charset="0"/>
            </a:endParaRPr>
          </a:p>
        </p:txBody>
      </p:sp>
      <p:sp>
        <p:nvSpPr>
          <p:cNvPr id="216072" name="Text Box 8"/>
          <p:cNvSpPr txBox="1">
            <a:spLocks noChangeArrowheads="1"/>
          </p:cNvSpPr>
          <p:nvPr/>
        </p:nvSpPr>
        <p:spPr bwMode="auto">
          <a:xfrm>
            <a:off x="1931988" y="3563938"/>
            <a:ext cx="5640408"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chemeClr val="folHlink"/>
                </a:solidFill>
                <a:latin typeface="Arial" pitchFamily="34" charset="0"/>
                <a:cs typeface="Arial" pitchFamily="34" charset="0"/>
              </a:rPr>
              <a:t>And common-sense observations.</a:t>
            </a:r>
            <a:endParaRPr lang="en-US" sz="2000" dirty="0">
              <a:solidFill>
                <a:schemeClr val="folHlink"/>
              </a:solidFill>
              <a:latin typeface="Arial" pitchFamily="34" charset="0"/>
              <a:cs typeface="Arial" pitchFamily="34" charset="0"/>
            </a:endParaRPr>
          </a:p>
        </p:txBody>
      </p:sp>
      <p:sp>
        <p:nvSpPr>
          <p:cNvPr id="216073" name="Text Box 9"/>
          <p:cNvSpPr txBox="1">
            <a:spLocks noChangeArrowheads="1"/>
          </p:cNvSpPr>
          <p:nvPr/>
        </p:nvSpPr>
        <p:spPr bwMode="auto">
          <a:xfrm>
            <a:off x="1022350" y="2438400"/>
            <a:ext cx="2906708"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Nevertheless …</a:t>
            </a:r>
            <a:endParaRPr lang="en-US" sz="2000">
              <a:solidFill>
                <a:srgbClr val="3366FF"/>
              </a:solidFill>
              <a:latin typeface="Arial" pitchFamily="34" charset="0"/>
              <a:cs typeface="Arial" pitchFamily="34" charset="0"/>
            </a:endParaRPr>
          </a:p>
        </p:txBody>
      </p:sp>
      <p:sp>
        <p:nvSpPr>
          <p:cNvPr id="216074" name="Text Box 10"/>
          <p:cNvSpPr txBox="1">
            <a:spLocks noChangeArrowheads="1"/>
          </p:cNvSpPr>
          <p:nvPr/>
        </p:nvSpPr>
        <p:spPr bwMode="auto">
          <a:xfrm>
            <a:off x="1366838" y="2865438"/>
            <a:ext cx="699137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Concurrent programming is still too hard …</a:t>
            </a:r>
            <a:endParaRPr lang="en-US" sz="2000">
              <a:solidFill>
                <a:srgbClr val="3366FF"/>
              </a:solidFill>
              <a:latin typeface="Arial" pitchFamily="34" charset="0"/>
              <a:cs typeface="Arial" pitchFamily="34" charset="0"/>
            </a:endParaRPr>
          </a:p>
        </p:txBody>
      </p:sp>
      <p:sp>
        <p:nvSpPr>
          <p:cNvPr id="216075" name="Text Box 11"/>
          <p:cNvSpPr txBox="1">
            <a:spLocks noChangeArrowheads="1"/>
          </p:cNvSpPr>
          <p:nvPr/>
        </p:nvSpPr>
        <p:spPr bwMode="auto">
          <a:xfrm>
            <a:off x="1738312" y="3351213"/>
            <a:ext cx="554833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Here we explore why this is ….</a:t>
            </a:r>
            <a:endParaRPr lang="en-US" sz="2000">
              <a:solidFill>
                <a:srgbClr val="3366FF"/>
              </a:solidFill>
              <a:latin typeface="Arial" pitchFamily="34" charset="0"/>
              <a:cs typeface="Arial" pitchFamily="34" charset="0"/>
            </a:endParaRPr>
          </a:p>
        </p:txBody>
      </p:sp>
      <p:sp>
        <p:nvSpPr>
          <p:cNvPr id="216077" name="Text Box 13"/>
          <p:cNvSpPr txBox="1">
            <a:spLocks noChangeArrowheads="1"/>
          </p:cNvSpPr>
          <p:nvPr/>
        </p:nvSpPr>
        <p:spPr bwMode="auto">
          <a:xfrm>
            <a:off x="2206625" y="3803650"/>
            <a:ext cx="479426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a:solidFill>
                  <a:srgbClr val="3366FF"/>
                </a:solidFill>
                <a:latin typeface="Arial" pitchFamily="34" charset="0"/>
                <a:cs typeface="Arial" pitchFamily="34" charset="0"/>
              </a:rPr>
              <a:t>And what we can do about it.</a:t>
            </a:r>
            <a:endParaRPr lang="en-US" sz="2000">
              <a:solidFill>
                <a:srgbClr val="3366FF"/>
              </a:solidFill>
              <a:latin typeface="Arial" pitchFamily="34" charset="0"/>
              <a:cs typeface="Arial" pitchFamily="34" charset="0"/>
            </a:endParaRPr>
          </a:p>
        </p:txBody>
      </p:sp>
      <p:sp>
        <p:nvSpPr>
          <p:cNvPr id="216078"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6073"/>
                                        </p:tgtEl>
                                        <p:attrNameLst>
                                          <p:attrName>style.visibility</p:attrName>
                                        </p:attrNameLst>
                                      </p:cBhvr>
                                      <p:to>
                                        <p:strVal val="visible"/>
                                      </p:to>
                                    </p:set>
                                    <p:animEffect transition="in" filter="blinds(horizontal)">
                                      <p:cBhvr>
                                        <p:cTn id="7" dur="500"/>
                                        <p:tgtEl>
                                          <p:spTgt spid="2160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6074"/>
                                        </p:tgtEl>
                                        <p:attrNameLst>
                                          <p:attrName>style.visibility</p:attrName>
                                        </p:attrNameLst>
                                      </p:cBhvr>
                                      <p:to>
                                        <p:strVal val="visible"/>
                                      </p:to>
                                    </p:set>
                                    <p:animEffect transition="in" filter="blinds(horizontal)">
                                      <p:cBhvr>
                                        <p:cTn id="12" dur="500"/>
                                        <p:tgtEl>
                                          <p:spTgt spid="2160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6075"/>
                                        </p:tgtEl>
                                        <p:attrNameLst>
                                          <p:attrName>style.visibility</p:attrName>
                                        </p:attrNameLst>
                                      </p:cBhvr>
                                      <p:to>
                                        <p:strVal val="visible"/>
                                      </p:to>
                                    </p:set>
                                    <p:animEffect transition="in" filter="blinds(horizontal)">
                                      <p:cBhvr>
                                        <p:cTn id="17" dur="500"/>
                                        <p:tgtEl>
                                          <p:spTgt spid="2160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6077"/>
                                        </p:tgtEl>
                                        <p:attrNameLst>
                                          <p:attrName>style.visibility</p:attrName>
                                        </p:attrNameLst>
                                      </p:cBhvr>
                                      <p:to>
                                        <p:strVal val="visible"/>
                                      </p:to>
                                    </p:set>
                                    <p:animEffect transition="in" filter="blinds(horizontal)">
                                      <p:cBhvr>
                                        <p:cTn id="22" dur="500"/>
                                        <p:tgtEl>
                                          <p:spTgt spid="216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3" grpId="0" animBg="1"/>
      <p:bldP spid="216074" grpId="0" animBg="1"/>
      <p:bldP spid="216075" grpId="0" animBg="1"/>
      <p:bldP spid="21607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2931"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135CEDAB-1AB0-4896-A28F-4258C2DD47B8}" type="slidenum">
              <a:rPr lang="ar-SA" sz="1400">
                <a:solidFill>
                  <a:schemeClr val="tx1"/>
                </a:solidFill>
                <a:latin typeface="Arial" pitchFamily="34" charset="0"/>
                <a:cs typeface="Arial" pitchFamily="34" charset="0"/>
              </a:rPr>
              <a:pPr algn="r"/>
              <a:t>30</a:t>
            </a:fld>
            <a:endParaRPr lang="en-US" sz="1400" dirty="0">
              <a:solidFill>
                <a:schemeClr val="tx1"/>
              </a:solidFill>
              <a:latin typeface="Arial" pitchFamily="34" charset="0"/>
              <a:cs typeface="Arial" pitchFamily="34" charset="0"/>
            </a:endParaRPr>
          </a:p>
        </p:txBody>
      </p:sp>
      <p:sp>
        <p:nvSpPr>
          <p:cNvPr id="2529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4D3C618-5E25-4B0F-A44E-D8B3F636D44C}" type="slidenum">
              <a:rPr lang="ar-SA" sz="1400">
                <a:solidFill>
                  <a:schemeClr val="tx1"/>
                </a:solidFill>
                <a:latin typeface="Arial" pitchFamily="34" charset="0"/>
                <a:cs typeface="Arial" pitchFamily="34" charset="0"/>
              </a:rPr>
              <a:pPr algn="r"/>
              <a:t>30</a:t>
            </a:fld>
            <a:endParaRPr lang="en-US" sz="1400" dirty="0">
              <a:solidFill>
                <a:schemeClr val="tx1"/>
              </a:solidFill>
              <a:latin typeface="Arial" pitchFamily="34" charset="0"/>
              <a:cs typeface="Arial" pitchFamily="34" charset="0"/>
            </a:endParaRPr>
          </a:p>
        </p:txBody>
      </p:sp>
      <p:sp>
        <p:nvSpPr>
          <p:cNvPr id="252933" name="Rectangle 2"/>
          <p:cNvSpPr>
            <a:spLocks noChangeArrowheads="1"/>
          </p:cNvSpPr>
          <p:nvPr/>
        </p:nvSpPr>
        <p:spPr bwMode="auto">
          <a:xfrm>
            <a:off x="5659438" y="388143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34" name="Rectangle 3"/>
          <p:cNvSpPr>
            <a:spLocks noChangeArrowheads="1"/>
          </p:cNvSpPr>
          <p:nvPr/>
        </p:nvSpPr>
        <p:spPr bwMode="auto">
          <a:xfrm>
            <a:off x="19192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35" name="Rectangle 4"/>
          <p:cNvSpPr>
            <a:spLocks noGrp="1" noChangeArrowheads="1"/>
          </p:cNvSpPr>
          <p:nvPr>
            <p:ph type="title" idx="4294967295"/>
          </p:nvPr>
        </p:nvSpPr>
        <p:spPr/>
        <p:txBody>
          <a:bodyPr/>
          <a:lstStyle/>
          <a:p>
            <a:r>
              <a:rPr lang="en-US"/>
              <a:t>Transactional Memory</a:t>
            </a:r>
          </a:p>
        </p:txBody>
      </p:sp>
      <p:grpSp>
        <p:nvGrpSpPr>
          <p:cNvPr id="252936" name="Group 5"/>
          <p:cNvGrpSpPr>
            <a:grpSpLocks/>
          </p:cNvGrpSpPr>
          <p:nvPr/>
        </p:nvGrpSpPr>
        <p:grpSpPr bwMode="auto">
          <a:xfrm>
            <a:off x="1757363" y="2441575"/>
            <a:ext cx="1358900" cy="1282700"/>
            <a:chOff x="1008" y="2720"/>
            <a:chExt cx="856" cy="808"/>
          </a:xfrm>
        </p:grpSpPr>
        <p:sp>
          <p:nvSpPr>
            <p:cNvPr id="252937" name="Rectangle 6"/>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sp>
          <p:nvSpPr>
            <p:cNvPr id="252938"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39"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0"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1"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2"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3"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4"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2945"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52946" name="Group 15"/>
          <p:cNvGrpSpPr>
            <a:grpSpLocks/>
          </p:cNvGrpSpPr>
          <p:nvPr/>
        </p:nvGrpSpPr>
        <p:grpSpPr bwMode="auto">
          <a:xfrm flipH="1">
            <a:off x="5480050" y="2441575"/>
            <a:ext cx="1358900" cy="1282700"/>
            <a:chOff x="1008" y="2720"/>
            <a:chExt cx="856" cy="808"/>
          </a:xfrm>
        </p:grpSpPr>
        <p:sp>
          <p:nvSpPr>
            <p:cNvPr id="252947" name="Rectangle 16"/>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2948"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49"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50"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51"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2952"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2953"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54"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2955"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52956" name="AutoShape 2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itchFamily="34" charset="0"/>
            </a:endParaRPr>
          </a:p>
        </p:txBody>
      </p:sp>
      <p:sp>
        <p:nvSpPr>
          <p:cNvPr id="252957" name="AutoShape 26"/>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52958" name="Rectangle 27"/>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59" name="Rectangle 28"/>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60" name="Rectangle 29"/>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61" name="Rectangle 30"/>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2964" name="AutoShape 33"/>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grpSp>
        <p:nvGrpSpPr>
          <p:cNvPr id="252965" name="Group 34"/>
          <p:cNvGrpSpPr>
            <a:grpSpLocks/>
          </p:cNvGrpSpPr>
          <p:nvPr/>
        </p:nvGrpSpPr>
        <p:grpSpPr bwMode="auto">
          <a:xfrm>
            <a:off x="6572250" y="3422650"/>
            <a:ext cx="657225" cy="657225"/>
            <a:chOff x="877" y="2235"/>
            <a:chExt cx="414" cy="414"/>
          </a:xfrm>
        </p:grpSpPr>
        <p:sp>
          <p:nvSpPr>
            <p:cNvPr id="252966" name="Oval 35"/>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2967" name="Text Box 36"/>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grpSp>
        <p:nvGrpSpPr>
          <p:cNvPr id="5" name="Group 37"/>
          <p:cNvGrpSpPr>
            <a:grpSpLocks/>
          </p:cNvGrpSpPr>
          <p:nvPr/>
        </p:nvGrpSpPr>
        <p:grpSpPr bwMode="auto">
          <a:xfrm>
            <a:off x="2782888" y="3448050"/>
            <a:ext cx="657225" cy="657225"/>
            <a:chOff x="877" y="2235"/>
            <a:chExt cx="414" cy="414"/>
          </a:xfrm>
        </p:grpSpPr>
        <p:sp>
          <p:nvSpPr>
            <p:cNvPr id="252969" name="Oval 38"/>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2970" name="Text Box 39"/>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sp>
        <p:nvSpPr>
          <p:cNvPr id="956456" name="AutoShape 40"/>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sp>
        <p:nvSpPr>
          <p:cNvPr id="956457" name="AutoShape 41"/>
          <p:cNvSpPr>
            <a:spLocks noChangeArrowheads="1"/>
          </p:cNvSpPr>
          <p:nvPr/>
        </p:nvSpPr>
        <p:spPr bwMode="auto">
          <a:xfrm>
            <a:off x="3178175" y="1673225"/>
            <a:ext cx="2160588" cy="578882"/>
          </a:xfrm>
          <a:prstGeom prst="wedgeRoundRectCallout">
            <a:avLst>
              <a:gd name="adj1" fmla="val -49264"/>
              <a:gd name="adj2" fmla="val 96296"/>
              <a:gd name="adj3" fmla="val 16667"/>
            </a:avLst>
          </a:prstGeom>
          <a:solidFill>
            <a:srgbClr val="CCFF66"/>
          </a:solidFill>
          <a:ln w="57150" algn="ctr">
            <a:solidFill>
              <a:srgbClr val="FF7C80"/>
            </a:solidFill>
            <a:miter lim="800000"/>
            <a:headEnd/>
            <a:tailEnd/>
          </a:ln>
        </p:spPr>
        <p:txBody>
          <a:bodyPr>
            <a:spAutoFit/>
          </a:bodyPr>
          <a:lstStyle/>
          <a:p>
            <a:r>
              <a:rPr lang="en-US" sz="2800">
                <a:solidFill>
                  <a:srgbClr val="0000FF"/>
                </a:solidFill>
                <a:latin typeface="Arial" pitchFamily="34" charset="0"/>
                <a:cs typeface="Arial" pitchFamily="34" charset="0"/>
              </a:rPr>
              <a:t>committed</a:t>
            </a:r>
            <a:endParaRPr lang="en-GB" sz="2800">
              <a:solidFill>
                <a:srgbClr val="0000FF"/>
              </a:solidFill>
              <a:latin typeface="Arial" pitchFamily="34" charset="0"/>
              <a:cs typeface="Arial" pitchFamily="34" charset="0"/>
            </a:endParaRPr>
          </a:p>
        </p:txBody>
      </p:sp>
      <p:sp>
        <p:nvSpPr>
          <p:cNvPr id="45"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46"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6457"/>
                                        </p:tgtEl>
                                        <p:attrNameLst>
                                          <p:attrName>style.visibility</p:attrName>
                                        </p:attrNameLst>
                                      </p:cBhvr>
                                      <p:to>
                                        <p:strVal val="visible"/>
                                      </p:to>
                                    </p:set>
                                    <p:animEffect transition="in" filter="blinds(horizontal)">
                                      <p:cBhvr>
                                        <p:cTn id="7" dur="500"/>
                                        <p:tgtEl>
                                          <p:spTgt spid="956457"/>
                                        </p:tgtEl>
                                      </p:cBhvr>
                                    </p:animEffect>
                                  </p:childTnLst>
                                </p:cTn>
                              </p:par>
                              <p:par>
                                <p:cTn id="8" presetID="3" presetClass="exit" presetSubtype="10" fill="hold" grpId="0" nodeType="withEffect">
                                  <p:stCondLst>
                                    <p:cond delay="0"/>
                                  </p:stCondLst>
                                  <p:childTnLst>
                                    <p:animEffect transition="out" filter="blinds(horizontal)">
                                      <p:cBhvr>
                                        <p:cTn id="9" dur="500"/>
                                        <p:tgtEl>
                                          <p:spTgt spid="956456"/>
                                        </p:tgtEl>
                                      </p:cBhvr>
                                    </p:animEffect>
                                    <p:set>
                                      <p:cBhvr>
                                        <p:cTn id="10" dur="1" fill="hold">
                                          <p:stCondLst>
                                            <p:cond delay="499"/>
                                          </p:stCondLst>
                                        </p:cTn>
                                        <p:tgtEl>
                                          <p:spTgt spid="956456"/>
                                        </p:tgtEl>
                                        <p:attrNameLst>
                                          <p:attrName>style.visibility</p:attrName>
                                        </p:attrNameLst>
                                      </p:cBhvr>
                                      <p:to>
                                        <p:strVal val="hidden"/>
                                      </p:to>
                                    </p:set>
                                  </p:childTnLst>
                                </p:cTn>
                              </p:par>
                            </p:childTnLst>
                          </p:cTn>
                        </p:par>
                        <p:par>
                          <p:cTn id="11" fill="hold">
                            <p:stCondLst>
                              <p:cond delay="500"/>
                            </p:stCondLst>
                            <p:childTnLst>
                              <p:par>
                                <p:cTn id="12" presetID="3" presetClass="exit" presetSubtype="10" fill="hold" nodeType="afterEffect">
                                  <p:stCondLst>
                                    <p:cond delay="0"/>
                                  </p:stCondLst>
                                  <p:childTnLst>
                                    <p:animEffect transition="out" filter="blinds(horizontal)">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56" grpId="0" animBg="1"/>
      <p:bldP spid="9564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4979"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FA45AB9E-25E7-49B1-A33E-3E871A433BE7}" type="slidenum">
              <a:rPr lang="ar-SA" sz="1400">
                <a:solidFill>
                  <a:schemeClr val="tx1"/>
                </a:solidFill>
                <a:latin typeface="Arial" pitchFamily="34" charset="0"/>
                <a:cs typeface="Arial" pitchFamily="34" charset="0"/>
              </a:rPr>
              <a:pPr algn="r"/>
              <a:t>31</a:t>
            </a:fld>
            <a:endParaRPr lang="en-US" sz="1400" dirty="0">
              <a:solidFill>
                <a:schemeClr val="tx1"/>
              </a:solidFill>
              <a:latin typeface="Arial" pitchFamily="34" charset="0"/>
              <a:cs typeface="Arial" pitchFamily="34" charset="0"/>
            </a:endParaRPr>
          </a:p>
        </p:txBody>
      </p:sp>
      <p:sp>
        <p:nvSpPr>
          <p:cNvPr id="2549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95DA5C9-BD60-41F7-A49F-6E71A8CC9548}" type="slidenum">
              <a:rPr lang="ar-SA" sz="1400">
                <a:solidFill>
                  <a:schemeClr val="tx1"/>
                </a:solidFill>
                <a:latin typeface="Arial" pitchFamily="34" charset="0"/>
                <a:cs typeface="Arial" pitchFamily="34" charset="0"/>
              </a:rPr>
              <a:pPr algn="r"/>
              <a:t>31</a:t>
            </a:fld>
            <a:endParaRPr lang="en-US" sz="1400" dirty="0">
              <a:solidFill>
                <a:schemeClr val="tx1"/>
              </a:solidFill>
              <a:latin typeface="Arial" pitchFamily="34" charset="0"/>
              <a:cs typeface="Arial" pitchFamily="34" charset="0"/>
            </a:endParaRPr>
          </a:p>
        </p:txBody>
      </p:sp>
      <p:sp>
        <p:nvSpPr>
          <p:cNvPr id="254981" name="Rectangle 2"/>
          <p:cNvSpPr>
            <a:spLocks noChangeArrowheads="1"/>
          </p:cNvSpPr>
          <p:nvPr/>
        </p:nvSpPr>
        <p:spPr bwMode="auto">
          <a:xfrm>
            <a:off x="1897063" y="39131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8467" name="Rectangle 3"/>
          <p:cNvSpPr>
            <a:spLocks noChangeArrowheads="1"/>
          </p:cNvSpPr>
          <p:nvPr/>
        </p:nvSpPr>
        <p:spPr bwMode="auto">
          <a:xfrm>
            <a:off x="19192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4983" name="Rectangle 4"/>
          <p:cNvSpPr>
            <a:spLocks noGrp="1" noChangeArrowheads="1"/>
          </p:cNvSpPr>
          <p:nvPr>
            <p:ph type="title" idx="4294967295"/>
          </p:nvPr>
        </p:nvSpPr>
        <p:spPr/>
        <p:txBody>
          <a:bodyPr/>
          <a:lstStyle/>
          <a:p>
            <a:r>
              <a:rPr lang="en-US"/>
              <a:t>Transactional Memory</a:t>
            </a:r>
          </a:p>
        </p:txBody>
      </p:sp>
      <p:grpSp>
        <p:nvGrpSpPr>
          <p:cNvPr id="254984" name="Group 5"/>
          <p:cNvGrpSpPr>
            <a:grpSpLocks/>
          </p:cNvGrpSpPr>
          <p:nvPr/>
        </p:nvGrpSpPr>
        <p:grpSpPr bwMode="auto">
          <a:xfrm>
            <a:off x="1757363" y="2441575"/>
            <a:ext cx="1358900" cy="1282700"/>
            <a:chOff x="1008" y="2720"/>
            <a:chExt cx="856" cy="808"/>
          </a:xfrm>
        </p:grpSpPr>
        <p:sp>
          <p:nvSpPr>
            <p:cNvPr id="254985" name="Rectangle 6"/>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4986"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87"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88"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89"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4990"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4991"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2"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3"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254994" name="Group 15"/>
          <p:cNvGrpSpPr>
            <a:grpSpLocks/>
          </p:cNvGrpSpPr>
          <p:nvPr/>
        </p:nvGrpSpPr>
        <p:grpSpPr bwMode="auto">
          <a:xfrm flipH="1">
            <a:off x="5480050" y="2441575"/>
            <a:ext cx="1358900" cy="1282700"/>
            <a:chOff x="1008" y="2720"/>
            <a:chExt cx="856" cy="808"/>
          </a:xfrm>
        </p:grpSpPr>
        <p:sp>
          <p:nvSpPr>
            <p:cNvPr id="254995" name="Rectangle 16"/>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4996"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7"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8"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4999"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5000"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5001"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5002"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5003"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55004" name="AutoShape 2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itchFamily="34" charset="0"/>
            </a:endParaRPr>
          </a:p>
        </p:txBody>
      </p:sp>
      <p:sp>
        <p:nvSpPr>
          <p:cNvPr id="255005" name="AutoShape 26"/>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55006" name="Rectangle 27"/>
          <p:cNvSpPr>
            <a:spLocks noChangeArrowheads="1"/>
          </p:cNvSpPr>
          <p:nvPr/>
        </p:nvSpPr>
        <p:spPr bwMode="auto">
          <a:xfrm>
            <a:off x="56657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07" name="Rectangle 28"/>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08" name="Rectangle 29"/>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09" name="Rectangle 30"/>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10" name="Rectangle 31"/>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58498" name="AutoShape 34"/>
          <p:cNvSpPr>
            <a:spLocks noChangeArrowheads="1"/>
          </p:cNvSpPr>
          <p:nvPr/>
        </p:nvSpPr>
        <p:spPr bwMode="auto">
          <a:xfrm>
            <a:off x="5976938" y="1006475"/>
            <a:ext cx="2476500" cy="1187450"/>
          </a:xfrm>
          <a:prstGeom prst="cloudCallout">
            <a:avLst>
              <a:gd name="adj1" fmla="val -52694"/>
              <a:gd name="adj2" fmla="val 67111"/>
            </a:avLst>
          </a:prstGeom>
          <a:solidFill>
            <a:srgbClr val="FFFF99">
              <a:alpha val="30196"/>
            </a:srgbClr>
          </a:solidFill>
          <a:ln w="38100">
            <a:solidFill>
              <a:schemeClr val="tx1"/>
            </a:solidFill>
            <a:round/>
            <a:headEnd/>
            <a:tailEnd/>
          </a:ln>
        </p:spPr>
        <p:txBody>
          <a:bodyPr anchor="ctr"/>
          <a:lstStyle/>
          <a:p>
            <a:r>
              <a:rPr lang="en-US" sz="3600">
                <a:solidFill>
                  <a:srgbClr val="0000FF"/>
                </a:solidFill>
                <a:latin typeface="Arial" pitchFamily="34" charset="0"/>
                <a:cs typeface="Arial" pitchFamily="34" charset="0"/>
              </a:rPr>
              <a:t>write</a:t>
            </a:r>
            <a:endParaRPr lang="en-GB" sz="3600">
              <a:solidFill>
                <a:srgbClr val="0000FF"/>
              </a:solidFill>
              <a:latin typeface="Arial" pitchFamily="34" charset="0"/>
              <a:cs typeface="Arial" pitchFamily="34" charset="0"/>
            </a:endParaRPr>
          </a:p>
        </p:txBody>
      </p:sp>
      <p:sp>
        <p:nvSpPr>
          <p:cNvPr id="958499" name="Rectangle 35"/>
          <p:cNvSpPr>
            <a:spLocks noChangeArrowheads="1"/>
          </p:cNvSpPr>
          <p:nvPr/>
        </p:nvSpPr>
        <p:spPr bwMode="auto">
          <a:xfrm>
            <a:off x="5659438" y="3881438"/>
            <a:ext cx="1203325" cy="385762"/>
          </a:xfrm>
          <a:prstGeom prst="rect">
            <a:avLst/>
          </a:prstGeom>
          <a:gradFill rotWithShape="1">
            <a:gsLst>
              <a:gs pos="0">
                <a:srgbClr val="FFFF00"/>
              </a:gs>
              <a:gs pos="50000">
                <a:srgbClr val="767600"/>
              </a:gs>
              <a:gs pos="100000">
                <a:srgbClr val="FFFF00"/>
              </a:gs>
            </a:gsLst>
            <a:lin ang="5400000" scaled="1"/>
          </a:gra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5015" name="AutoShape 36"/>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sp>
        <p:nvSpPr>
          <p:cNvPr id="255016" name="AutoShape 37"/>
          <p:cNvSpPr>
            <a:spLocks noChangeArrowheads="1"/>
          </p:cNvSpPr>
          <p:nvPr/>
        </p:nvSpPr>
        <p:spPr bwMode="auto">
          <a:xfrm>
            <a:off x="3178175" y="1673225"/>
            <a:ext cx="2160588" cy="578882"/>
          </a:xfrm>
          <a:prstGeom prst="wedgeRoundRectCallout">
            <a:avLst>
              <a:gd name="adj1" fmla="val -49264"/>
              <a:gd name="adj2" fmla="val 96296"/>
              <a:gd name="adj3" fmla="val 16667"/>
            </a:avLst>
          </a:prstGeom>
          <a:solidFill>
            <a:srgbClr val="CCFF66"/>
          </a:solidFill>
          <a:ln w="57150" algn="ctr">
            <a:solidFill>
              <a:srgbClr val="FF7C80"/>
            </a:solidFill>
            <a:miter lim="800000"/>
            <a:headEnd/>
            <a:tailEnd/>
          </a:ln>
        </p:spPr>
        <p:txBody>
          <a:bodyPr>
            <a:spAutoFit/>
          </a:bodyPr>
          <a:lstStyle/>
          <a:p>
            <a:r>
              <a:rPr lang="en-US" sz="2800">
                <a:solidFill>
                  <a:srgbClr val="0000FF"/>
                </a:solidFill>
                <a:latin typeface="Arial" pitchFamily="34" charset="0"/>
                <a:cs typeface="Arial" pitchFamily="34" charset="0"/>
              </a:rPr>
              <a:t>committed</a:t>
            </a:r>
            <a:endParaRPr lang="en-GB" sz="2800">
              <a:solidFill>
                <a:srgbClr val="0000FF"/>
              </a:solidFill>
              <a:latin typeface="Arial" pitchFamily="34" charset="0"/>
              <a:cs typeface="Arial" pitchFamily="34" charset="0"/>
            </a:endParaRPr>
          </a:p>
        </p:txBody>
      </p:sp>
      <p:grpSp>
        <p:nvGrpSpPr>
          <p:cNvPr id="255017" name="Group 38"/>
          <p:cNvGrpSpPr>
            <a:grpSpLocks/>
          </p:cNvGrpSpPr>
          <p:nvPr/>
        </p:nvGrpSpPr>
        <p:grpSpPr bwMode="auto">
          <a:xfrm>
            <a:off x="6572250" y="3422650"/>
            <a:ext cx="657225" cy="657225"/>
            <a:chOff x="877" y="2235"/>
            <a:chExt cx="414" cy="414"/>
          </a:xfrm>
        </p:grpSpPr>
        <p:sp>
          <p:nvSpPr>
            <p:cNvPr id="255018" name="Oval 39"/>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5019" name="Text Box 40"/>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grpSp>
        <p:nvGrpSpPr>
          <p:cNvPr id="5" name="Group 41"/>
          <p:cNvGrpSpPr>
            <a:grpSpLocks/>
          </p:cNvGrpSpPr>
          <p:nvPr/>
        </p:nvGrpSpPr>
        <p:grpSpPr bwMode="auto">
          <a:xfrm>
            <a:off x="6891338" y="3706813"/>
            <a:ext cx="657225" cy="657225"/>
            <a:chOff x="877" y="2235"/>
            <a:chExt cx="414" cy="414"/>
          </a:xfrm>
        </p:grpSpPr>
        <p:sp>
          <p:nvSpPr>
            <p:cNvPr id="255021" name="Oval 42"/>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5022" name="Text Box 43"/>
            <p:cNvSpPr txBox="1">
              <a:spLocks noChangeArrowheads="1"/>
            </p:cNvSpPr>
            <p:nvPr/>
          </p:nvSpPr>
          <p:spPr bwMode="auto">
            <a:xfrm>
              <a:off x="945" y="2278"/>
              <a:ext cx="278" cy="327"/>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D</a:t>
              </a:r>
            </a:p>
          </p:txBody>
        </p:sp>
      </p:grpSp>
      <p:sp>
        <p:nvSpPr>
          <p:cNvPr id="47"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48"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8498"/>
                                        </p:tgtEl>
                                        <p:attrNameLst>
                                          <p:attrName>style.visibility</p:attrName>
                                        </p:attrNameLst>
                                      </p:cBhvr>
                                      <p:to>
                                        <p:strVal val="visible"/>
                                      </p:to>
                                    </p:set>
                                    <p:animEffect transition="in" filter="blinds(horizontal)">
                                      <p:cBhvr>
                                        <p:cTn id="7" dur="500"/>
                                        <p:tgtEl>
                                          <p:spTgt spid="958498"/>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958467"/>
                                        </p:tgtEl>
                                      </p:cBhvr>
                                    </p:animEffect>
                                    <p:set>
                                      <p:cBhvr>
                                        <p:cTn id="11" dur="1" fill="hold">
                                          <p:stCondLst>
                                            <p:cond delay="499"/>
                                          </p:stCondLst>
                                        </p:cTn>
                                        <p:tgtEl>
                                          <p:spTgt spid="958467"/>
                                        </p:tgtEl>
                                        <p:attrNameLst>
                                          <p:attrName>style.visibility</p:attrName>
                                        </p:attrNameLst>
                                      </p:cBhvr>
                                      <p:to>
                                        <p:strVal val="hidden"/>
                                      </p:to>
                                    </p:se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58499"/>
                                        </p:tgtEl>
                                        <p:attrNameLst>
                                          <p:attrName>style.visibility</p:attrName>
                                        </p:attrNameLst>
                                      </p:cBhvr>
                                      <p:to>
                                        <p:strVal val="visible"/>
                                      </p:to>
                                    </p:set>
                                    <p:animEffect transition="in" filter="blinds(horizontal)">
                                      <p:cBhvr>
                                        <p:cTn id="15" dur="500"/>
                                        <p:tgtEl>
                                          <p:spTgt spid="958499"/>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67" grpId="0" animBg="1"/>
      <p:bldP spid="958498" grpId="0" animBg="1"/>
      <p:bldP spid="95849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7027"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90D50C30-B43B-466B-BB71-D26F43A8BA9E}" type="slidenum">
              <a:rPr lang="ar-SA" sz="1400">
                <a:solidFill>
                  <a:schemeClr val="tx1"/>
                </a:solidFill>
                <a:latin typeface="Arial" pitchFamily="34" charset="0"/>
                <a:cs typeface="Arial" pitchFamily="34" charset="0"/>
              </a:rPr>
              <a:pPr algn="r"/>
              <a:t>32</a:t>
            </a:fld>
            <a:endParaRPr lang="en-US" sz="1400" dirty="0">
              <a:solidFill>
                <a:schemeClr val="tx1"/>
              </a:solidFill>
              <a:latin typeface="Arial" pitchFamily="34" charset="0"/>
              <a:cs typeface="Arial" pitchFamily="34" charset="0"/>
            </a:endParaRPr>
          </a:p>
        </p:txBody>
      </p:sp>
      <p:sp>
        <p:nvSpPr>
          <p:cNvPr id="25702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5335A6D-47BE-4E1B-BA98-227DCDD07128}" type="slidenum">
              <a:rPr lang="ar-SA" sz="1400">
                <a:solidFill>
                  <a:schemeClr val="tx1"/>
                </a:solidFill>
                <a:latin typeface="Arial" pitchFamily="34" charset="0"/>
                <a:cs typeface="Arial" pitchFamily="34" charset="0"/>
              </a:rPr>
              <a:pPr algn="r"/>
              <a:t>32</a:t>
            </a:fld>
            <a:endParaRPr lang="en-US" sz="1400" dirty="0">
              <a:solidFill>
                <a:schemeClr val="tx1"/>
              </a:solidFill>
              <a:latin typeface="Arial" pitchFamily="34" charset="0"/>
              <a:cs typeface="Arial" pitchFamily="34" charset="0"/>
            </a:endParaRPr>
          </a:p>
        </p:txBody>
      </p:sp>
      <p:sp>
        <p:nvSpPr>
          <p:cNvPr id="257029" name="Rectangle 2"/>
          <p:cNvSpPr>
            <a:spLocks noChangeArrowheads="1"/>
          </p:cNvSpPr>
          <p:nvPr/>
        </p:nvSpPr>
        <p:spPr bwMode="auto">
          <a:xfrm>
            <a:off x="19192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960515" name="Rectangle 3"/>
          <p:cNvSpPr>
            <a:spLocks noChangeArrowheads="1"/>
          </p:cNvSpPr>
          <p:nvPr/>
        </p:nvSpPr>
        <p:spPr bwMode="auto">
          <a:xfrm>
            <a:off x="1912938" y="39131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31" name="Rectangle 4"/>
          <p:cNvSpPr>
            <a:spLocks noGrp="1" noChangeArrowheads="1"/>
          </p:cNvSpPr>
          <p:nvPr>
            <p:ph type="title" idx="4294967295"/>
          </p:nvPr>
        </p:nvSpPr>
        <p:spPr/>
        <p:txBody>
          <a:bodyPr/>
          <a:lstStyle/>
          <a:p>
            <a:r>
              <a:rPr lang="en-US"/>
              <a:t>Rewind</a:t>
            </a:r>
          </a:p>
        </p:txBody>
      </p:sp>
      <p:grpSp>
        <p:nvGrpSpPr>
          <p:cNvPr id="257032" name="Group 5"/>
          <p:cNvGrpSpPr>
            <a:grpSpLocks/>
          </p:cNvGrpSpPr>
          <p:nvPr/>
        </p:nvGrpSpPr>
        <p:grpSpPr bwMode="auto">
          <a:xfrm>
            <a:off x="1757363" y="2441575"/>
            <a:ext cx="1358900" cy="1282700"/>
            <a:chOff x="1008" y="2720"/>
            <a:chExt cx="856" cy="808"/>
          </a:xfrm>
        </p:grpSpPr>
        <p:sp>
          <p:nvSpPr>
            <p:cNvPr id="257033" name="Rectangle 6"/>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7034"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35"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36"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37"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7038"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itchFamily="34" charset="0"/>
              </a:endParaRPr>
            </a:p>
          </p:txBody>
        </p:sp>
        <p:sp>
          <p:nvSpPr>
            <p:cNvPr id="257039"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0"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1"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257042" name="Group 15"/>
          <p:cNvGrpSpPr>
            <a:grpSpLocks/>
          </p:cNvGrpSpPr>
          <p:nvPr/>
        </p:nvGrpSpPr>
        <p:grpSpPr bwMode="auto">
          <a:xfrm flipH="1">
            <a:off x="5480050" y="2441575"/>
            <a:ext cx="1358900" cy="1282700"/>
            <a:chOff x="1008" y="2720"/>
            <a:chExt cx="856" cy="808"/>
          </a:xfrm>
        </p:grpSpPr>
        <p:sp>
          <p:nvSpPr>
            <p:cNvPr id="257043" name="Rectangle 16"/>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57044"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5"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6"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47"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7048"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257049"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50"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57051"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257052" name="AutoShape 2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itchFamily="34" charset="0"/>
            </a:endParaRPr>
          </a:p>
        </p:txBody>
      </p:sp>
      <p:sp>
        <p:nvSpPr>
          <p:cNvPr id="257053" name="AutoShape 26"/>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257054" name="Rectangle 27"/>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55" name="Rectangle 28"/>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56" name="Rectangle 29"/>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57" name="Rectangle 30"/>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58" name="Rectangle 31"/>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61" name="Rectangle 34"/>
          <p:cNvSpPr>
            <a:spLocks noChangeArrowheads="1"/>
          </p:cNvSpPr>
          <p:nvPr/>
        </p:nvSpPr>
        <p:spPr bwMode="auto">
          <a:xfrm>
            <a:off x="5659438" y="388143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sp>
        <p:nvSpPr>
          <p:cNvPr id="257062" name="AutoShape 35"/>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grpSp>
        <p:nvGrpSpPr>
          <p:cNvPr id="257063" name="Group 36"/>
          <p:cNvGrpSpPr>
            <a:grpSpLocks/>
          </p:cNvGrpSpPr>
          <p:nvPr/>
        </p:nvGrpSpPr>
        <p:grpSpPr bwMode="auto">
          <a:xfrm>
            <a:off x="6572250" y="3422650"/>
            <a:ext cx="657225" cy="657225"/>
            <a:chOff x="877" y="2235"/>
            <a:chExt cx="414" cy="414"/>
          </a:xfrm>
        </p:grpSpPr>
        <p:sp>
          <p:nvSpPr>
            <p:cNvPr id="257064" name="Oval 37"/>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7065" name="Text Box 38"/>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grpSp>
        <p:nvGrpSpPr>
          <p:cNvPr id="5" name="Group 39"/>
          <p:cNvGrpSpPr>
            <a:grpSpLocks/>
          </p:cNvGrpSpPr>
          <p:nvPr/>
        </p:nvGrpSpPr>
        <p:grpSpPr bwMode="auto">
          <a:xfrm>
            <a:off x="2782888" y="3448050"/>
            <a:ext cx="657225" cy="657225"/>
            <a:chOff x="877" y="2235"/>
            <a:chExt cx="414" cy="414"/>
          </a:xfrm>
        </p:grpSpPr>
        <p:sp>
          <p:nvSpPr>
            <p:cNvPr id="257067" name="Oval 40"/>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7068" name="Text Box 41"/>
            <p:cNvSpPr txBox="1">
              <a:spLocks noChangeArrowheads="1"/>
            </p:cNvSpPr>
            <p:nvPr/>
          </p:nvSpPr>
          <p:spPr bwMode="auto">
            <a:xfrm>
              <a:off x="957" y="2278"/>
              <a:ext cx="255" cy="330"/>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T</a:t>
              </a:r>
            </a:p>
          </p:txBody>
        </p:sp>
      </p:grpSp>
      <p:sp>
        <p:nvSpPr>
          <p:cNvPr id="960554" name="AutoShape 42"/>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a:solidFill>
                  <a:srgbClr val="0000FF"/>
                </a:solidFill>
                <a:latin typeface="Arial" pitchFamily="34" charset="0"/>
                <a:cs typeface="Arial" pitchFamily="34" charset="0"/>
              </a:rPr>
              <a:t>active</a:t>
            </a:r>
            <a:endParaRPr lang="en-GB" sz="3200">
              <a:solidFill>
                <a:srgbClr val="0000FF"/>
              </a:solidFill>
              <a:latin typeface="Arial" pitchFamily="34" charset="0"/>
              <a:cs typeface="Arial" pitchFamily="34" charset="0"/>
            </a:endParaRPr>
          </a:p>
        </p:txBody>
      </p:sp>
      <p:sp>
        <p:nvSpPr>
          <p:cNvPr id="960555" name="AutoShape 43"/>
          <p:cNvSpPr>
            <a:spLocks noChangeArrowheads="1"/>
          </p:cNvSpPr>
          <p:nvPr/>
        </p:nvSpPr>
        <p:spPr bwMode="auto">
          <a:xfrm>
            <a:off x="5976938" y="1006475"/>
            <a:ext cx="2476500" cy="1187450"/>
          </a:xfrm>
          <a:prstGeom prst="cloudCallout">
            <a:avLst>
              <a:gd name="adj1" fmla="val -52694"/>
              <a:gd name="adj2" fmla="val 67111"/>
            </a:avLst>
          </a:prstGeom>
          <a:solidFill>
            <a:srgbClr val="FFFF99">
              <a:alpha val="30196"/>
            </a:srgbClr>
          </a:solidFill>
          <a:ln w="38100">
            <a:solidFill>
              <a:schemeClr val="tx1"/>
            </a:solidFill>
            <a:round/>
            <a:headEnd/>
            <a:tailEnd/>
          </a:ln>
        </p:spPr>
        <p:txBody>
          <a:bodyPr anchor="ctr"/>
          <a:lstStyle/>
          <a:p>
            <a:r>
              <a:rPr lang="en-US" sz="3600">
                <a:solidFill>
                  <a:srgbClr val="0000FF"/>
                </a:solidFill>
                <a:latin typeface="Arial" pitchFamily="34" charset="0"/>
                <a:cs typeface="Arial" pitchFamily="34" charset="0"/>
              </a:rPr>
              <a:t>write</a:t>
            </a:r>
            <a:endParaRPr lang="en-GB" sz="3600">
              <a:solidFill>
                <a:srgbClr val="0000FF"/>
              </a:solidFill>
              <a:latin typeface="Arial" pitchFamily="34" charset="0"/>
              <a:cs typeface="Arial" pitchFamily="34" charset="0"/>
            </a:endParaRPr>
          </a:p>
        </p:txBody>
      </p:sp>
      <p:sp>
        <p:nvSpPr>
          <p:cNvPr id="960556" name="AutoShape 44"/>
          <p:cNvSpPr>
            <a:spLocks noChangeArrowheads="1"/>
          </p:cNvSpPr>
          <p:nvPr/>
        </p:nvSpPr>
        <p:spPr bwMode="auto">
          <a:xfrm>
            <a:off x="1760538" y="1450975"/>
            <a:ext cx="2066925" cy="646986"/>
          </a:xfrm>
          <a:prstGeom prst="wedgeRoundRectCallout">
            <a:avLst>
              <a:gd name="adj1" fmla="val -2690"/>
              <a:gd name="adj2" fmla="val 89296"/>
              <a:gd name="adj3" fmla="val 16667"/>
            </a:avLst>
          </a:prstGeom>
          <a:solidFill>
            <a:schemeClr val="tx1"/>
          </a:solidFill>
          <a:ln w="57150" algn="ctr">
            <a:solidFill>
              <a:schemeClr val="tx1"/>
            </a:solidFill>
            <a:miter lim="800000"/>
            <a:headEnd/>
            <a:tailEnd/>
          </a:ln>
        </p:spPr>
        <p:txBody>
          <a:bodyPr>
            <a:spAutoFit/>
          </a:bodyPr>
          <a:lstStyle/>
          <a:p>
            <a:r>
              <a:rPr lang="en-US" sz="3200">
                <a:solidFill>
                  <a:schemeClr val="bg1"/>
                </a:solidFill>
                <a:latin typeface="Arial" pitchFamily="34" charset="0"/>
                <a:cs typeface="Arial" pitchFamily="34" charset="0"/>
              </a:rPr>
              <a:t>aborted</a:t>
            </a:r>
            <a:endParaRPr lang="en-GB" sz="3200">
              <a:solidFill>
                <a:schemeClr val="bg1"/>
              </a:solidFill>
              <a:latin typeface="Arial" pitchFamily="34" charset="0"/>
              <a:cs typeface="Arial" pitchFamily="34" charset="0"/>
            </a:endParaRPr>
          </a:p>
        </p:txBody>
      </p:sp>
      <p:sp>
        <p:nvSpPr>
          <p:cNvPr id="960557" name="Rectangle 45"/>
          <p:cNvSpPr>
            <a:spLocks noChangeArrowheads="1"/>
          </p:cNvSpPr>
          <p:nvPr/>
        </p:nvSpPr>
        <p:spPr bwMode="auto">
          <a:xfrm>
            <a:off x="5668963" y="3906838"/>
            <a:ext cx="1203325" cy="385762"/>
          </a:xfrm>
          <a:prstGeom prst="rect">
            <a:avLst/>
          </a:prstGeom>
          <a:gradFill rotWithShape="1">
            <a:gsLst>
              <a:gs pos="0">
                <a:srgbClr val="FFFF00"/>
              </a:gs>
              <a:gs pos="50000">
                <a:srgbClr val="767600"/>
              </a:gs>
              <a:gs pos="100000">
                <a:srgbClr val="FFFF00"/>
              </a:gs>
            </a:gsLst>
            <a:lin ang="5400000" scaled="1"/>
          </a:gradFill>
          <a:ln w="38100">
            <a:solidFill>
              <a:schemeClr val="tx1"/>
            </a:solidFill>
            <a:miter lim="800000"/>
            <a:headEnd/>
            <a:tailEnd/>
          </a:ln>
        </p:spPr>
        <p:txBody>
          <a:bodyPr wrap="none" anchor="ctr"/>
          <a:lstStyle/>
          <a:p>
            <a:endParaRPr lang="en-US" sz="2400" dirty="0">
              <a:solidFill>
                <a:schemeClr val="bg1"/>
              </a:solidFill>
              <a:latin typeface="Arial" pitchFamily="34" charset="0"/>
            </a:endParaRPr>
          </a:p>
        </p:txBody>
      </p:sp>
      <p:grpSp>
        <p:nvGrpSpPr>
          <p:cNvPr id="6" name="Group 46"/>
          <p:cNvGrpSpPr>
            <a:grpSpLocks/>
          </p:cNvGrpSpPr>
          <p:nvPr/>
        </p:nvGrpSpPr>
        <p:grpSpPr bwMode="auto">
          <a:xfrm>
            <a:off x="6891338" y="3706813"/>
            <a:ext cx="657225" cy="657225"/>
            <a:chOff x="877" y="2235"/>
            <a:chExt cx="414" cy="414"/>
          </a:xfrm>
        </p:grpSpPr>
        <p:sp>
          <p:nvSpPr>
            <p:cNvPr id="257074" name="Oval 47"/>
            <p:cNvSpPr>
              <a:spLocks noChangeArrowheads="1"/>
            </p:cNvSpPr>
            <p:nvPr/>
          </p:nvSpPr>
          <p:spPr bwMode="auto">
            <a:xfrm>
              <a:off x="877" y="2235"/>
              <a:ext cx="414" cy="414"/>
            </a:xfrm>
            <a:prstGeom prst="ellipse">
              <a:avLst/>
            </a:prstGeom>
            <a:solidFill>
              <a:schemeClr val="bg1">
                <a:alpha val="79999"/>
              </a:schemeClr>
            </a:solidFill>
            <a:ln w="38100" algn="ctr">
              <a:solidFill>
                <a:srgbClr val="0000FF"/>
              </a:solidFill>
              <a:round/>
              <a:headEnd/>
              <a:tailEnd/>
            </a:ln>
          </p:spPr>
          <p:txBody>
            <a:bodyPr wrap="none" anchor="ctr"/>
            <a:lstStyle/>
            <a:p>
              <a:endParaRPr lang="en-US" dirty="0">
                <a:latin typeface="Arial" pitchFamily="34" charset="0"/>
              </a:endParaRPr>
            </a:p>
          </p:txBody>
        </p:sp>
        <p:sp>
          <p:nvSpPr>
            <p:cNvPr id="257075" name="Text Box 48"/>
            <p:cNvSpPr txBox="1">
              <a:spLocks noChangeArrowheads="1"/>
            </p:cNvSpPr>
            <p:nvPr/>
          </p:nvSpPr>
          <p:spPr bwMode="auto">
            <a:xfrm>
              <a:off x="945" y="2278"/>
              <a:ext cx="278" cy="327"/>
            </a:xfrm>
            <a:prstGeom prst="rect">
              <a:avLst/>
            </a:prstGeom>
            <a:noFill/>
            <a:ln w="38100" algn="ctr">
              <a:noFill/>
              <a:miter lim="800000"/>
              <a:headEnd/>
              <a:tailEnd/>
            </a:ln>
          </p:spPr>
          <p:txBody>
            <a:bodyPr wrap="none">
              <a:spAutoFit/>
            </a:bodyPr>
            <a:lstStyle/>
            <a:p>
              <a:r>
                <a:rPr lang="en-US" sz="2800" b="1" dirty="0">
                  <a:solidFill>
                    <a:srgbClr val="0000FF"/>
                  </a:solidFill>
                  <a:latin typeface="Arial" pitchFamily="34" charset="0"/>
                </a:rPr>
                <a:t>D</a:t>
              </a:r>
            </a:p>
          </p:txBody>
        </p:sp>
      </p:grpSp>
      <p:sp>
        <p:nvSpPr>
          <p:cNvPr id="52"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caches</a:t>
            </a:r>
          </a:p>
        </p:txBody>
      </p:sp>
      <p:sp>
        <p:nvSpPr>
          <p:cNvPr id="53"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memory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0555"/>
                                        </p:tgtEl>
                                        <p:attrNameLst>
                                          <p:attrName>style.visibility</p:attrName>
                                        </p:attrNameLst>
                                      </p:cBhvr>
                                      <p:to>
                                        <p:strVal val="visible"/>
                                      </p:to>
                                    </p:set>
                                    <p:animEffect transition="in" filter="blinds(horizontal)">
                                      <p:cBhvr>
                                        <p:cTn id="7" dur="500"/>
                                        <p:tgtEl>
                                          <p:spTgt spid="960555"/>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960515"/>
                                        </p:tgtEl>
                                      </p:cBhvr>
                                    </p:animEffect>
                                    <p:set>
                                      <p:cBhvr>
                                        <p:cTn id="11" dur="1" fill="hold">
                                          <p:stCondLst>
                                            <p:cond delay="499"/>
                                          </p:stCondLst>
                                        </p:cTn>
                                        <p:tgtEl>
                                          <p:spTgt spid="960515"/>
                                        </p:tgtEl>
                                        <p:attrNameLst>
                                          <p:attrName>style.visibility</p:attrName>
                                        </p:attrNameLst>
                                      </p:cBhvr>
                                      <p:to>
                                        <p:strVal val="hidden"/>
                                      </p:to>
                                    </p:set>
                                  </p:childTnLst>
                                </p:cTn>
                              </p:par>
                            </p:childTnLst>
                          </p:cTn>
                        </p:par>
                        <p:par>
                          <p:cTn id="12" fill="hold">
                            <p:stCondLst>
                              <p:cond delay="1000"/>
                            </p:stCondLst>
                            <p:childTnLst>
                              <p:par>
                                <p:cTn id="13" presetID="3" presetClass="exit" presetSubtype="10" fill="hold" nodeType="after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1500"/>
                            </p:stCondLst>
                            <p:childTnLst>
                              <p:par>
                                <p:cTn id="17" presetID="3" presetClass="exit" presetSubtype="10" fill="hold" grpId="0" nodeType="afterEffect">
                                  <p:stCondLst>
                                    <p:cond delay="0"/>
                                  </p:stCondLst>
                                  <p:childTnLst>
                                    <p:animEffect transition="out" filter="blinds(horizontal)">
                                      <p:cBhvr>
                                        <p:cTn id="18" dur="500"/>
                                        <p:tgtEl>
                                          <p:spTgt spid="960554"/>
                                        </p:tgtEl>
                                      </p:cBhvr>
                                    </p:animEffect>
                                    <p:set>
                                      <p:cBhvr>
                                        <p:cTn id="19" dur="1" fill="hold">
                                          <p:stCondLst>
                                            <p:cond delay="499"/>
                                          </p:stCondLst>
                                        </p:cTn>
                                        <p:tgtEl>
                                          <p:spTgt spid="960554"/>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960556"/>
                                        </p:tgtEl>
                                        <p:attrNameLst>
                                          <p:attrName>style.visibility</p:attrName>
                                        </p:attrNameLst>
                                      </p:cBhvr>
                                      <p:to>
                                        <p:strVal val="visible"/>
                                      </p:to>
                                    </p:set>
                                    <p:animEffect transition="in" filter="blinds(horizontal)">
                                      <p:cBhvr>
                                        <p:cTn id="22" dur="500"/>
                                        <p:tgtEl>
                                          <p:spTgt spid="960556"/>
                                        </p:tgtEl>
                                      </p:cBhvr>
                                    </p:animEffect>
                                  </p:childTnLst>
                                </p:cTn>
                              </p:par>
                            </p:childTnLst>
                          </p:cTn>
                        </p:par>
                        <p:par>
                          <p:cTn id="23" fill="hold">
                            <p:stCondLst>
                              <p:cond delay="2000"/>
                            </p:stCondLst>
                            <p:childTnLst>
                              <p:par>
                                <p:cTn id="24" presetID="3" presetClass="entr" presetSubtype="10" fill="hold" grpId="0" nodeType="afterEffect">
                                  <p:stCondLst>
                                    <p:cond delay="0"/>
                                  </p:stCondLst>
                                  <p:childTnLst>
                                    <p:set>
                                      <p:cBhvr>
                                        <p:cTn id="25" dur="1" fill="hold">
                                          <p:stCondLst>
                                            <p:cond delay="0"/>
                                          </p:stCondLst>
                                        </p:cTn>
                                        <p:tgtEl>
                                          <p:spTgt spid="960557"/>
                                        </p:tgtEl>
                                        <p:attrNameLst>
                                          <p:attrName>style.visibility</p:attrName>
                                        </p:attrNameLst>
                                      </p:cBhvr>
                                      <p:to>
                                        <p:strVal val="visible"/>
                                      </p:to>
                                    </p:set>
                                    <p:animEffect transition="in" filter="blinds(horizontal)">
                                      <p:cBhvr>
                                        <p:cTn id="26" dur="500"/>
                                        <p:tgtEl>
                                          <p:spTgt spid="960557"/>
                                        </p:tgtEl>
                                      </p:cBhvr>
                                    </p:animEffect>
                                  </p:childTnLst>
                                </p:cTn>
                              </p:par>
                            </p:childTnLst>
                          </p:cTn>
                        </p:par>
                        <p:par>
                          <p:cTn id="27" fill="hold">
                            <p:stCondLst>
                              <p:cond delay="2500"/>
                            </p:stCondLst>
                            <p:childTnLst>
                              <p:par>
                                <p:cTn id="28" presetID="3" presetClass="entr" presetSubtype="1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515" grpId="0" animBg="1"/>
      <p:bldP spid="960554" grpId="0" animBg="1"/>
      <p:bldP spid="960555" grpId="0" animBg="1"/>
      <p:bldP spid="960556" grpId="0" animBg="1"/>
      <p:bldP spid="9605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5907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8D1CEF6E-86B3-408B-9A00-8808B60A3D84}" type="slidenum">
              <a:rPr lang="ar-SA" sz="1400">
                <a:solidFill>
                  <a:schemeClr val="tx1"/>
                </a:solidFill>
                <a:latin typeface="Arial" pitchFamily="34" charset="0"/>
                <a:cs typeface="Arial" pitchFamily="34" charset="0"/>
              </a:rPr>
              <a:pPr algn="r"/>
              <a:t>33</a:t>
            </a:fld>
            <a:endParaRPr lang="en-US" sz="1400" dirty="0">
              <a:solidFill>
                <a:schemeClr val="tx1"/>
              </a:solidFill>
              <a:latin typeface="Arial" pitchFamily="34" charset="0"/>
              <a:cs typeface="Arial" pitchFamily="34" charset="0"/>
            </a:endParaRPr>
          </a:p>
        </p:txBody>
      </p:sp>
      <p:sp>
        <p:nvSpPr>
          <p:cNvPr id="2590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ACD14D6-D0BE-4967-9831-39E24F334586}" type="slidenum">
              <a:rPr lang="ar-SA" sz="1400">
                <a:solidFill>
                  <a:schemeClr val="tx1"/>
                </a:solidFill>
                <a:latin typeface="Arial" pitchFamily="34" charset="0"/>
                <a:cs typeface="Arial" pitchFamily="34" charset="0"/>
              </a:rPr>
              <a:pPr algn="r"/>
              <a:t>33</a:t>
            </a:fld>
            <a:endParaRPr lang="en-US" sz="1400" dirty="0">
              <a:solidFill>
                <a:schemeClr val="tx1"/>
              </a:solidFill>
              <a:latin typeface="Arial" pitchFamily="34" charset="0"/>
              <a:cs typeface="Arial" pitchFamily="34" charset="0"/>
            </a:endParaRPr>
          </a:p>
        </p:txBody>
      </p:sp>
      <p:sp>
        <p:nvSpPr>
          <p:cNvPr id="259077" name="Rectangle 2"/>
          <p:cNvSpPr>
            <a:spLocks noGrp="1" noChangeArrowheads="1"/>
          </p:cNvSpPr>
          <p:nvPr>
            <p:ph type="title" idx="4294967295"/>
          </p:nvPr>
        </p:nvSpPr>
        <p:spPr/>
        <p:txBody>
          <a:bodyPr/>
          <a:lstStyle/>
          <a:p>
            <a:r>
              <a:rPr lang="en-US"/>
              <a:t>Transaction Commit</a:t>
            </a:r>
          </a:p>
        </p:txBody>
      </p:sp>
      <p:sp>
        <p:nvSpPr>
          <p:cNvPr id="259078" name="Rectangle 3"/>
          <p:cNvSpPr>
            <a:spLocks noGrp="1" noChangeArrowheads="1"/>
          </p:cNvSpPr>
          <p:nvPr>
            <p:ph type="body" idx="4294967295"/>
          </p:nvPr>
        </p:nvSpPr>
        <p:spPr/>
        <p:txBody>
          <a:bodyPr/>
          <a:lstStyle/>
          <a:p>
            <a:r>
              <a:rPr lang="en-US"/>
              <a:t>At commit point</a:t>
            </a:r>
          </a:p>
          <a:p>
            <a:pPr lvl="1"/>
            <a:r>
              <a:rPr lang="en-US"/>
              <a:t>If no cache conflicts, we win.</a:t>
            </a:r>
          </a:p>
          <a:p>
            <a:r>
              <a:rPr lang="en-US"/>
              <a:t>Mark transactional entries</a:t>
            </a:r>
          </a:p>
          <a:p>
            <a:pPr lvl="1"/>
            <a:r>
              <a:rPr lang="en-US"/>
              <a:t>Read-only: valid</a:t>
            </a:r>
          </a:p>
          <a:p>
            <a:pPr lvl="1"/>
            <a:r>
              <a:rPr lang="en-US"/>
              <a:t>Modified: dirty (eventually written back)</a:t>
            </a:r>
          </a:p>
          <a:p>
            <a:r>
              <a:rPr lang="en-US"/>
              <a:t>That’s all, folks!</a:t>
            </a:r>
          </a:p>
          <a:p>
            <a:pPr lvl="1"/>
            <a:r>
              <a:rPr lang="en-US"/>
              <a:t>Except for a few details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0"/>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34</a:t>
            </a:fld>
            <a:endParaRPr lang="en-US" sz="1300"/>
          </a:p>
        </p:txBody>
      </p:sp>
      <p:sp>
        <p:nvSpPr>
          <p:cNvPr id="15" name="Title 1"/>
          <p:cNvSpPr txBox="1">
            <a:spLocks/>
          </p:cNvSpPr>
          <p:nvPr/>
        </p:nvSpPr>
        <p:spPr>
          <a:xfrm>
            <a:off x="586452" y="281309"/>
            <a:ext cx="8229600" cy="659109"/>
          </a:xfrm>
          <a:prstGeom prst="rect">
            <a:avLst/>
          </a:prstGeom>
        </p:spPr>
        <p:txBody>
          <a:bodyPr lIns="82945" tIns="41473" rIns="82945" bIns="41473"/>
          <a:lstStyle>
            <a:lvl1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492546" indent="-226602" algn="ctr" defTabSz="453186"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45723" indent="-226602" algn="ctr" defTabSz="453186"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398910" indent="-226602" algn="ctr" defTabSz="453186"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52110" indent="-226602" algn="ctr" defTabSz="453186"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defTabSz="411085">
              <a:defRPr/>
            </a:pPr>
            <a:r>
              <a:rPr lang="en-US" sz="3300" b="1" kern="0" dirty="0">
                <a:latin typeface="Arial"/>
              </a:rPr>
              <a:t>Hardware Transactional Memory (HTM)</a:t>
            </a:r>
          </a:p>
        </p:txBody>
      </p:sp>
      <p:sp>
        <p:nvSpPr>
          <p:cNvPr id="7" name="Text Box 40"/>
          <p:cNvSpPr txBox="1">
            <a:spLocks noChangeArrowheads="1"/>
          </p:cNvSpPr>
          <p:nvPr/>
        </p:nvSpPr>
        <p:spPr bwMode="auto">
          <a:xfrm>
            <a:off x="712115" y="2438400"/>
            <a:ext cx="705251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defTabSz="829452" eaLnBrk="1" fontAlgn="auto" hangingPunct="1">
              <a:spcBef>
                <a:spcPts val="0"/>
              </a:spcBef>
              <a:spcAft>
                <a:spcPts val="0"/>
              </a:spcAft>
              <a:defRPr/>
            </a:pPr>
            <a:r>
              <a:rPr lang="en-US" sz="2800" kern="0" dirty="0">
                <a:solidFill>
                  <a:srgbClr val="0000FF"/>
                </a:solidFill>
                <a:latin typeface="Arial" panose="020B0604020202020204" pitchFamily="34" charset="0"/>
                <a:cs typeface="Arial" panose="020B0604020202020204" pitchFamily="34" charset="0"/>
              </a:rPr>
              <a:t>IBM’s Blue Gene/Q &amp; System Z &amp; Power8</a:t>
            </a:r>
          </a:p>
        </p:txBody>
      </p:sp>
      <p:sp>
        <p:nvSpPr>
          <p:cNvPr id="10" name="Text Box 40"/>
          <p:cNvSpPr txBox="1">
            <a:spLocks noChangeArrowheads="1"/>
          </p:cNvSpPr>
          <p:nvPr/>
        </p:nvSpPr>
        <p:spPr bwMode="auto">
          <a:xfrm>
            <a:off x="1449132" y="3782807"/>
            <a:ext cx="705251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defTabSz="829452" eaLnBrk="1" fontAlgn="auto" hangingPunct="1">
              <a:spcBef>
                <a:spcPts val="0"/>
              </a:spcBef>
              <a:spcAft>
                <a:spcPts val="0"/>
              </a:spcAft>
              <a:defRPr/>
            </a:pPr>
            <a:r>
              <a:rPr lang="en-US" sz="2800" kern="0" dirty="0">
                <a:solidFill>
                  <a:srgbClr val="0000FF"/>
                </a:solidFill>
                <a:latin typeface="Arial" panose="020B0604020202020204" pitchFamily="34" charset="0"/>
                <a:cs typeface="Arial" panose="020B0604020202020204" pitchFamily="34" charset="0"/>
              </a:rPr>
              <a:t>Intel’s </a:t>
            </a:r>
            <a:r>
              <a:rPr lang="en-US" sz="2800" kern="0" dirty="0" err="1">
                <a:solidFill>
                  <a:srgbClr val="0000FF"/>
                </a:solidFill>
                <a:latin typeface="Arial" panose="020B0604020202020204" pitchFamily="34" charset="0"/>
                <a:cs typeface="Arial" panose="020B0604020202020204" pitchFamily="34" charset="0"/>
              </a:rPr>
              <a:t>Haswell</a:t>
            </a:r>
            <a:r>
              <a:rPr lang="en-US" sz="2800" kern="0" dirty="0">
                <a:solidFill>
                  <a:srgbClr val="0000FF"/>
                </a:solidFill>
                <a:latin typeface="Arial" panose="020B0604020202020204" pitchFamily="34" charset="0"/>
                <a:cs typeface="Arial" panose="020B0604020202020204" pitchFamily="34" charset="0"/>
              </a:rPr>
              <a:t> TSX extensions</a:t>
            </a:r>
          </a:p>
        </p:txBody>
      </p:sp>
    </p:spTree>
    <p:extLst>
      <p:ext uri="{BB962C8B-B14F-4D97-AF65-F5344CB8AC3E}">
        <p14:creationId xmlns:p14="http://schemas.microsoft.com/office/powerpoint/2010/main" val="188276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tx1"/>
                </a:solidFill>
                <a:latin typeface="Courier New" pitchFamily="49" charset="0"/>
              </a:rPr>
              <a:t>if </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 handler</a:t>
            </a:r>
          </a:p>
          <a:p>
            <a:pPr algn="l"/>
            <a:r>
              <a:rPr lang="en-US" sz="2400" b="1" dirty="0">
                <a:solidFill>
                  <a:srgbClr val="0000FF"/>
                </a:solidFill>
                <a:latin typeface="Courier New" pitchFamily="49" charset="0"/>
              </a:rPr>
              <a:t>}</a:t>
            </a:r>
          </a:p>
        </p:txBody>
      </p:sp>
      <p:sp>
        <p:nvSpPr>
          <p:cNvPr id="3" name="Title 2"/>
          <p:cNvSpPr>
            <a:spLocks noGrp="1"/>
          </p:cNvSpPr>
          <p:nvPr>
            <p:ph type="title"/>
          </p:nvPr>
        </p:nvSpPr>
        <p:spPr/>
        <p:txBody>
          <a:bodyPr/>
          <a:lstStyle/>
          <a:p>
            <a:r>
              <a:rPr lang="en-US" dirty="0"/>
              <a:t>Intel RTM</a:t>
            </a:r>
          </a:p>
        </p:txBody>
      </p:sp>
    </p:spTree>
    <p:extLst>
      <p:ext uri="{BB962C8B-B14F-4D97-AF65-F5344CB8AC3E}">
        <p14:creationId xmlns:p14="http://schemas.microsoft.com/office/powerpoint/2010/main" val="2770882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50000"/>
                  </a:schemeClr>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a:t>
            </a:r>
            <a:r>
              <a:rPr lang="en-US" sz="2400" b="1" dirty="0">
                <a:solidFill>
                  <a:schemeClr val="bg1">
                    <a:lumMod val="50000"/>
                  </a:schemeClr>
                </a:solidFill>
                <a:latin typeface="Courier New" pitchFamily="49" charset="0"/>
              </a:rPr>
              <a:t>== _XBEGIN_STARTED) { </a:t>
            </a:r>
          </a:p>
          <a:p>
            <a:pPr algn="l"/>
            <a:r>
              <a:rPr lang="en-US" sz="2400" b="1" dirty="0">
                <a:solidFill>
                  <a:schemeClr val="bg1">
                    <a:lumMod val="50000"/>
                  </a:schemeClr>
                </a:solidFill>
                <a:latin typeface="Courier New" pitchFamily="49" charset="0"/>
              </a:rPr>
              <a:t>  speculative code</a:t>
            </a:r>
          </a:p>
          <a:p>
            <a:pPr algn="l"/>
            <a:r>
              <a:rPr lang="en-US" sz="2400" b="1" dirty="0">
                <a:solidFill>
                  <a:schemeClr val="bg1">
                    <a:lumMod val="50000"/>
                  </a:schemeClr>
                </a:solidFill>
                <a:latin typeface="Courier New" pitchFamily="49" charset="0"/>
              </a:rPr>
              <a:t>  _</a:t>
            </a:r>
            <a:r>
              <a:rPr lang="en-US" sz="2400" b="1" dirty="0" err="1">
                <a:solidFill>
                  <a:schemeClr val="bg1">
                    <a:lumMod val="50000"/>
                  </a:schemeClr>
                </a:solidFill>
                <a:latin typeface="Courier New" pitchFamily="49" charset="0"/>
              </a:rPr>
              <a:t>xend</a:t>
            </a:r>
            <a:r>
              <a:rPr lang="en-US" sz="2400" b="1" dirty="0">
                <a:solidFill>
                  <a:schemeClr val="bg1">
                    <a:lumMod val="50000"/>
                  </a:schemeClr>
                </a:solidFill>
                <a:latin typeface="Courier New" pitchFamily="49" charset="0"/>
              </a:rPr>
              <a:t>()</a:t>
            </a:r>
          </a:p>
          <a:p>
            <a:pPr algn="l"/>
            <a:r>
              <a:rPr lang="en-US" sz="2400" b="1" dirty="0">
                <a:solidFill>
                  <a:schemeClr val="bg1">
                    <a:lumMod val="50000"/>
                  </a:schemeClr>
                </a:solidFill>
                <a:latin typeface="Courier New" pitchFamily="49" charset="0"/>
              </a:rPr>
              <a:t>} else {</a:t>
            </a:r>
          </a:p>
          <a:p>
            <a:pPr algn="l"/>
            <a:r>
              <a:rPr lang="en-US" sz="2400" b="1" dirty="0">
                <a:solidFill>
                  <a:schemeClr val="bg1">
                    <a:lumMod val="50000"/>
                  </a:schemeClr>
                </a:solidFill>
                <a:latin typeface="Courier New" pitchFamily="49" charset="0"/>
              </a:rPr>
              <a:t>  abort handler</a:t>
            </a:r>
          </a:p>
          <a:p>
            <a:pPr algn="l"/>
            <a:r>
              <a:rPr lang="en-US" sz="2400" b="1" dirty="0">
                <a:solidFill>
                  <a:schemeClr val="bg1">
                    <a:lumMod val="50000"/>
                  </a:schemeClr>
                </a:solidFill>
                <a:latin typeface="Courier New" pitchFamily="49" charset="0"/>
              </a:rPr>
              <a:t>}</a:t>
            </a:r>
          </a:p>
        </p:txBody>
      </p:sp>
      <p:sp>
        <p:nvSpPr>
          <p:cNvPr id="3" name="Title 2"/>
          <p:cNvSpPr>
            <a:spLocks noGrp="1"/>
          </p:cNvSpPr>
          <p:nvPr>
            <p:ph type="title"/>
          </p:nvPr>
        </p:nvSpPr>
        <p:spPr/>
        <p:txBody>
          <a:bodyPr/>
          <a:lstStyle/>
          <a:p>
            <a:r>
              <a:rPr lang="en-US" dirty="0"/>
              <a:t>Intel RTM</a:t>
            </a:r>
          </a:p>
        </p:txBody>
      </p:sp>
      <p:sp>
        <p:nvSpPr>
          <p:cNvPr id="4" name="AutoShape 5"/>
          <p:cNvSpPr>
            <a:spLocks noChangeArrowheads="1"/>
          </p:cNvSpPr>
          <p:nvPr/>
        </p:nvSpPr>
        <p:spPr bwMode="auto">
          <a:xfrm>
            <a:off x="1751116" y="2274838"/>
            <a:ext cx="1936463" cy="474663"/>
          </a:xfrm>
          <a:prstGeom prst="wedgeRoundRectCallout">
            <a:avLst>
              <a:gd name="adj1" fmla="val 73276"/>
              <a:gd name="adj2" fmla="val 417131"/>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5" name="Text Box 40"/>
          <p:cNvSpPr txBox="1">
            <a:spLocks noChangeArrowheads="1"/>
          </p:cNvSpPr>
          <p:nvPr/>
        </p:nvSpPr>
        <p:spPr bwMode="auto">
          <a:xfrm>
            <a:off x="2932500" y="4693103"/>
            <a:ext cx="4480672"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start a speculative transaction</a:t>
            </a:r>
          </a:p>
        </p:txBody>
      </p:sp>
    </p:spTree>
    <p:extLst>
      <p:ext uri="{BB962C8B-B14F-4D97-AF65-F5344CB8AC3E}">
        <p14:creationId xmlns:p14="http://schemas.microsoft.com/office/powerpoint/2010/main" val="195082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50000"/>
                  </a:schemeClr>
                </a:solidFill>
                <a:latin typeface="Courier New" pitchFamily="49" charset="0"/>
              </a:rPr>
              <a:t>if (_</a:t>
            </a:r>
            <a:r>
              <a:rPr lang="en-US" sz="2400" b="1" dirty="0" err="1">
                <a:solidFill>
                  <a:schemeClr val="bg1">
                    <a:lumMod val="50000"/>
                  </a:schemeClr>
                </a:solidFill>
                <a:latin typeface="Courier New" pitchFamily="49" charset="0"/>
              </a:rPr>
              <a:t>xbegin</a:t>
            </a:r>
            <a:r>
              <a:rPr lang="en-US" sz="2400" b="1" dirty="0">
                <a:solidFill>
                  <a:schemeClr val="bg1">
                    <a:lumMod val="50000"/>
                  </a:schemeClr>
                </a:solidFill>
                <a:latin typeface="Courier New" pitchFamily="49" charset="0"/>
              </a:rPr>
              <a:t>() == </a:t>
            </a:r>
            <a:r>
              <a:rPr lang="en-US" sz="2400" b="1" dirty="0">
                <a:solidFill>
                  <a:srgbClr val="0000FF"/>
                </a:solidFill>
                <a:latin typeface="Courier New" pitchFamily="49" charset="0"/>
              </a:rPr>
              <a:t>_XBEGIN_STARTED) { </a:t>
            </a:r>
          </a:p>
          <a:p>
            <a:pPr algn="l"/>
            <a:r>
              <a:rPr lang="en-US" sz="2400" b="1" dirty="0">
                <a:solidFill>
                  <a:schemeClr val="bg1">
                    <a:lumMod val="50000"/>
                  </a:schemeClr>
                </a:solidFill>
                <a:latin typeface="Courier New" pitchFamily="49" charset="0"/>
              </a:rPr>
              <a:t>  speculative code</a:t>
            </a:r>
          </a:p>
          <a:p>
            <a:pPr algn="l"/>
            <a:r>
              <a:rPr lang="en-US" sz="2400" b="1" dirty="0">
                <a:solidFill>
                  <a:schemeClr val="bg1">
                    <a:lumMod val="50000"/>
                  </a:schemeClr>
                </a:solidFill>
                <a:latin typeface="Courier New" pitchFamily="49" charset="0"/>
              </a:rPr>
              <a:t>  _</a:t>
            </a:r>
            <a:r>
              <a:rPr lang="en-US" sz="2400" b="1" dirty="0" err="1">
                <a:solidFill>
                  <a:schemeClr val="bg1">
                    <a:lumMod val="50000"/>
                  </a:schemeClr>
                </a:solidFill>
                <a:latin typeface="Courier New" pitchFamily="49" charset="0"/>
              </a:rPr>
              <a:t>xend</a:t>
            </a:r>
            <a:r>
              <a:rPr lang="en-US" sz="2400" b="1" dirty="0">
                <a:solidFill>
                  <a:schemeClr val="bg1">
                    <a:lumMod val="50000"/>
                  </a:schemeClr>
                </a:solidFill>
                <a:latin typeface="Courier New" pitchFamily="49" charset="0"/>
              </a:rPr>
              <a:t>()</a:t>
            </a:r>
          </a:p>
          <a:p>
            <a:pPr algn="l"/>
            <a:r>
              <a:rPr lang="en-US" sz="2400" b="1" dirty="0">
                <a:solidFill>
                  <a:schemeClr val="bg1">
                    <a:lumMod val="50000"/>
                  </a:schemeClr>
                </a:solidFill>
                <a:latin typeface="Courier New" pitchFamily="49" charset="0"/>
              </a:rPr>
              <a:t>} else {</a:t>
            </a:r>
          </a:p>
          <a:p>
            <a:pPr algn="l"/>
            <a:r>
              <a:rPr lang="en-US" sz="2400" b="1" dirty="0">
                <a:solidFill>
                  <a:schemeClr val="bg1">
                    <a:lumMod val="50000"/>
                  </a:schemeClr>
                </a:solidFill>
                <a:latin typeface="Courier New" pitchFamily="49" charset="0"/>
              </a:rPr>
              <a:t>  abort handler</a:t>
            </a:r>
          </a:p>
          <a:p>
            <a:pPr algn="l"/>
            <a:r>
              <a:rPr lang="en-US" sz="2400" b="1" dirty="0">
                <a:solidFill>
                  <a:schemeClr val="bg1">
                    <a:lumMod val="50000"/>
                  </a:schemeClr>
                </a:solidFill>
                <a:latin typeface="Courier New" pitchFamily="49" charset="0"/>
              </a:rPr>
              <a:t>}</a:t>
            </a:r>
          </a:p>
        </p:txBody>
      </p:sp>
      <p:sp>
        <p:nvSpPr>
          <p:cNvPr id="3" name="Title 2"/>
          <p:cNvSpPr>
            <a:spLocks noGrp="1"/>
          </p:cNvSpPr>
          <p:nvPr>
            <p:ph type="title"/>
          </p:nvPr>
        </p:nvSpPr>
        <p:spPr/>
        <p:txBody>
          <a:bodyPr/>
          <a:lstStyle/>
          <a:p>
            <a:r>
              <a:rPr lang="en-US" dirty="0"/>
              <a:t>Intel RTM</a:t>
            </a:r>
          </a:p>
        </p:txBody>
      </p:sp>
      <p:sp>
        <p:nvSpPr>
          <p:cNvPr id="4" name="AutoShape 5"/>
          <p:cNvSpPr>
            <a:spLocks noChangeArrowheads="1"/>
          </p:cNvSpPr>
          <p:nvPr/>
        </p:nvSpPr>
        <p:spPr bwMode="auto">
          <a:xfrm>
            <a:off x="4204604" y="2274838"/>
            <a:ext cx="3035645" cy="474663"/>
          </a:xfrm>
          <a:prstGeom prst="wedgeRoundRectCallout">
            <a:avLst>
              <a:gd name="adj1" fmla="val 29821"/>
              <a:gd name="adj2" fmla="val 401341"/>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5" name="Text Box 40"/>
          <p:cNvSpPr txBox="1">
            <a:spLocks noChangeArrowheads="1"/>
          </p:cNvSpPr>
          <p:nvPr/>
        </p:nvSpPr>
        <p:spPr bwMode="auto">
          <a:xfrm>
            <a:off x="2932500" y="4693103"/>
            <a:ext cx="4480672"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If you see this, you are inside a transaction</a:t>
            </a:r>
          </a:p>
        </p:txBody>
      </p:sp>
    </p:spTree>
    <p:extLst>
      <p:ext uri="{BB962C8B-B14F-4D97-AF65-F5344CB8AC3E}">
        <p14:creationId xmlns:p14="http://schemas.microsoft.com/office/powerpoint/2010/main" val="393145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50000"/>
                  </a:schemeClr>
                </a:solidFill>
                <a:latin typeface="Courier New" pitchFamily="49" charset="0"/>
              </a:rPr>
              <a:t>if (_</a:t>
            </a:r>
            <a:r>
              <a:rPr lang="en-US" sz="2400" b="1" dirty="0" err="1">
                <a:solidFill>
                  <a:schemeClr val="bg1">
                    <a:lumMod val="50000"/>
                  </a:schemeClr>
                </a:solidFill>
                <a:latin typeface="Courier New" pitchFamily="49" charset="0"/>
              </a:rPr>
              <a:t>xbegin</a:t>
            </a:r>
            <a:r>
              <a:rPr lang="en-US" sz="2400" b="1" dirty="0">
                <a:solidFill>
                  <a:schemeClr val="bg1">
                    <a:lumMod val="50000"/>
                  </a:schemeClr>
                </a:solidFill>
                <a:latin typeface="Courier New" pitchFamily="49" charset="0"/>
              </a:rPr>
              <a:t>() == _XBEGIN_STARTED) { </a:t>
            </a:r>
          </a:p>
          <a:p>
            <a:pPr algn="l"/>
            <a:r>
              <a:rPr lang="en-US" sz="2400" b="1" dirty="0">
                <a:solidFill>
                  <a:schemeClr val="bg1">
                    <a:lumMod val="50000"/>
                  </a:schemeClr>
                </a:solidFill>
                <a:latin typeface="Courier New" pitchFamily="49" charset="0"/>
              </a:rPr>
              <a:t>  speculative code</a:t>
            </a:r>
          </a:p>
          <a:p>
            <a:pPr algn="l"/>
            <a:r>
              <a:rPr lang="en-US" sz="2400" b="1" dirty="0">
                <a:solidFill>
                  <a:schemeClr val="bg1">
                    <a:lumMod val="50000"/>
                  </a:schemeClr>
                </a:solidFill>
                <a:latin typeface="Courier New" pitchFamily="49" charset="0"/>
              </a:rPr>
              <a:t>  _</a:t>
            </a:r>
            <a:r>
              <a:rPr lang="en-US" sz="2400" b="1" dirty="0" err="1">
                <a:solidFill>
                  <a:schemeClr val="bg1">
                    <a:lumMod val="50000"/>
                  </a:schemeClr>
                </a:solidFill>
                <a:latin typeface="Courier New" pitchFamily="49" charset="0"/>
              </a:rPr>
              <a:t>xend</a:t>
            </a:r>
            <a:r>
              <a:rPr lang="en-US" sz="2400" b="1" dirty="0">
                <a:solidFill>
                  <a:schemeClr val="bg1">
                    <a:lumMod val="50000"/>
                  </a:schemeClr>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bg1">
                    <a:lumMod val="50000"/>
                  </a:schemeClr>
                </a:solidFill>
                <a:latin typeface="Courier New" pitchFamily="49" charset="0"/>
              </a:rPr>
              <a:t>abort handler</a:t>
            </a:r>
          </a:p>
          <a:p>
            <a:pPr algn="l"/>
            <a:r>
              <a:rPr lang="en-US" sz="2400" b="1" dirty="0">
                <a:solidFill>
                  <a:schemeClr val="bg1">
                    <a:lumMod val="50000"/>
                  </a:schemeClr>
                </a:solidFill>
                <a:latin typeface="Courier New" pitchFamily="49" charset="0"/>
              </a:rPr>
              <a:t>}</a:t>
            </a:r>
          </a:p>
        </p:txBody>
      </p:sp>
      <p:sp>
        <p:nvSpPr>
          <p:cNvPr id="3" name="Title 2"/>
          <p:cNvSpPr>
            <a:spLocks noGrp="1"/>
          </p:cNvSpPr>
          <p:nvPr>
            <p:ph type="title"/>
          </p:nvPr>
        </p:nvSpPr>
        <p:spPr/>
        <p:txBody>
          <a:bodyPr/>
          <a:lstStyle/>
          <a:p>
            <a:r>
              <a:rPr lang="en-US" dirty="0"/>
              <a:t>Intel RTM</a:t>
            </a:r>
          </a:p>
        </p:txBody>
      </p:sp>
      <p:sp>
        <p:nvSpPr>
          <p:cNvPr id="4" name="AutoShape 5"/>
          <p:cNvSpPr>
            <a:spLocks noChangeArrowheads="1"/>
          </p:cNvSpPr>
          <p:nvPr/>
        </p:nvSpPr>
        <p:spPr bwMode="auto">
          <a:xfrm>
            <a:off x="1056670" y="3428998"/>
            <a:ext cx="1926373" cy="474663"/>
          </a:xfrm>
          <a:prstGeom prst="wedgeRoundRectCallout">
            <a:avLst>
              <a:gd name="adj1" fmla="val 106858"/>
              <a:gd name="adj2" fmla="val 22373"/>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5" name="Text Box 40"/>
          <p:cNvSpPr txBox="1">
            <a:spLocks noChangeArrowheads="1"/>
          </p:cNvSpPr>
          <p:nvPr/>
        </p:nvSpPr>
        <p:spPr bwMode="auto">
          <a:xfrm>
            <a:off x="4251635" y="3189277"/>
            <a:ext cx="4480672"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If you see anything else, your transaction aborted</a:t>
            </a:r>
          </a:p>
        </p:txBody>
      </p:sp>
    </p:spTree>
    <p:extLst>
      <p:ext uri="{BB962C8B-B14F-4D97-AF65-F5344CB8AC3E}">
        <p14:creationId xmlns:p14="http://schemas.microsoft.com/office/powerpoint/2010/main" val="3176329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50000"/>
                  </a:schemeClr>
                </a:solidFill>
                <a:latin typeface="Courier New" pitchFamily="49" charset="0"/>
              </a:rPr>
              <a:t>if (_</a:t>
            </a:r>
            <a:r>
              <a:rPr lang="en-US" sz="2400" b="1" dirty="0" err="1">
                <a:solidFill>
                  <a:schemeClr val="bg1">
                    <a:lumMod val="50000"/>
                  </a:schemeClr>
                </a:solidFill>
                <a:latin typeface="Courier New" pitchFamily="49" charset="0"/>
              </a:rPr>
              <a:t>xbegin</a:t>
            </a:r>
            <a:r>
              <a:rPr lang="en-US" sz="2400" b="1" dirty="0">
                <a:solidFill>
                  <a:schemeClr val="bg1">
                    <a:lumMod val="50000"/>
                  </a:schemeClr>
                </a:solidFill>
                <a:latin typeface="Courier New" pitchFamily="49" charset="0"/>
              </a:rPr>
              <a:t>() == _XBEGIN_STARTED) { </a:t>
            </a:r>
          </a:p>
          <a:p>
            <a:pPr algn="l"/>
            <a:r>
              <a:rPr lang="en-US" sz="2400" b="1" dirty="0">
                <a:solidFill>
                  <a:schemeClr val="bg1">
                    <a:lumMod val="50000"/>
                  </a:schemeClr>
                </a:solidFill>
                <a:latin typeface="Courier New" pitchFamily="49" charset="0"/>
              </a:rPr>
              <a:t>  speculative code</a:t>
            </a:r>
          </a:p>
          <a:p>
            <a:pPr algn="l"/>
            <a:r>
              <a:rPr lang="en-US" sz="2400" b="1" dirty="0">
                <a:solidFill>
                  <a:schemeClr val="bg1">
                    <a:lumMod val="50000"/>
                  </a:schemeClr>
                </a:solidFill>
                <a:latin typeface="Courier New" pitchFamily="49" charset="0"/>
              </a:rPr>
              <a:t>  _</a:t>
            </a:r>
            <a:r>
              <a:rPr lang="en-US" sz="2400" b="1" dirty="0" err="1">
                <a:solidFill>
                  <a:schemeClr val="bg1">
                    <a:lumMod val="50000"/>
                  </a:schemeClr>
                </a:solidFill>
                <a:latin typeface="Courier New" pitchFamily="49" charset="0"/>
              </a:rPr>
              <a:t>xend</a:t>
            </a:r>
            <a:r>
              <a:rPr lang="en-US" sz="2400" b="1" dirty="0">
                <a:solidFill>
                  <a:schemeClr val="bg1">
                    <a:lumMod val="50000"/>
                  </a:schemeClr>
                </a:solidFill>
                <a:latin typeface="Courier New" pitchFamily="49" charset="0"/>
              </a:rPr>
              <a:t>()</a:t>
            </a:r>
          </a:p>
          <a:p>
            <a:pPr algn="l"/>
            <a:r>
              <a:rPr lang="en-US" sz="2400" b="1" dirty="0">
                <a:solidFill>
                  <a:schemeClr val="bg1">
                    <a:lumMod val="50000"/>
                  </a:schemeClr>
                </a:solidFill>
                <a:latin typeface="Courier New" pitchFamily="49" charset="0"/>
              </a:rPr>
              <a:t>} else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 handler</a:t>
            </a:r>
          </a:p>
          <a:p>
            <a:pPr algn="l"/>
            <a:r>
              <a:rPr lang="en-US" sz="2400" b="1" dirty="0">
                <a:solidFill>
                  <a:schemeClr val="bg1">
                    <a:lumMod val="50000"/>
                  </a:schemeClr>
                </a:solidFill>
                <a:latin typeface="Courier New" pitchFamily="49" charset="0"/>
              </a:rPr>
              <a:t>}</a:t>
            </a:r>
          </a:p>
        </p:txBody>
      </p:sp>
      <p:sp>
        <p:nvSpPr>
          <p:cNvPr id="3" name="Title 2"/>
          <p:cNvSpPr>
            <a:spLocks noGrp="1"/>
          </p:cNvSpPr>
          <p:nvPr>
            <p:ph type="title"/>
          </p:nvPr>
        </p:nvSpPr>
        <p:spPr/>
        <p:txBody>
          <a:bodyPr/>
          <a:lstStyle/>
          <a:p>
            <a:r>
              <a:rPr lang="en-US" dirty="0"/>
              <a:t>Intel RTM</a:t>
            </a:r>
          </a:p>
        </p:txBody>
      </p:sp>
      <p:sp>
        <p:nvSpPr>
          <p:cNvPr id="4" name="AutoShape 5"/>
          <p:cNvSpPr>
            <a:spLocks noChangeArrowheads="1"/>
          </p:cNvSpPr>
          <p:nvPr/>
        </p:nvSpPr>
        <p:spPr bwMode="auto">
          <a:xfrm>
            <a:off x="1311502" y="3689930"/>
            <a:ext cx="2900734" cy="474663"/>
          </a:xfrm>
          <a:prstGeom prst="wedgeRoundRectCallout">
            <a:avLst>
              <a:gd name="adj1" fmla="val 31377"/>
              <a:gd name="adj2" fmla="val 151854"/>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5" name="Text Box 40"/>
          <p:cNvSpPr txBox="1">
            <a:spLocks noChangeArrowheads="1"/>
          </p:cNvSpPr>
          <p:nvPr/>
        </p:nvSpPr>
        <p:spPr bwMode="auto">
          <a:xfrm>
            <a:off x="2677668" y="4763244"/>
            <a:ext cx="4480672"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you could retry the transaction, or take an alternative path</a:t>
            </a:r>
          </a:p>
        </p:txBody>
      </p:sp>
    </p:spTree>
    <p:extLst>
      <p:ext uri="{BB962C8B-B14F-4D97-AF65-F5344CB8AC3E}">
        <p14:creationId xmlns:p14="http://schemas.microsoft.com/office/powerpoint/2010/main" val="3780424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EE81F3F-D539-42FE-96F1-BEE7F8A0CC06}" type="slidenum">
              <a:rPr lang="ar-SA" sz="1400">
                <a:solidFill>
                  <a:schemeClr val="tx1"/>
                </a:solidFill>
                <a:latin typeface="Arial" pitchFamily="34" charset="0"/>
                <a:cs typeface="Arial" pitchFamily="34" charset="0"/>
              </a:rPr>
              <a:pPr algn="r"/>
              <a:t>4</a:t>
            </a:fld>
            <a:endParaRPr lang="en-US" sz="1400" dirty="0">
              <a:solidFill>
                <a:schemeClr val="tx1"/>
              </a:solidFill>
              <a:latin typeface="Arial" pitchFamily="34" charset="0"/>
              <a:cs typeface="Arial" pitchFamily="34" charset="0"/>
            </a:endParaRPr>
          </a:p>
        </p:txBody>
      </p:sp>
      <p:grpSp>
        <p:nvGrpSpPr>
          <p:cNvPr id="166916" name="Group 2"/>
          <p:cNvGrpSpPr>
            <a:grpSpLocks/>
          </p:cNvGrpSpPr>
          <p:nvPr/>
        </p:nvGrpSpPr>
        <p:grpSpPr bwMode="auto">
          <a:xfrm>
            <a:off x="4800600" y="2667000"/>
            <a:ext cx="1851025" cy="1143000"/>
            <a:chOff x="3024" y="1680"/>
            <a:chExt cx="1166" cy="720"/>
          </a:xfrm>
        </p:grpSpPr>
        <p:sp>
          <p:nvSpPr>
            <p:cNvPr id="166917" name="Freeform 3"/>
            <p:cNvSpPr>
              <a:spLocks/>
            </p:cNvSpPr>
            <p:nvPr/>
          </p:nvSpPr>
          <p:spPr bwMode="auto">
            <a:xfrm rot="17195886" flipH="1">
              <a:off x="3072" y="1824"/>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18" name="Freeform 4"/>
            <p:cNvSpPr>
              <a:spLocks/>
            </p:cNvSpPr>
            <p:nvPr/>
          </p:nvSpPr>
          <p:spPr bwMode="auto">
            <a:xfrm flipH="1">
              <a:off x="3648" y="168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19" name="Freeform 5"/>
            <p:cNvSpPr>
              <a:spLocks/>
            </p:cNvSpPr>
            <p:nvPr/>
          </p:nvSpPr>
          <p:spPr bwMode="auto">
            <a:xfrm flipH="1">
              <a:off x="3520" y="177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20" name="Freeform 6"/>
            <p:cNvSpPr>
              <a:spLocks/>
            </p:cNvSpPr>
            <p:nvPr/>
          </p:nvSpPr>
          <p:spPr bwMode="auto">
            <a:xfrm flipH="1">
              <a:off x="3360" y="1680"/>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66921" name="Freeform 7"/>
            <p:cNvSpPr>
              <a:spLocks/>
            </p:cNvSpPr>
            <p:nvPr/>
          </p:nvSpPr>
          <p:spPr bwMode="auto">
            <a:xfrm flipH="1">
              <a:off x="3648" y="1776"/>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66922" name="Freeform 8"/>
            <p:cNvSpPr>
              <a:spLocks/>
            </p:cNvSpPr>
            <p:nvPr/>
          </p:nvSpPr>
          <p:spPr bwMode="auto">
            <a:xfrm flipH="1">
              <a:off x="3360" y="2016"/>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66923" name="Freeform 9"/>
            <p:cNvSpPr>
              <a:spLocks/>
            </p:cNvSpPr>
            <p:nvPr/>
          </p:nvSpPr>
          <p:spPr bwMode="auto">
            <a:xfrm flipH="1">
              <a:off x="3984" y="1872"/>
              <a:ext cx="206" cy="288"/>
            </a:xfrm>
            <a:custGeom>
              <a:avLst/>
              <a:gdLst>
                <a:gd name="T0" fmla="*/ 44 w 336"/>
                <a:gd name="T1" fmla="*/ 0 h 432"/>
                <a:gd name="T2" fmla="*/ 77 w 336"/>
                <a:gd name="T3" fmla="*/ 29 h 432"/>
                <a:gd name="T4" fmla="*/ 22 w 336"/>
                <a:gd name="T5" fmla="*/ 43 h 432"/>
                <a:gd name="T6" fmla="*/ 22 w 336"/>
                <a:gd name="T7" fmla="*/ 128 h 432"/>
                <a:gd name="T8" fmla="*/ 0 w 336"/>
                <a:gd name="T9" fmla="*/ 99 h 432"/>
                <a:gd name="T10" fmla="*/ 0 w 336"/>
                <a:gd name="T11" fmla="*/ 14 h 432"/>
                <a:gd name="T12" fmla="*/ 4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24" name="Freeform 10"/>
            <p:cNvSpPr>
              <a:spLocks/>
            </p:cNvSpPr>
            <p:nvPr/>
          </p:nvSpPr>
          <p:spPr bwMode="auto">
            <a:xfrm flipH="1">
              <a:off x="3840" y="2016"/>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25" name="Freeform 11"/>
            <p:cNvSpPr>
              <a:spLocks/>
            </p:cNvSpPr>
            <p:nvPr/>
          </p:nvSpPr>
          <p:spPr bwMode="auto">
            <a:xfrm rot="17466810" flipH="1">
              <a:off x="3360" y="201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66926" name="Group 24"/>
          <p:cNvGrpSpPr>
            <a:grpSpLocks/>
          </p:cNvGrpSpPr>
          <p:nvPr/>
        </p:nvGrpSpPr>
        <p:grpSpPr bwMode="auto">
          <a:xfrm>
            <a:off x="6507163" y="3136900"/>
            <a:ext cx="661987" cy="965200"/>
            <a:chOff x="2208" y="1920"/>
            <a:chExt cx="1152" cy="1680"/>
          </a:xfrm>
        </p:grpSpPr>
        <p:sp>
          <p:nvSpPr>
            <p:cNvPr id="166927" name="Oval 2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66928" name="Oval 2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66929" name="AutoShape 2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66930" name="AutoShape 2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166931" name="AutoShape 29"/>
          <p:cNvSpPr>
            <a:spLocks noChangeArrowheads="1"/>
          </p:cNvSpPr>
          <p:nvPr/>
        </p:nvSpPr>
        <p:spPr bwMode="auto">
          <a:xfrm>
            <a:off x="3505200" y="1905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endParaRPr>
          </a:p>
        </p:txBody>
      </p:sp>
      <p:sp>
        <p:nvSpPr>
          <p:cNvPr id="166932" name="AutoShape 30"/>
          <p:cNvSpPr>
            <a:spLocks noChangeArrowheads="1"/>
          </p:cNvSpPr>
          <p:nvPr/>
        </p:nvSpPr>
        <p:spPr bwMode="auto">
          <a:xfrm>
            <a:off x="914400" y="3810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endParaRPr>
          </a:p>
        </p:txBody>
      </p:sp>
      <p:sp>
        <p:nvSpPr>
          <p:cNvPr id="166933" name="Rectangle 31"/>
          <p:cNvSpPr>
            <a:spLocks noGrp="1" noChangeArrowheads="1"/>
          </p:cNvSpPr>
          <p:nvPr>
            <p:ph type="title" idx="4294967295"/>
          </p:nvPr>
        </p:nvSpPr>
        <p:spPr/>
        <p:txBody>
          <a:bodyPr/>
          <a:lstStyle/>
          <a:p>
            <a:r>
              <a:rPr lang="en-US"/>
              <a:t>Locking</a:t>
            </a:r>
          </a:p>
        </p:txBody>
      </p:sp>
      <p:sp>
        <p:nvSpPr>
          <p:cNvPr id="166934" name="Freeform 32"/>
          <p:cNvSpPr>
            <a:spLocks/>
          </p:cNvSpPr>
          <p:nvPr/>
        </p:nvSpPr>
        <p:spPr bwMode="auto">
          <a:xfrm>
            <a:off x="3733800" y="35814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nvGrpSpPr>
          <p:cNvPr id="166935" name="Group 33"/>
          <p:cNvGrpSpPr>
            <a:grpSpLocks/>
          </p:cNvGrpSpPr>
          <p:nvPr/>
        </p:nvGrpSpPr>
        <p:grpSpPr bwMode="auto">
          <a:xfrm>
            <a:off x="2362200" y="4419600"/>
            <a:ext cx="1676400" cy="1752600"/>
            <a:chOff x="3312" y="2640"/>
            <a:chExt cx="1056" cy="1104"/>
          </a:xfrm>
        </p:grpSpPr>
        <p:sp>
          <p:nvSpPr>
            <p:cNvPr id="166936" name="Freeform 3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nvGrpSpPr>
            <p:cNvPr id="166937" name="Group 35"/>
            <p:cNvGrpSpPr>
              <a:grpSpLocks/>
            </p:cNvGrpSpPr>
            <p:nvPr/>
          </p:nvGrpSpPr>
          <p:grpSpPr bwMode="auto">
            <a:xfrm>
              <a:off x="3312" y="2928"/>
              <a:ext cx="837" cy="816"/>
              <a:chOff x="3312" y="2928"/>
              <a:chExt cx="837" cy="816"/>
            </a:xfrm>
          </p:grpSpPr>
          <p:sp>
            <p:nvSpPr>
              <p:cNvPr id="166938" name="Freeform 3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39" name="Freeform 3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40" name="Freeform 3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66941" name="Freeform 3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66942" name="Freeform 4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66943" name="Freeform 41"/>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66944" name="Freeform 42"/>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66945" name="Freeform 4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66946" name="Freeform 44"/>
          <p:cNvSpPr>
            <a:spLocks/>
          </p:cNvSpPr>
          <p:nvPr/>
        </p:nvSpPr>
        <p:spPr bwMode="auto">
          <a:xfrm>
            <a:off x="4114800" y="37338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66947"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tx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 if </a:t>
            </a:r>
            <a:r>
              <a:rPr lang="en-US" sz="2400" b="1" dirty="0">
                <a:solidFill>
                  <a:srgbClr val="0000FF"/>
                </a:solidFill>
                <a:latin typeface="Courier New" pitchFamily="49" charset="0"/>
              </a:rPr>
              <a:t>(status &amp; _XABORT_EXPLICIT)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aborted by user code</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 if </a:t>
            </a:r>
            <a:r>
              <a:rPr lang="en-US" sz="2400" b="1" dirty="0">
                <a:solidFill>
                  <a:srgbClr val="0000FF"/>
                </a:solidFill>
                <a:latin typeface="Courier New" pitchFamily="49" charset="0"/>
              </a:rPr>
              <a:t>(status &amp; _XABORT_CONFLICT)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read-write conflict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 if </a:t>
            </a:r>
            <a:r>
              <a:rPr lang="en-US" sz="2400" b="1" dirty="0">
                <a:solidFill>
                  <a:srgbClr val="0000FF"/>
                </a:solidFill>
                <a:latin typeface="Courier New" pitchFamily="49" charset="0"/>
              </a:rPr>
              <a:t>(status &amp; _XABORT_CAPACITY)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cache overflow</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3" name="Title 2"/>
          <p:cNvSpPr>
            <a:spLocks noGrp="1"/>
          </p:cNvSpPr>
          <p:nvPr>
            <p:ph type="title"/>
          </p:nvPr>
        </p:nvSpPr>
        <p:spPr/>
        <p:txBody>
          <a:bodyPr/>
          <a:lstStyle/>
          <a:p>
            <a:r>
              <a:rPr lang="en-US" dirty="0"/>
              <a:t>Abort codes</a:t>
            </a:r>
          </a:p>
        </p:txBody>
      </p:sp>
    </p:spTree>
    <p:extLst>
      <p:ext uri="{BB962C8B-B14F-4D97-AF65-F5344CB8AC3E}">
        <p14:creationId xmlns:p14="http://schemas.microsoft.com/office/powerpoint/2010/main" val="2794765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50000"/>
                  </a:schemeClr>
                </a:solidFill>
                <a:latin typeface="Courier New" pitchFamily="49" charset="0"/>
              </a:rPr>
              <a:t>if (_</a:t>
            </a:r>
            <a:r>
              <a:rPr lang="en-US" sz="2400" b="1" dirty="0" err="1">
                <a:solidFill>
                  <a:schemeClr val="bg1">
                    <a:lumMod val="50000"/>
                  </a:schemeClr>
                </a:solidFill>
                <a:latin typeface="Courier New" pitchFamily="49" charset="0"/>
              </a:rPr>
              <a:t>xbegin</a:t>
            </a:r>
            <a:r>
              <a:rPr lang="en-US" sz="2400" b="1" dirty="0">
                <a:solidFill>
                  <a:schemeClr val="bg1">
                    <a:lumMod val="50000"/>
                  </a:schemeClr>
                </a:solidFill>
                <a:latin typeface="Courier New" pitchFamily="49" charset="0"/>
              </a:rPr>
              <a:t>() == _XBEGIN_STARTED) {</a:t>
            </a:r>
          </a:p>
          <a:p>
            <a:pPr algn="l"/>
            <a:r>
              <a:rPr lang="en-US" sz="2400" b="1" dirty="0">
                <a:solidFill>
                  <a:schemeClr val="bg1">
                    <a:lumMod val="50000"/>
                  </a:schemeClr>
                </a:solidFill>
                <a:latin typeface="Courier New" pitchFamily="49" charset="0"/>
              </a:rPr>
              <a:t>  speculative code</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 if </a:t>
            </a:r>
            <a:r>
              <a:rPr lang="en-US" sz="2400" b="1" dirty="0">
                <a:solidFill>
                  <a:srgbClr val="0000FF"/>
                </a:solidFill>
                <a:latin typeface="Courier New" pitchFamily="49" charset="0"/>
              </a:rPr>
              <a:t>(status &amp; _XABORT_EXPLICIT)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aborted by user code</a:t>
            </a:r>
          </a:p>
          <a:p>
            <a:pPr algn="l"/>
            <a:r>
              <a:rPr lang="en-US" sz="2400" b="1" dirty="0">
                <a:solidFill>
                  <a:schemeClr val="bg1">
                    <a:lumMod val="50000"/>
                  </a:schemeClr>
                </a:solidFill>
                <a:latin typeface="Courier New" pitchFamily="49" charset="0"/>
              </a:rPr>
              <a:t>} else if (status &amp; _XABORT_CONFLICT) {</a:t>
            </a:r>
          </a:p>
          <a:p>
            <a:pPr algn="l"/>
            <a:r>
              <a:rPr lang="en-US" sz="2400" b="1" dirty="0">
                <a:solidFill>
                  <a:schemeClr val="bg1">
                    <a:lumMod val="50000"/>
                  </a:schemeClr>
                </a:solidFill>
                <a:latin typeface="Courier New" pitchFamily="49" charset="0"/>
              </a:rPr>
              <a:t>  read-write conflict</a:t>
            </a:r>
          </a:p>
          <a:p>
            <a:pPr algn="l"/>
            <a:r>
              <a:rPr lang="en-US" sz="2400" b="1" dirty="0">
                <a:solidFill>
                  <a:schemeClr val="bg1">
                    <a:lumMod val="50000"/>
                  </a:schemeClr>
                </a:solidFill>
                <a:latin typeface="Courier New" pitchFamily="49" charset="0"/>
              </a:rPr>
              <a:t>} else if (status &amp; _XABORT_CAPACITY) {</a:t>
            </a:r>
          </a:p>
          <a:p>
            <a:pPr algn="l"/>
            <a:r>
              <a:rPr lang="en-US" sz="2400" b="1" dirty="0">
                <a:solidFill>
                  <a:schemeClr val="bg1">
                    <a:lumMod val="50000"/>
                  </a:schemeClr>
                </a:solidFill>
                <a:latin typeface="Courier New" pitchFamily="49" charset="0"/>
              </a:rPr>
              <a:t>  cache overflow</a:t>
            </a:r>
          </a:p>
          <a:p>
            <a:pPr algn="l"/>
            <a:r>
              <a:rPr lang="en-US" sz="2400" b="1" dirty="0">
                <a:solidFill>
                  <a:schemeClr val="bg1">
                    <a:lumMod val="50000"/>
                  </a:schemeClr>
                </a:solidFill>
                <a:latin typeface="Courier New" pitchFamily="49" charset="0"/>
              </a:rPr>
              <a:t>} else {</a:t>
            </a:r>
          </a:p>
          <a:p>
            <a:pPr algn="l"/>
            <a:r>
              <a:rPr lang="en-US" sz="2400" b="1" dirty="0">
                <a:solidFill>
                  <a:schemeClr val="bg1">
                    <a:lumMod val="50000"/>
                  </a:schemeClr>
                </a:solidFill>
                <a:latin typeface="Courier New" pitchFamily="49" charset="0"/>
              </a:rPr>
              <a:t>  …</a:t>
            </a:r>
          </a:p>
          <a:p>
            <a:pPr algn="l"/>
            <a:r>
              <a:rPr lang="en-US" sz="2400" b="1" dirty="0">
                <a:solidFill>
                  <a:schemeClr val="bg1">
                    <a:lumMod val="50000"/>
                  </a:schemeClr>
                </a:solidFill>
                <a:latin typeface="Courier New" pitchFamily="49" charset="0"/>
              </a:rPr>
              <a:t>}</a:t>
            </a:r>
          </a:p>
        </p:txBody>
      </p:sp>
      <p:sp>
        <p:nvSpPr>
          <p:cNvPr id="3" name="Title 2"/>
          <p:cNvSpPr>
            <a:spLocks noGrp="1"/>
          </p:cNvSpPr>
          <p:nvPr>
            <p:ph type="title"/>
          </p:nvPr>
        </p:nvSpPr>
        <p:spPr/>
        <p:txBody>
          <a:bodyPr/>
          <a:lstStyle/>
          <a:p>
            <a:r>
              <a:rPr lang="en-US" dirty="0"/>
              <a:t>Abort codes</a:t>
            </a:r>
          </a:p>
        </p:txBody>
      </p:sp>
      <p:sp>
        <p:nvSpPr>
          <p:cNvPr id="6" name="AutoShape 5"/>
          <p:cNvSpPr>
            <a:spLocks noChangeArrowheads="1"/>
          </p:cNvSpPr>
          <p:nvPr/>
        </p:nvSpPr>
        <p:spPr bwMode="auto">
          <a:xfrm>
            <a:off x="898784" y="2580658"/>
            <a:ext cx="7360795" cy="822109"/>
          </a:xfrm>
          <a:prstGeom prst="wedgeRoundRectCallout">
            <a:avLst>
              <a:gd name="adj1" fmla="val 31377"/>
              <a:gd name="adj2" fmla="val 151854"/>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7" name="Text Box 40"/>
          <p:cNvSpPr txBox="1">
            <a:spLocks noChangeArrowheads="1"/>
          </p:cNvSpPr>
          <p:nvPr/>
        </p:nvSpPr>
        <p:spPr bwMode="auto">
          <a:xfrm>
            <a:off x="3778907" y="4346469"/>
            <a:ext cx="4480672"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speculative code can call _</a:t>
            </a:r>
            <a:r>
              <a:rPr lang="en-US" sz="2800" b="1" dirty="0" err="1">
                <a:solidFill>
                  <a:srgbClr val="0000FF"/>
                </a:solidFill>
                <a:latin typeface="Arial" pitchFamily="34" charset="0"/>
                <a:cs typeface="Arial" pitchFamily="34" charset="0"/>
              </a:rPr>
              <a:t>xabort</a:t>
            </a:r>
            <a:r>
              <a:rPr lang="en-US" sz="2800" b="1" dirty="0">
                <a:solidFill>
                  <a:srgbClr val="0000FF"/>
                </a:solidFill>
                <a:latin typeface="Arial" pitchFamily="34" charset="0"/>
                <a:cs typeface="Arial" pitchFamily="34" charset="0"/>
              </a:rPr>
              <a:t>()</a:t>
            </a:r>
          </a:p>
        </p:txBody>
      </p:sp>
    </p:spTree>
    <p:extLst>
      <p:ext uri="{BB962C8B-B14F-4D97-AF65-F5344CB8AC3E}">
        <p14:creationId xmlns:p14="http://schemas.microsoft.com/office/powerpoint/2010/main" val="2656091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50000"/>
                  </a:schemeClr>
                </a:solidFill>
                <a:latin typeface="Courier New" pitchFamily="49" charset="0"/>
              </a:rPr>
              <a:t>if (_</a:t>
            </a:r>
            <a:r>
              <a:rPr lang="en-US" sz="2400" b="1" dirty="0" err="1">
                <a:solidFill>
                  <a:schemeClr val="bg1">
                    <a:lumMod val="50000"/>
                  </a:schemeClr>
                </a:solidFill>
                <a:latin typeface="Courier New" pitchFamily="49" charset="0"/>
              </a:rPr>
              <a:t>xbegin</a:t>
            </a:r>
            <a:r>
              <a:rPr lang="en-US" sz="2400" b="1" dirty="0">
                <a:solidFill>
                  <a:schemeClr val="bg1">
                    <a:lumMod val="50000"/>
                  </a:schemeClr>
                </a:solidFill>
                <a:latin typeface="Courier New" pitchFamily="49" charset="0"/>
              </a:rPr>
              <a:t>() == _XBEGIN_STARTED) {</a:t>
            </a:r>
          </a:p>
          <a:p>
            <a:pPr algn="l"/>
            <a:r>
              <a:rPr lang="en-US" sz="2400" b="1" dirty="0">
                <a:solidFill>
                  <a:schemeClr val="bg1">
                    <a:lumMod val="50000"/>
                  </a:schemeClr>
                </a:solidFill>
                <a:latin typeface="Courier New" pitchFamily="49" charset="0"/>
              </a:rPr>
              <a:t>  speculative code</a:t>
            </a:r>
          </a:p>
          <a:p>
            <a:pPr algn="l"/>
            <a:r>
              <a:rPr lang="en-US" sz="2400" b="1" dirty="0">
                <a:solidFill>
                  <a:schemeClr val="bg1">
                    <a:lumMod val="50000"/>
                  </a:schemeClr>
                </a:solidFill>
                <a:latin typeface="Courier New" pitchFamily="49" charset="0"/>
              </a:rPr>
              <a:t>} else if (status &amp; _XABORT_EXPLICIT) {</a:t>
            </a:r>
          </a:p>
          <a:p>
            <a:pPr algn="l"/>
            <a:r>
              <a:rPr lang="en-US" sz="2400" b="1" dirty="0">
                <a:solidFill>
                  <a:schemeClr val="bg1">
                    <a:lumMod val="50000"/>
                  </a:schemeClr>
                </a:solidFill>
                <a:latin typeface="Courier New" pitchFamily="49" charset="0"/>
              </a:rPr>
              <a:t>  aborted by user code</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 if </a:t>
            </a:r>
            <a:r>
              <a:rPr lang="en-US" sz="2400" b="1" dirty="0">
                <a:solidFill>
                  <a:srgbClr val="0000FF"/>
                </a:solidFill>
                <a:latin typeface="Courier New" pitchFamily="49" charset="0"/>
              </a:rPr>
              <a:t>(status &amp; _XABORT_CONFLICT)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read-write conflict</a:t>
            </a:r>
          </a:p>
          <a:p>
            <a:pPr algn="l"/>
            <a:r>
              <a:rPr lang="en-US" sz="2400" b="1" dirty="0">
                <a:solidFill>
                  <a:schemeClr val="bg1">
                    <a:lumMod val="50000"/>
                  </a:schemeClr>
                </a:solidFill>
                <a:latin typeface="Courier New" pitchFamily="49" charset="0"/>
              </a:rPr>
              <a:t>} else if (status &amp; _XABORT_CAPACITY) {</a:t>
            </a:r>
          </a:p>
          <a:p>
            <a:pPr algn="l"/>
            <a:r>
              <a:rPr lang="en-US" sz="2400" b="1" dirty="0">
                <a:solidFill>
                  <a:schemeClr val="bg1">
                    <a:lumMod val="50000"/>
                  </a:schemeClr>
                </a:solidFill>
                <a:latin typeface="Courier New" pitchFamily="49" charset="0"/>
              </a:rPr>
              <a:t>  cache overflow</a:t>
            </a:r>
          </a:p>
          <a:p>
            <a:pPr algn="l"/>
            <a:r>
              <a:rPr lang="en-US" sz="2400" b="1" dirty="0">
                <a:solidFill>
                  <a:schemeClr val="bg1">
                    <a:lumMod val="50000"/>
                  </a:schemeClr>
                </a:solidFill>
                <a:latin typeface="Courier New" pitchFamily="49" charset="0"/>
              </a:rPr>
              <a:t>} else {</a:t>
            </a:r>
          </a:p>
          <a:p>
            <a:pPr algn="l"/>
            <a:r>
              <a:rPr lang="en-US" sz="2400" b="1" dirty="0">
                <a:solidFill>
                  <a:schemeClr val="bg1">
                    <a:lumMod val="50000"/>
                  </a:schemeClr>
                </a:solidFill>
                <a:latin typeface="Courier New" pitchFamily="49" charset="0"/>
              </a:rPr>
              <a:t>  …</a:t>
            </a:r>
          </a:p>
          <a:p>
            <a:pPr algn="l"/>
            <a:r>
              <a:rPr lang="en-US" sz="2400" b="1" dirty="0">
                <a:solidFill>
                  <a:schemeClr val="bg1">
                    <a:lumMod val="50000"/>
                  </a:schemeClr>
                </a:solidFill>
                <a:latin typeface="Courier New" pitchFamily="49" charset="0"/>
              </a:rPr>
              <a:t>}</a:t>
            </a:r>
          </a:p>
        </p:txBody>
      </p:sp>
      <p:sp>
        <p:nvSpPr>
          <p:cNvPr id="3" name="Title 2"/>
          <p:cNvSpPr>
            <a:spLocks noGrp="1"/>
          </p:cNvSpPr>
          <p:nvPr>
            <p:ph type="title"/>
          </p:nvPr>
        </p:nvSpPr>
        <p:spPr/>
        <p:txBody>
          <a:bodyPr/>
          <a:lstStyle/>
          <a:p>
            <a:r>
              <a:rPr lang="en-US" dirty="0"/>
              <a:t>Abort codes</a:t>
            </a:r>
          </a:p>
        </p:txBody>
      </p:sp>
      <p:sp>
        <p:nvSpPr>
          <p:cNvPr id="6" name="AutoShape 5"/>
          <p:cNvSpPr>
            <a:spLocks noChangeArrowheads="1"/>
          </p:cNvSpPr>
          <p:nvPr/>
        </p:nvSpPr>
        <p:spPr bwMode="auto">
          <a:xfrm>
            <a:off x="898785" y="3210244"/>
            <a:ext cx="7360795" cy="822109"/>
          </a:xfrm>
          <a:prstGeom prst="wedgeRoundRectCallout">
            <a:avLst>
              <a:gd name="adj1" fmla="val 8365"/>
              <a:gd name="adj2" fmla="val -90655"/>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7" name="Text Box 40"/>
          <p:cNvSpPr txBox="1">
            <a:spLocks noChangeArrowheads="1"/>
          </p:cNvSpPr>
          <p:nvPr/>
        </p:nvSpPr>
        <p:spPr bwMode="auto">
          <a:xfrm>
            <a:off x="1538571" y="1825133"/>
            <a:ext cx="4480672"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synchronization conflict occurred (maybe retry)</a:t>
            </a:r>
          </a:p>
        </p:txBody>
      </p:sp>
    </p:spTree>
    <p:extLst>
      <p:ext uri="{BB962C8B-B14F-4D97-AF65-F5344CB8AC3E}">
        <p14:creationId xmlns:p14="http://schemas.microsoft.com/office/powerpoint/2010/main" val="4249269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50000"/>
                  </a:schemeClr>
                </a:solidFill>
                <a:latin typeface="Courier New" pitchFamily="49" charset="0"/>
              </a:rPr>
              <a:t>if (_</a:t>
            </a:r>
            <a:r>
              <a:rPr lang="en-US" sz="2400" b="1" dirty="0" err="1">
                <a:solidFill>
                  <a:schemeClr val="bg1">
                    <a:lumMod val="50000"/>
                  </a:schemeClr>
                </a:solidFill>
                <a:latin typeface="Courier New" pitchFamily="49" charset="0"/>
              </a:rPr>
              <a:t>xbegin</a:t>
            </a:r>
            <a:r>
              <a:rPr lang="en-US" sz="2400" b="1" dirty="0">
                <a:solidFill>
                  <a:schemeClr val="bg1">
                    <a:lumMod val="50000"/>
                  </a:schemeClr>
                </a:solidFill>
                <a:latin typeface="Courier New" pitchFamily="49" charset="0"/>
              </a:rPr>
              <a:t>() == _XBEGIN_STARTED) {</a:t>
            </a:r>
          </a:p>
          <a:p>
            <a:pPr algn="l"/>
            <a:r>
              <a:rPr lang="en-US" sz="2400" b="1" dirty="0">
                <a:solidFill>
                  <a:schemeClr val="bg1">
                    <a:lumMod val="50000"/>
                  </a:schemeClr>
                </a:solidFill>
                <a:latin typeface="Courier New" pitchFamily="49" charset="0"/>
              </a:rPr>
              <a:t>  speculative code</a:t>
            </a:r>
          </a:p>
          <a:p>
            <a:pPr algn="l"/>
            <a:r>
              <a:rPr lang="en-US" sz="2400" b="1" dirty="0">
                <a:solidFill>
                  <a:schemeClr val="bg1">
                    <a:lumMod val="50000"/>
                  </a:schemeClr>
                </a:solidFill>
                <a:latin typeface="Courier New" pitchFamily="49" charset="0"/>
              </a:rPr>
              <a:t>} else if (status &amp; _XABORT_EXPLICIT) {</a:t>
            </a:r>
          </a:p>
          <a:p>
            <a:pPr algn="l"/>
            <a:r>
              <a:rPr lang="en-US" sz="2400" b="1" dirty="0">
                <a:solidFill>
                  <a:schemeClr val="bg1">
                    <a:lumMod val="50000"/>
                  </a:schemeClr>
                </a:solidFill>
                <a:latin typeface="Courier New" pitchFamily="49" charset="0"/>
              </a:rPr>
              <a:t>  aborted by user code</a:t>
            </a:r>
          </a:p>
          <a:p>
            <a:pPr algn="l"/>
            <a:r>
              <a:rPr lang="en-US" sz="2400" b="1" dirty="0">
                <a:solidFill>
                  <a:schemeClr val="bg1">
                    <a:lumMod val="50000"/>
                  </a:schemeClr>
                </a:solidFill>
                <a:latin typeface="Courier New" pitchFamily="49" charset="0"/>
              </a:rPr>
              <a:t>} else if (status &amp; _XABORT_CONFLICT) {</a:t>
            </a:r>
          </a:p>
          <a:p>
            <a:pPr algn="l"/>
            <a:r>
              <a:rPr lang="en-US" sz="2400" b="1" dirty="0">
                <a:solidFill>
                  <a:schemeClr val="bg1">
                    <a:lumMod val="50000"/>
                  </a:schemeClr>
                </a:solidFill>
                <a:latin typeface="Courier New" pitchFamily="49" charset="0"/>
              </a:rPr>
              <a:t>  read-write conflict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 if </a:t>
            </a:r>
            <a:r>
              <a:rPr lang="en-US" sz="2400" b="1" dirty="0">
                <a:solidFill>
                  <a:srgbClr val="0000FF"/>
                </a:solidFill>
                <a:latin typeface="Courier New" pitchFamily="49" charset="0"/>
              </a:rPr>
              <a:t>(status &amp; _XABORT_CAPACITY)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cache overflow</a:t>
            </a:r>
          </a:p>
          <a:p>
            <a:pPr algn="l"/>
            <a:r>
              <a:rPr lang="en-US" sz="2400" b="1" dirty="0">
                <a:solidFill>
                  <a:schemeClr val="bg1">
                    <a:lumMod val="50000"/>
                  </a:schemeClr>
                </a:solidFill>
                <a:latin typeface="Courier New" pitchFamily="49" charset="0"/>
              </a:rPr>
              <a:t>} else {</a:t>
            </a:r>
          </a:p>
          <a:p>
            <a:pPr algn="l"/>
            <a:r>
              <a:rPr lang="en-US" sz="2400" b="1" dirty="0">
                <a:solidFill>
                  <a:schemeClr val="bg1">
                    <a:lumMod val="50000"/>
                  </a:schemeClr>
                </a:solidFill>
                <a:latin typeface="Courier New" pitchFamily="49" charset="0"/>
              </a:rPr>
              <a:t>  …</a:t>
            </a:r>
          </a:p>
          <a:p>
            <a:pPr algn="l"/>
            <a:r>
              <a:rPr lang="en-US" sz="2400" b="1" dirty="0">
                <a:solidFill>
                  <a:schemeClr val="bg1">
                    <a:lumMod val="50000"/>
                  </a:schemeClr>
                </a:solidFill>
                <a:latin typeface="Courier New" pitchFamily="49" charset="0"/>
              </a:rPr>
              <a:t>}</a:t>
            </a:r>
          </a:p>
        </p:txBody>
      </p:sp>
      <p:sp>
        <p:nvSpPr>
          <p:cNvPr id="3" name="Title 2"/>
          <p:cNvSpPr>
            <a:spLocks noGrp="1"/>
          </p:cNvSpPr>
          <p:nvPr>
            <p:ph type="title"/>
          </p:nvPr>
        </p:nvSpPr>
        <p:spPr/>
        <p:txBody>
          <a:bodyPr/>
          <a:lstStyle/>
          <a:p>
            <a:r>
              <a:rPr lang="en-US" dirty="0"/>
              <a:t>Abort codes</a:t>
            </a:r>
          </a:p>
        </p:txBody>
      </p:sp>
      <p:sp>
        <p:nvSpPr>
          <p:cNvPr id="6" name="AutoShape 5"/>
          <p:cNvSpPr>
            <a:spLocks noChangeArrowheads="1"/>
          </p:cNvSpPr>
          <p:nvPr/>
        </p:nvSpPr>
        <p:spPr bwMode="auto">
          <a:xfrm>
            <a:off x="898785" y="4047342"/>
            <a:ext cx="7360795" cy="822109"/>
          </a:xfrm>
          <a:prstGeom prst="wedgeRoundRectCallout">
            <a:avLst>
              <a:gd name="adj1" fmla="val 8365"/>
              <a:gd name="adj2" fmla="val -90655"/>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7" name="Text Box 40"/>
          <p:cNvSpPr txBox="1">
            <a:spLocks noChangeArrowheads="1"/>
          </p:cNvSpPr>
          <p:nvPr/>
        </p:nvSpPr>
        <p:spPr bwMode="auto">
          <a:xfrm>
            <a:off x="2331664" y="2634602"/>
            <a:ext cx="4480672"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read/write set too big (maybe don’t retry)</a:t>
            </a:r>
          </a:p>
        </p:txBody>
      </p:sp>
    </p:spTree>
    <p:extLst>
      <p:ext uri="{BB962C8B-B14F-4D97-AF65-F5344CB8AC3E}">
        <p14:creationId xmlns:p14="http://schemas.microsoft.com/office/powerpoint/2010/main" val="83624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50000"/>
                  </a:schemeClr>
                </a:solidFill>
                <a:latin typeface="Courier New" pitchFamily="49" charset="0"/>
              </a:rPr>
              <a:t>if (_</a:t>
            </a:r>
            <a:r>
              <a:rPr lang="en-US" sz="2400" b="1" dirty="0" err="1">
                <a:solidFill>
                  <a:schemeClr val="bg1">
                    <a:lumMod val="50000"/>
                  </a:schemeClr>
                </a:solidFill>
                <a:latin typeface="Courier New" pitchFamily="49" charset="0"/>
              </a:rPr>
              <a:t>xbegin</a:t>
            </a:r>
            <a:r>
              <a:rPr lang="en-US" sz="2400" b="1" dirty="0">
                <a:solidFill>
                  <a:schemeClr val="bg1">
                    <a:lumMod val="50000"/>
                  </a:schemeClr>
                </a:solidFill>
                <a:latin typeface="Courier New" pitchFamily="49" charset="0"/>
              </a:rPr>
              <a:t>() == _XBEGIN_STARTED) {</a:t>
            </a:r>
          </a:p>
          <a:p>
            <a:pPr algn="l"/>
            <a:r>
              <a:rPr lang="en-US" sz="2400" b="1" dirty="0">
                <a:solidFill>
                  <a:schemeClr val="bg1">
                    <a:lumMod val="50000"/>
                  </a:schemeClr>
                </a:solidFill>
                <a:latin typeface="Courier New" pitchFamily="49" charset="0"/>
              </a:rPr>
              <a:t>  speculative code</a:t>
            </a:r>
          </a:p>
          <a:p>
            <a:pPr algn="l"/>
            <a:r>
              <a:rPr lang="en-US" sz="2400" b="1" dirty="0">
                <a:solidFill>
                  <a:schemeClr val="bg1">
                    <a:lumMod val="50000"/>
                  </a:schemeClr>
                </a:solidFill>
                <a:latin typeface="Courier New" pitchFamily="49" charset="0"/>
              </a:rPr>
              <a:t>} else if (status &amp; _XABORT_EXPLICIT) {</a:t>
            </a:r>
          </a:p>
          <a:p>
            <a:pPr algn="l"/>
            <a:r>
              <a:rPr lang="en-US" sz="2400" b="1" dirty="0">
                <a:solidFill>
                  <a:schemeClr val="bg1">
                    <a:lumMod val="50000"/>
                  </a:schemeClr>
                </a:solidFill>
                <a:latin typeface="Courier New" pitchFamily="49" charset="0"/>
              </a:rPr>
              <a:t>  aborted by user code</a:t>
            </a:r>
          </a:p>
          <a:p>
            <a:pPr algn="l"/>
            <a:r>
              <a:rPr lang="en-US" sz="2400" b="1" dirty="0">
                <a:solidFill>
                  <a:schemeClr val="bg1">
                    <a:lumMod val="50000"/>
                  </a:schemeClr>
                </a:solidFill>
                <a:latin typeface="Courier New" pitchFamily="49" charset="0"/>
              </a:rPr>
              <a:t>} else if (status &amp; _XABORT_CONFLICT) {</a:t>
            </a:r>
          </a:p>
          <a:p>
            <a:pPr algn="l"/>
            <a:r>
              <a:rPr lang="en-US" sz="2400" b="1" dirty="0">
                <a:solidFill>
                  <a:schemeClr val="bg1">
                    <a:lumMod val="50000"/>
                  </a:schemeClr>
                </a:solidFill>
                <a:latin typeface="Courier New" pitchFamily="49" charset="0"/>
              </a:rPr>
              <a:t>  read-write conflict</a:t>
            </a:r>
          </a:p>
          <a:p>
            <a:pPr algn="l"/>
            <a:r>
              <a:rPr lang="en-US" sz="2400" b="1" dirty="0">
                <a:solidFill>
                  <a:schemeClr val="bg1">
                    <a:lumMod val="50000"/>
                  </a:schemeClr>
                </a:solidFill>
                <a:latin typeface="Courier New" pitchFamily="49" charset="0"/>
              </a:rPr>
              <a:t>} else if (status &amp; _XABORT_CAPACITY) {</a:t>
            </a:r>
          </a:p>
          <a:p>
            <a:pPr algn="l"/>
            <a:r>
              <a:rPr lang="en-US" sz="2400" b="1" dirty="0">
                <a:solidFill>
                  <a:schemeClr val="bg1">
                    <a:lumMod val="50000"/>
                  </a:schemeClr>
                </a:solidFill>
                <a:latin typeface="Courier New" pitchFamily="49" charset="0"/>
              </a:rPr>
              <a:t>  cache overflow</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3" name="Title 2"/>
          <p:cNvSpPr>
            <a:spLocks noGrp="1"/>
          </p:cNvSpPr>
          <p:nvPr>
            <p:ph type="title"/>
          </p:nvPr>
        </p:nvSpPr>
        <p:spPr/>
        <p:txBody>
          <a:bodyPr/>
          <a:lstStyle/>
          <a:p>
            <a:r>
              <a:rPr lang="en-US" dirty="0"/>
              <a:t>Abort codes</a:t>
            </a:r>
          </a:p>
        </p:txBody>
      </p:sp>
      <p:sp>
        <p:nvSpPr>
          <p:cNvPr id="4" name="AutoShape 5"/>
          <p:cNvSpPr>
            <a:spLocks noChangeArrowheads="1"/>
          </p:cNvSpPr>
          <p:nvPr/>
        </p:nvSpPr>
        <p:spPr bwMode="auto">
          <a:xfrm>
            <a:off x="891603" y="4584353"/>
            <a:ext cx="2616096" cy="1264916"/>
          </a:xfrm>
          <a:prstGeom prst="wedgeRoundRectCallout">
            <a:avLst>
              <a:gd name="adj1" fmla="val 8365"/>
              <a:gd name="adj2" fmla="val -90655"/>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5" name="Text Box 40"/>
          <p:cNvSpPr txBox="1">
            <a:spLocks noChangeArrowheads="1"/>
          </p:cNvSpPr>
          <p:nvPr/>
        </p:nvSpPr>
        <p:spPr bwMode="auto">
          <a:xfrm>
            <a:off x="1633928" y="3379405"/>
            <a:ext cx="4871803"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other abort codes …</a:t>
            </a:r>
          </a:p>
        </p:txBody>
      </p:sp>
    </p:spTree>
    <p:extLst>
      <p:ext uri="{BB962C8B-B14F-4D97-AF65-F5344CB8AC3E}">
        <p14:creationId xmlns:p14="http://schemas.microsoft.com/office/powerpoint/2010/main" val="1941624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11"/>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45</a:t>
            </a:fld>
            <a:endParaRPr lang="en-US" sz="1300" dirty="0"/>
          </a:p>
        </p:txBody>
      </p:sp>
      <p:sp>
        <p:nvSpPr>
          <p:cNvPr id="7" name="TextBox 6"/>
          <p:cNvSpPr txBox="1"/>
          <p:nvPr/>
        </p:nvSpPr>
        <p:spPr>
          <a:xfrm>
            <a:off x="733936" y="3567255"/>
            <a:ext cx="1129312" cy="360755"/>
          </a:xfrm>
          <a:prstGeom prst="rect">
            <a:avLst/>
          </a:prstGeom>
          <a:noFill/>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_</a:t>
            </a:r>
            <a:r>
              <a:rPr lang="en-US" sz="1800" kern="0" dirty="0" err="1">
                <a:solidFill>
                  <a:srgbClr val="000000"/>
                </a:solidFill>
                <a:latin typeface="Arial" panose="020B0604020202020204" pitchFamily="34" charset="0"/>
              </a:rPr>
              <a:t>xbegin</a:t>
            </a:r>
            <a:r>
              <a:rPr lang="en-US" sz="1800" kern="0" dirty="0">
                <a:solidFill>
                  <a:srgbClr val="000000"/>
                </a:solidFill>
                <a:latin typeface="Arial" panose="020B0604020202020204" pitchFamily="34" charset="0"/>
              </a:rPr>
              <a:t>()</a:t>
            </a:r>
          </a:p>
        </p:txBody>
      </p:sp>
      <p:sp>
        <p:nvSpPr>
          <p:cNvPr id="8" name="TextBox 7"/>
          <p:cNvSpPr txBox="1"/>
          <p:nvPr/>
        </p:nvSpPr>
        <p:spPr>
          <a:xfrm>
            <a:off x="767110" y="5952522"/>
            <a:ext cx="949775" cy="360755"/>
          </a:xfrm>
          <a:prstGeom prst="rect">
            <a:avLst/>
          </a:prstGeom>
          <a:noFill/>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_</a:t>
            </a:r>
            <a:r>
              <a:rPr lang="en-US" sz="1800" kern="0" dirty="0" err="1">
                <a:solidFill>
                  <a:srgbClr val="000000"/>
                </a:solidFill>
                <a:latin typeface="Arial" panose="020B0604020202020204" pitchFamily="34" charset="0"/>
              </a:rPr>
              <a:t>xend</a:t>
            </a:r>
            <a:r>
              <a:rPr lang="en-US" sz="1800" kern="0" dirty="0">
                <a:solidFill>
                  <a:srgbClr val="000000"/>
                </a:solidFill>
                <a:latin typeface="Arial" panose="020B0604020202020204" pitchFamily="34" charset="0"/>
              </a:rPr>
              <a:t>()</a:t>
            </a:r>
          </a:p>
        </p:txBody>
      </p:sp>
      <p:sp>
        <p:nvSpPr>
          <p:cNvPr id="9" name="Line 1"/>
          <p:cNvSpPr/>
          <p:nvPr/>
        </p:nvSpPr>
        <p:spPr>
          <a:xfrm>
            <a:off x="424800" y="3725996"/>
            <a:ext cx="0" cy="2369611"/>
          </a:xfrm>
          <a:prstGeom prst="line">
            <a:avLst/>
          </a:prstGeom>
          <a:ln w="25400">
            <a:solidFill>
              <a:srgbClr val="000000"/>
            </a:solidFill>
          </a:ln>
        </p:spPr>
      </p:sp>
      <p:sp>
        <p:nvSpPr>
          <p:cNvPr id="10" name="Line 2"/>
          <p:cNvSpPr/>
          <p:nvPr/>
        </p:nvSpPr>
        <p:spPr>
          <a:xfrm flipH="1" flipV="1">
            <a:off x="424800" y="6095607"/>
            <a:ext cx="414720" cy="1633"/>
          </a:xfrm>
          <a:prstGeom prst="line">
            <a:avLst/>
          </a:prstGeom>
          <a:ln w="25400">
            <a:solidFill>
              <a:srgbClr val="000000"/>
            </a:solidFill>
          </a:ln>
        </p:spPr>
      </p:sp>
      <p:sp>
        <p:nvSpPr>
          <p:cNvPr id="11" name="Line 3"/>
          <p:cNvSpPr/>
          <p:nvPr/>
        </p:nvSpPr>
        <p:spPr>
          <a:xfrm flipH="1">
            <a:off x="424800" y="3725996"/>
            <a:ext cx="414720" cy="0"/>
          </a:xfrm>
          <a:prstGeom prst="line">
            <a:avLst/>
          </a:prstGeom>
          <a:ln w="25400">
            <a:solidFill>
              <a:srgbClr val="000000"/>
            </a:solidFill>
          </a:ln>
        </p:spPr>
      </p:sp>
      <p:sp>
        <p:nvSpPr>
          <p:cNvPr id="12" name="TextBox 11"/>
          <p:cNvSpPr txBox="1"/>
          <p:nvPr/>
        </p:nvSpPr>
        <p:spPr>
          <a:xfrm>
            <a:off x="756608" y="4149593"/>
            <a:ext cx="928936"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Read X</a:t>
            </a:r>
          </a:p>
        </p:txBody>
      </p:sp>
      <p:sp>
        <p:nvSpPr>
          <p:cNvPr id="13" name="TextBox 12"/>
          <p:cNvSpPr txBox="1"/>
          <p:nvPr/>
        </p:nvSpPr>
        <p:spPr>
          <a:xfrm>
            <a:off x="759012" y="4824539"/>
            <a:ext cx="924127"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Write Y</a:t>
            </a:r>
          </a:p>
        </p:txBody>
      </p:sp>
      <p:sp>
        <p:nvSpPr>
          <p:cNvPr id="14" name="Line 3"/>
          <p:cNvSpPr/>
          <p:nvPr/>
        </p:nvSpPr>
        <p:spPr>
          <a:xfrm flipH="1" flipV="1">
            <a:off x="1657044" y="4313548"/>
            <a:ext cx="401130" cy="7758"/>
          </a:xfrm>
          <a:prstGeom prst="line">
            <a:avLst/>
          </a:prstGeom>
          <a:ln w="25400">
            <a:solidFill>
              <a:srgbClr val="000000"/>
            </a:solidFill>
            <a:headEnd type="triangle"/>
            <a:tailEnd type="none"/>
          </a:ln>
        </p:spPr>
      </p:sp>
      <p:sp>
        <p:nvSpPr>
          <p:cNvPr id="15" name="TextBox 14"/>
          <p:cNvSpPr txBox="1"/>
          <p:nvPr/>
        </p:nvSpPr>
        <p:spPr>
          <a:xfrm>
            <a:off x="2020982" y="4141835"/>
            <a:ext cx="1860281"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Add to Read Set</a:t>
            </a:r>
          </a:p>
        </p:txBody>
      </p:sp>
      <p:sp>
        <p:nvSpPr>
          <p:cNvPr id="16" name="TextBox 15"/>
          <p:cNvSpPr txBox="1"/>
          <p:nvPr/>
        </p:nvSpPr>
        <p:spPr>
          <a:xfrm>
            <a:off x="2018575" y="4837012"/>
            <a:ext cx="1847457"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Add to Write Set</a:t>
            </a:r>
          </a:p>
        </p:txBody>
      </p:sp>
      <p:sp>
        <p:nvSpPr>
          <p:cNvPr id="17" name="TextBox 16"/>
          <p:cNvSpPr txBox="1"/>
          <p:nvPr/>
        </p:nvSpPr>
        <p:spPr>
          <a:xfrm>
            <a:off x="7271708" y="3221618"/>
            <a:ext cx="1129312" cy="360755"/>
          </a:xfrm>
          <a:prstGeom prst="rect">
            <a:avLst/>
          </a:prstGeom>
          <a:noFill/>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_</a:t>
            </a:r>
            <a:r>
              <a:rPr lang="en-US" sz="1800" kern="0" dirty="0" err="1">
                <a:solidFill>
                  <a:srgbClr val="000000"/>
                </a:solidFill>
                <a:latin typeface="Arial" panose="020B0604020202020204" pitchFamily="34" charset="0"/>
              </a:rPr>
              <a:t>xbegin</a:t>
            </a:r>
            <a:r>
              <a:rPr lang="en-US" sz="1800" kern="0" dirty="0">
                <a:solidFill>
                  <a:srgbClr val="000000"/>
                </a:solidFill>
                <a:latin typeface="Arial" panose="020B0604020202020204" pitchFamily="34" charset="0"/>
              </a:rPr>
              <a:t>()</a:t>
            </a:r>
          </a:p>
        </p:txBody>
      </p:sp>
      <p:sp>
        <p:nvSpPr>
          <p:cNvPr id="18" name="TextBox 17"/>
          <p:cNvSpPr txBox="1"/>
          <p:nvPr/>
        </p:nvSpPr>
        <p:spPr>
          <a:xfrm>
            <a:off x="7304882" y="5039415"/>
            <a:ext cx="949775" cy="360755"/>
          </a:xfrm>
          <a:prstGeom prst="rect">
            <a:avLst/>
          </a:prstGeom>
          <a:noFill/>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_</a:t>
            </a:r>
            <a:r>
              <a:rPr lang="en-US" sz="1800" kern="0" dirty="0" err="1">
                <a:solidFill>
                  <a:srgbClr val="000000"/>
                </a:solidFill>
                <a:latin typeface="Arial" panose="020B0604020202020204" pitchFamily="34" charset="0"/>
              </a:rPr>
              <a:t>xend</a:t>
            </a:r>
            <a:r>
              <a:rPr lang="en-US" sz="1800" kern="0" dirty="0">
                <a:solidFill>
                  <a:srgbClr val="000000"/>
                </a:solidFill>
                <a:latin typeface="Arial" panose="020B0604020202020204" pitchFamily="34" charset="0"/>
              </a:rPr>
              <a:t>()</a:t>
            </a:r>
          </a:p>
        </p:txBody>
      </p:sp>
      <p:sp>
        <p:nvSpPr>
          <p:cNvPr id="19" name="Line 1"/>
          <p:cNvSpPr/>
          <p:nvPr/>
        </p:nvSpPr>
        <p:spPr>
          <a:xfrm>
            <a:off x="8857440" y="3436946"/>
            <a:ext cx="0" cy="1830767"/>
          </a:xfrm>
          <a:prstGeom prst="line">
            <a:avLst/>
          </a:prstGeom>
          <a:ln w="25400">
            <a:solidFill>
              <a:srgbClr val="000000"/>
            </a:solidFill>
          </a:ln>
        </p:spPr>
      </p:sp>
      <p:sp>
        <p:nvSpPr>
          <p:cNvPr id="20" name="Line 2"/>
          <p:cNvSpPr/>
          <p:nvPr/>
        </p:nvSpPr>
        <p:spPr>
          <a:xfrm flipH="1" flipV="1">
            <a:off x="8425632" y="5242055"/>
            <a:ext cx="414720" cy="1633"/>
          </a:xfrm>
          <a:prstGeom prst="line">
            <a:avLst/>
          </a:prstGeom>
          <a:ln w="25400">
            <a:solidFill>
              <a:srgbClr val="000000"/>
            </a:solidFill>
          </a:ln>
        </p:spPr>
      </p:sp>
      <p:sp>
        <p:nvSpPr>
          <p:cNvPr id="21" name="Line 3"/>
          <p:cNvSpPr/>
          <p:nvPr/>
        </p:nvSpPr>
        <p:spPr>
          <a:xfrm flipH="1">
            <a:off x="8442720" y="3436946"/>
            <a:ext cx="414720" cy="0"/>
          </a:xfrm>
          <a:prstGeom prst="line">
            <a:avLst/>
          </a:prstGeom>
          <a:ln w="25400">
            <a:solidFill>
              <a:srgbClr val="000000"/>
            </a:solidFill>
          </a:ln>
        </p:spPr>
      </p:sp>
      <p:sp>
        <p:nvSpPr>
          <p:cNvPr id="22" name="TextBox 21"/>
          <p:cNvSpPr txBox="1"/>
          <p:nvPr/>
        </p:nvSpPr>
        <p:spPr>
          <a:xfrm>
            <a:off x="7287421" y="3803957"/>
            <a:ext cx="924127"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Write X</a:t>
            </a:r>
          </a:p>
        </p:txBody>
      </p:sp>
      <p:sp>
        <p:nvSpPr>
          <p:cNvPr id="23" name="TextBox 22"/>
          <p:cNvSpPr txBox="1"/>
          <p:nvPr/>
        </p:nvSpPr>
        <p:spPr>
          <a:xfrm>
            <a:off x="7296784" y="4478903"/>
            <a:ext cx="924127"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Write Y</a:t>
            </a:r>
          </a:p>
        </p:txBody>
      </p:sp>
      <p:sp>
        <p:nvSpPr>
          <p:cNvPr id="24" name="Line 3"/>
          <p:cNvSpPr/>
          <p:nvPr/>
        </p:nvSpPr>
        <p:spPr>
          <a:xfrm flipH="1">
            <a:off x="6951123" y="3975670"/>
            <a:ext cx="350840" cy="1"/>
          </a:xfrm>
          <a:prstGeom prst="line">
            <a:avLst/>
          </a:prstGeom>
          <a:ln w="25400">
            <a:solidFill>
              <a:srgbClr val="000000"/>
            </a:solidFill>
            <a:headEnd type="none"/>
            <a:tailEnd type="triangle"/>
          </a:ln>
        </p:spPr>
      </p:sp>
      <p:sp>
        <p:nvSpPr>
          <p:cNvPr id="25" name="TextBox 24"/>
          <p:cNvSpPr txBox="1"/>
          <p:nvPr/>
        </p:nvSpPr>
        <p:spPr>
          <a:xfrm>
            <a:off x="5086441" y="4473853"/>
            <a:ext cx="1847457"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Add to Write Set</a:t>
            </a:r>
          </a:p>
        </p:txBody>
      </p:sp>
      <p:sp>
        <p:nvSpPr>
          <p:cNvPr id="26" name="Line 3"/>
          <p:cNvSpPr/>
          <p:nvPr/>
        </p:nvSpPr>
        <p:spPr>
          <a:xfrm flipH="1">
            <a:off x="1798102" y="6120435"/>
            <a:ext cx="690197" cy="0"/>
          </a:xfrm>
          <a:prstGeom prst="line">
            <a:avLst/>
          </a:prstGeom>
          <a:ln w="25400">
            <a:solidFill>
              <a:srgbClr val="000000"/>
            </a:solidFill>
            <a:headEnd type="triangle"/>
            <a:tailEnd type="none"/>
          </a:ln>
        </p:spPr>
      </p:sp>
      <p:sp>
        <p:nvSpPr>
          <p:cNvPr id="27" name="TextBox 26"/>
          <p:cNvSpPr txBox="1"/>
          <p:nvPr/>
        </p:nvSpPr>
        <p:spPr>
          <a:xfrm>
            <a:off x="2554110" y="5961195"/>
            <a:ext cx="3117035"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Make the change to Y visible</a:t>
            </a:r>
          </a:p>
        </p:txBody>
      </p:sp>
      <p:sp>
        <p:nvSpPr>
          <p:cNvPr id="28" name="TextBox 27"/>
          <p:cNvSpPr txBox="1"/>
          <p:nvPr/>
        </p:nvSpPr>
        <p:spPr>
          <a:xfrm>
            <a:off x="1430341" y="5688246"/>
            <a:ext cx="1313657" cy="422310"/>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2200" b="1" kern="0" dirty="0">
                <a:solidFill>
                  <a:srgbClr val="00B050"/>
                </a:solidFill>
                <a:latin typeface="Arial" panose="020B0604020202020204" pitchFamily="34" charset="0"/>
              </a:rPr>
              <a:t>COMMIT</a:t>
            </a:r>
          </a:p>
        </p:txBody>
      </p:sp>
      <p:sp>
        <p:nvSpPr>
          <p:cNvPr id="29" name="Line 3"/>
          <p:cNvSpPr/>
          <p:nvPr/>
        </p:nvSpPr>
        <p:spPr>
          <a:xfrm flipH="1" flipV="1">
            <a:off x="1657044" y="4996252"/>
            <a:ext cx="401130" cy="7758"/>
          </a:xfrm>
          <a:prstGeom prst="line">
            <a:avLst/>
          </a:prstGeom>
          <a:ln w="25400">
            <a:solidFill>
              <a:srgbClr val="000000"/>
            </a:solidFill>
            <a:headEnd type="triangle"/>
            <a:tailEnd type="none"/>
          </a:ln>
        </p:spPr>
      </p:sp>
      <p:sp>
        <p:nvSpPr>
          <p:cNvPr id="30" name="Line 3"/>
          <p:cNvSpPr/>
          <p:nvPr/>
        </p:nvSpPr>
        <p:spPr>
          <a:xfrm flipH="1">
            <a:off x="6985960" y="4645567"/>
            <a:ext cx="350840" cy="1"/>
          </a:xfrm>
          <a:prstGeom prst="line">
            <a:avLst/>
          </a:prstGeom>
          <a:ln w="25400">
            <a:solidFill>
              <a:srgbClr val="000000"/>
            </a:solidFill>
            <a:headEnd type="none"/>
            <a:tailEnd type="triangle"/>
          </a:ln>
        </p:spPr>
      </p:sp>
      <p:sp>
        <p:nvSpPr>
          <p:cNvPr id="31" name="TextBox 30"/>
          <p:cNvSpPr txBox="1"/>
          <p:nvPr/>
        </p:nvSpPr>
        <p:spPr>
          <a:xfrm>
            <a:off x="5086441" y="3796197"/>
            <a:ext cx="1847457"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Add to Write Set</a:t>
            </a:r>
          </a:p>
        </p:txBody>
      </p:sp>
      <p:sp>
        <p:nvSpPr>
          <p:cNvPr id="32" name="Line 3"/>
          <p:cNvSpPr/>
          <p:nvPr/>
        </p:nvSpPr>
        <p:spPr>
          <a:xfrm flipH="1">
            <a:off x="3869501" y="3967911"/>
            <a:ext cx="1213471" cy="345637"/>
          </a:xfrm>
          <a:prstGeom prst="line">
            <a:avLst/>
          </a:prstGeom>
          <a:ln w="25400">
            <a:solidFill>
              <a:srgbClr val="C00000"/>
            </a:solidFill>
            <a:headEnd type="triangle"/>
            <a:tailEnd type="none"/>
          </a:ln>
        </p:spPr>
      </p:sp>
      <p:sp>
        <p:nvSpPr>
          <p:cNvPr id="33" name="TextBox 32"/>
          <p:cNvSpPr txBox="1"/>
          <p:nvPr/>
        </p:nvSpPr>
        <p:spPr>
          <a:xfrm>
            <a:off x="5150912" y="4090741"/>
            <a:ext cx="1170991" cy="422310"/>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2200" b="1" kern="0" dirty="0">
                <a:solidFill>
                  <a:srgbClr val="C00000"/>
                </a:solidFill>
                <a:latin typeface="Arial" panose="020B0604020202020204" pitchFamily="34" charset="0"/>
              </a:rPr>
              <a:t>ABORT</a:t>
            </a:r>
          </a:p>
        </p:txBody>
      </p:sp>
      <p:grpSp>
        <p:nvGrpSpPr>
          <p:cNvPr id="40" name="Group 39"/>
          <p:cNvGrpSpPr/>
          <p:nvPr/>
        </p:nvGrpSpPr>
        <p:grpSpPr>
          <a:xfrm>
            <a:off x="992570" y="1733277"/>
            <a:ext cx="4466992" cy="1467432"/>
            <a:chOff x="992570" y="1493437"/>
            <a:chExt cx="4466992" cy="1467432"/>
          </a:xfrm>
        </p:grpSpPr>
        <p:sp>
          <p:nvSpPr>
            <p:cNvPr id="3" name="Line 1"/>
            <p:cNvSpPr/>
            <p:nvPr/>
          </p:nvSpPr>
          <p:spPr>
            <a:xfrm>
              <a:off x="992570" y="1652179"/>
              <a:ext cx="0" cy="1190622"/>
            </a:xfrm>
            <a:prstGeom prst="line">
              <a:avLst/>
            </a:prstGeom>
            <a:ln w="25400">
              <a:solidFill>
                <a:srgbClr val="000000"/>
              </a:solidFill>
            </a:ln>
          </p:spPr>
        </p:sp>
        <p:sp>
          <p:nvSpPr>
            <p:cNvPr id="4" name="Line 2"/>
            <p:cNvSpPr/>
            <p:nvPr/>
          </p:nvSpPr>
          <p:spPr>
            <a:xfrm flipH="1" flipV="1">
              <a:off x="992570" y="2841167"/>
              <a:ext cx="414720" cy="1633"/>
            </a:xfrm>
            <a:prstGeom prst="line">
              <a:avLst/>
            </a:prstGeom>
            <a:ln w="25400">
              <a:solidFill>
                <a:srgbClr val="000000"/>
              </a:solidFill>
            </a:ln>
          </p:spPr>
        </p:sp>
        <p:sp>
          <p:nvSpPr>
            <p:cNvPr id="5" name="Line 3"/>
            <p:cNvSpPr/>
            <p:nvPr/>
          </p:nvSpPr>
          <p:spPr>
            <a:xfrm flipH="1">
              <a:off x="992570" y="1652179"/>
              <a:ext cx="414720" cy="0"/>
            </a:xfrm>
            <a:prstGeom prst="line">
              <a:avLst/>
            </a:prstGeom>
            <a:ln w="25400">
              <a:solidFill>
                <a:srgbClr val="000000"/>
              </a:solidFill>
            </a:ln>
          </p:spPr>
        </p:sp>
        <p:sp>
          <p:nvSpPr>
            <p:cNvPr id="34" name="TextBox 33"/>
            <p:cNvSpPr txBox="1"/>
            <p:nvPr/>
          </p:nvSpPr>
          <p:spPr>
            <a:xfrm>
              <a:off x="1393549" y="1493437"/>
              <a:ext cx="4066013" cy="360755"/>
            </a:xfrm>
            <a:prstGeom prst="rect">
              <a:avLst/>
            </a:prstGeom>
            <a:noFill/>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if (_</a:t>
              </a:r>
              <a:r>
                <a:rPr lang="en-US" sz="1800" kern="0" dirty="0" err="1">
                  <a:solidFill>
                    <a:srgbClr val="000000"/>
                  </a:solidFill>
                  <a:latin typeface="Arial" panose="020B0604020202020204" pitchFamily="34" charset="0"/>
                </a:rPr>
                <a:t>xbegin</a:t>
              </a:r>
              <a:r>
                <a:rPr lang="en-US" sz="1800" kern="0" dirty="0">
                  <a:solidFill>
                    <a:srgbClr val="000000"/>
                  </a:solidFill>
                  <a:latin typeface="Arial" panose="020B0604020202020204" pitchFamily="34" charset="0"/>
                </a:rPr>
                <a:t>() == _XBEGIN_STARTED)</a:t>
              </a:r>
            </a:p>
          </p:txBody>
        </p:sp>
        <p:sp>
          <p:nvSpPr>
            <p:cNvPr id="35" name="TextBox 34"/>
            <p:cNvSpPr txBox="1"/>
            <p:nvPr/>
          </p:nvSpPr>
          <p:spPr>
            <a:xfrm>
              <a:off x="1368998" y="2322964"/>
              <a:ext cx="949775" cy="360755"/>
            </a:xfrm>
            <a:prstGeom prst="rect">
              <a:avLst/>
            </a:prstGeom>
            <a:noFill/>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_</a:t>
              </a:r>
              <a:r>
                <a:rPr lang="en-US" sz="1800" kern="0" dirty="0" err="1">
                  <a:solidFill>
                    <a:srgbClr val="000000"/>
                  </a:solidFill>
                  <a:latin typeface="Arial" panose="020B0604020202020204" pitchFamily="34" charset="0"/>
                </a:rPr>
                <a:t>xend</a:t>
              </a:r>
              <a:r>
                <a:rPr lang="en-US" sz="1800" kern="0" dirty="0">
                  <a:solidFill>
                    <a:srgbClr val="000000"/>
                  </a:solidFill>
                  <a:latin typeface="Arial" panose="020B0604020202020204" pitchFamily="34" charset="0"/>
                </a:rPr>
                <a:t>()</a:t>
              </a:r>
            </a:p>
          </p:txBody>
        </p:sp>
        <p:sp>
          <p:nvSpPr>
            <p:cNvPr id="36" name="TextBox 35"/>
            <p:cNvSpPr txBox="1"/>
            <p:nvPr/>
          </p:nvSpPr>
          <p:spPr>
            <a:xfrm>
              <a:off x="1861702" y="1910409"/>
              <a:ext cx="1334496" cy="360755"/>
            </a:xfrm>
            <a:prstGeom prst="rect">
              <a:avLst/>
            </a:prstGeom>
            <a:noFill/>
            <a:ln>
              <a:solidFill>
                <a:srgbClr val="000000"/>
              </a:solid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speculation</a:t>
              </a:r>
            </a:p>
          </p:txBody>
        </p:sp>
        <p:sp>
          <p:nvSpPr>
            <p:cNvPr id="37" name="Rectangle 36"/>
            <p:cNvSpPr/>
            <p:nvPr/>
          </p:nvSpPr>
          <p:spPr bwMode="auto">
            <a:xfrm>
              <a:off x="1436601" y="2717819"/>
              <a:ext cx="275159" cy="243050"/>
            </a:xfrm>
            <a:prstGeom prst="rect">
              <a:avLst/>
            </a:prstGeom>
            <a:noFill/>
            <a:ln w="25400"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14726" eaLnBrk="1" fontAlgn="auto" hangingPunct="1">
                <a:spcBef>
                  <a:spcPts val="0"/>
                </a:spcBef>
                <a:spcAft>
                  <a:spcPts val="0"/>
                </a:spcAft>
                <a:defRPr/>
              </a:pPr>
              <a:endParaRPr lang="en-US" sz="1600" kern="0" dirty="0">
                <a:solidFill>
                  <a:srgbClr val="000000"/>
                </a:solidFill>
                <a:latin typeface="Arial" panose="020B0604020202020204" pitchFamily="34" charset="0"/>
              </a:endParaRPr>
            </a:p>
          </p:txBody>
        </p:sp>
        <p:cxnSp>
          <p:nvCxnSpPr>
            <p:cNvPr id="38" name="Straight Connector 37"/>
            <p:cNvCxnSpPr/>
            <p:nvPr/>
          </p:nvCxnSpPr>
          <p:spPr bwMode="auto">
            <a:xfrm>
              <a:off x="1436602" y="2717819"/>
              <a:ext cx="268524" cy="243050"/>
            </a:xfrm>
            <a:prstGeom prst="line">
              <a:avLst/>
            </a:prstGeom>
            <a:solidFill>
              <a:srgbClr val="00B8FF"/>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9" name="Title 38"/>
          <p:cNvSpPr>
            <a:spLocks noGrp="1"/>
          </p:cNvSpPr>
          <p:nvPr>
            <p:ph type="title"/>
          </p:nvPr>
        </p:nvSpPr>
        <p:spPr/>
        <p:txBody>
          <a:bodyPr/>
          <a:lstStyle/>
          <a:p>
            <a:r>
              <a:rPr lang="en-US" dirty="0"/>
              <a:t>RTM Execution</a:t>
            </a:r>
          </a:p>
        </p:txBody>
      </p:sp>
    </p:spTree>
    <p:extLst>
      <p:ext uri="{BB962C8B-B14F-4D97-AF65-F5344CB8AC3E}">
        <p14:creationId xmlns:p14="http://schemas.microsoft.com/office/powerpoint/2010/main" val="304681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grpId="1" nodeType="clickEffect">
                                  <p:stCondLst>
                                    <p:cond delay="0"/>
                                  </p:stCondLst>
                                  <p:childTnLst>
                                    <p:animEffect transition="out" filter="wipe(down)">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22" presetClass="exit" presetSubtype="4" fill="hold" grpId="1" nodeType="withEffect">
                                  <p:stCondLst>
                                    <p:cond delay="0"/>
                                  </p:stCondLst>
                                  <p:childTnLst>
                                    <p:animEffect transition="out" filter="wipe(down)">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par>
                                <p:cTn id="69" presetID="22" presetClass="exit" presetSubtype="4" fill="hold" nodeType="withEffect">
                                  <p:stCondLst>
                                    <p:cond delay="0"/>
                                  </p:stCondLst>
                                  <p:childTnLst>
                                    <p:animEffect transition="out" filter="wipe(down)">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par>
                                <p:cTn id="72" presetID="22" presetClass="exit" presetSubtype="4" fill="hold" nodeType="withEffect">
                                  <p:stCondLst>
                                    <p:cond delay="0"/>
                                  </p:stCondLst>
                                  <p:childTnLst>
                                    <p:animEffect transition="out" filter="wipe(down)">
                                      <p:cBhvr>
                                        <p:cTn id="73" dur="500"/>
                                        <p:tgtEl>
                                          <p:spTgt spid="20"/>
                                        </p:tgtEl>
                                      </p:cBhvr>
                                    </p:animEffect>
                                    <p:set>
                                      <p:cBhvr>
                                        <p:cTn id="74" dur="1" fill="hold">
                                          <p:stCondLst>
                                            <p:cond delay="499"/>
                                          </p:stCondLst>
                                        </p:cTn>
                                        <p:tgtEl>
                                          <p:spTgt spid="20"/>
                                        </p:tgtEl>
                                        <p:attrNameLst>
                                          <p:attrName>style.visibility</p:attrName>
                                        </p:attrNameLst>
                                      </p:cBhvr>
                                      <p:to>
                                        <p:strVal val="hidden"/>
                                      </p:to>
                                    </p:set>
                                  </p:childTnLst>
                                </p:cTn>
                              </p:par>
                              <p:par>
                                <p:cTn id="75" presetID="22" presetClass="exit" presetSubtype="4" fill="hold" nodeType="withEffect">
                                  <p:stCondLst>
                                    <p:cond delay="0"/>
                                  </p:stCondLst>
                                  <p:childTnLst>
                                    <p:animEffect transition="out" filter="wipe(down)">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22" presetClass="exit" presetSubtype="4" fill="hold" grpId="1" nodeType="withEffect">
                                  <p:stCondLst>
                                    <p:cond delay="0"/>
                                  </p:stCondLst>
                                  <p:childTnLst>
                                    <p:animEffect transition="out" filter="wipe(down)">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22" presetClass="exit" presetSubtype="4" fill="hold" grpId="1" nodeType="withEffect">
                                  <p:stCondLst>
                                    <p:cond delay="0"/>
                                  </p:stCondLst>
                                  <p:childTnLst>
                                    <p:animEffect transition="out" filter="wipe(down)">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par>
                                <p:cTn id="84" presetID="22" presetClass="exit" presetSubtype="4" fill="hold" nodeType="withEffect">
                                  <p:stCondLst>
                                    <p:cond delay="0"/>
                                  </p:stCondLst>
                                  <p:childTnLst>
                                    <p:animEffect transition="out" filter="wipe(down)">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22" presetClass="exit" presetSubtype="4" fill="hold" nodeType="withEffect">
                                  <p:stCondLst>
                                    <p:cond delay="0"/>
                                  </p:stCondLst>
                                  <p:childTnLst>
                                    <p:animEffect transition="out" filter="wipe(down)">
                                      <p:cBhvr>
                                        <p:cTn id="88" dur="500"/>
                                        <p:tgtEl>
                                          <p:spTgt spid="30"/>
                                        </p:tgtEl>
                                      </p:cBhvr>
                                    </p:animEffect>
                                    <p:set>
                                      <p:cBhvr>
                                        <p:cTn id="89" dur="1" fill="hold">
                                          <p:stCondLst>
                                            <p:cond delay="499"/>
                                          </p:stCondLst>
                                        </p:cTn>
                                        <p:tgtEl>
                                          <p:spTgt spid="30"/>
                                        </p:tgtEl>
                                        <p:attrNameLst>
                                          <p:attrName>style.visibility</p:attrName>
                                        </p:attrNameLst>
                                      </p:cBhvr>
                                      <p:to>
                                        <p:strVal val="hidden"/>
                                      </p:to>
                                    </p:set>
                                  </p:childTnLst>
                                </p:cTn>
                              </p:par>
                              <p:par>
                                <p:cTn id="90" presetID="22" presetClass="exit" presetSubtype="4" fill="hold" grpId="1" nodeType="withEffect">
                                  <p:stCondLst>
                                    <p:cond delay="0"/>
                                  </p:stCondLst>
                                  <p:childTnLst>
                                    <p:animEffect transition="out" filter="wipe(down)">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22" presetClass="exit" presetSubtype="4" fill="hold" grpId="1" nodeType="withEffect">
                                  <p:stCondLst>
                                    <p:cond delay="0"/>
                                  </p:stCondLst>
                                  <p:childTnLst>
                                    <p:animEffect transition="out" filter="wipe(down)">
                                      <p:cBhvr>
                                        <p:cTn id="94" dur="500"/>
                                        <p:tgtEl>
                                          <p:spTgt spid="31"/>
                                        </p:tgtEl>
                                      </p:cBhvr>
                                    </p:animEffect>
                                    <p:set>
                                      <p:cBhvr>
                                        <p:cTn id="95" dur="1" fill="hold">
                                          <p:stCondLst>
                                            <p:cond delay="499"/>
                                          </p:stCondLst>
                                        </p:cTn>
                                        <p:tgtEl>
                                          <p:spTgt spid="31"/>
                                        </p:tgtEl>
                                        <p:attrNameLst>
                                          <p:attrName>style.visibility</p:attrName>
                                        </p:attrNameLst>
                                      </p:cBhvr>
                                      <p:to>
                                        <p:strVal val="hidden"/>
                                      </p:to>
                                    </p:set>
                                  </p:childTnLst>
                                </p:cTn>
                              </p:par>
                              <p:par>
                                <p:cTn id="96" presetID="22" presetClass="exit" presetSubtype="4" fill="hold" nodeType="withEffect">
                                  <p:stCondLst>
                                    <p:cond delay="0"/>
                                  </p:stCondLst>
                                  <p:childTnLst>
                                    <p:animEffect transition="out" filter="wipe(down)">
                                      <p:cBhvr>
                                        <p:cTn id="97" dur="500"/>
                                        <p:tgtEl>
                                          <p:spTgt spid="32"/>
                                        </p:tgtEl>
                                      </p:cBhvr>
                                    </p:animEffect>
                                    <p:set>
                                      <p:cBhvr>
                                        <p:cTn id="98" dur="1" fill="hold">
                                          <p:stCondLst>
                                            <p:cond delay="499"/>
                                          </p:stCondLst>
                                        </p:cTn>
                                        <p:tgtEl>
                                          <p:spTgt spid="32"/>
                                        </p:tgtEl>
                                        <p:attrNameLst>
                                          <p:attrName>style.visibility</p:attrName>
                                        </p:attrNameLst>
                                      </p:cBhvr>
                                      <p:to>
                                        <p:strVal val="hidden"/>
                                      </p:to>
                                    </p:set>
                                  </p:childTnLst>
                                </p:cTn>
                              </p:par>
                              <p:par>
                                <p:cTn id="99" presetID="22" presetClass="exit" presetSubtype="4" fill="hold" grpId="1" nodeType="withEffect">
                                  <p:stCondLst>
                                    <p:cond delay="0"/>
                                  </p:stCondLst>
                                  <p:childTnLst>
                                    <p:animEffect transition="out" filter="wipe(down)">
                                      <p:cBhvr>
                                        <p:cTn id="100" dur="500"/>
                                        <p:tgtEl>
                                          <p:spTgt spid="33"/>
                                        </p:tgtEl>
                                      </p:cBhvr>
                                    </p:animEffect>
                                    <p:set>
                                      <p:cBhvr>
                                        <p:cTn id="101" dur="1" fill="hold">
                                          <p:stCondLst>
                                            <p:cond delay="499"/>
                                          </p:stCondLst>
                                        </p:cTn>
                                        <p:tgtEl>
                                          <p:spTgt spid="33"/>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5" grpId="0"/>
      <p:bldP spid="16" grpId="0"/>
      <p:bldP spid="17" grpId="0"/>
      <p:bldP spid="17" grpId="1"/>
      <p:bldP spid="18" grpId="0"/>
      <p:bldP spid="18" grpId="1"/>
      <p:bldP spid="22" grpId="0"/>
      <p:bldP spid="22" grpId="1"/>
      <p:bldP spid="23" grpId="0"/>
      <p:bldP spid="23" grpId="1"/>
      <p:bldP spid="25" grpId="0"/>
      <p:bldP spid="25" grpId="1"/>
      <p:bldP spid="27" grpId="0"/>
      <p:bldP spid="28" grpId="0"/>
      <p:bldP spid="31" grpId="0"/>
      <p:bldP spid="31" grpId="1"/>
      <p:bldP spid="33" grpId="0"/>
      <p:bldP spid="3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39680" y="2056700"/>
            <a:ext cx="2419200" cy="422310"/>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2200" kern="0" dirty="0">
                <a:solidFill>
                  <a:srgbClr val="000000"/>
                </a:solidFill>
                <a:latin typeface="Arial" panose="020B0604020202020204" pitchFamily="34" charset="0"/>
              </a:rPr>
              <a:t>Best-effort</a:t>
            </a:r>
          </a:p>
        </p:txBody>
      </p:sp>
      <p:sp>
        <p:nvSpPr>
          <p:cNvPr id="4" name="Rectangle 3"/>
          <p:cNvSpPr/>
          <p:nvPr/>
        </p:nvSpPr>
        <p:spPr>
          <a:xfrm>
            <a:off x="883044" y="3575320"/>
            <a:ext cx="2350080" cy="422310"/>
          </a:xfrm>
          <a:prstGeom prst="rect">
            <a:avLst/>
          </a:prstGeom>
          <a:solidFill>
            <a:schemeClr val="bg1"/>
          </a:solidFill>
          <a:ln w="38100">
            <a:solidFill>
              <a:srgbClr val="7030A0"/>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2200" kern="0" dirty="0">
                <a:solidFill>
                  <a:srgbClr val="000000"/>
                </a:solidFill>
                <a:latin typeface="Arial" panose="020B0604020202020204" pitchFamily="34" charset="0"/>
              </a:rPr>
              <a:t>Overflow</a:t>
            </a:r>
          </a:p>
        </p:txBody>
      </p:sp>
      <p:sp>
        <p:nvSpPr>
          <p:cNvPr id="5" name="Rectangle 4"/>
          <p:cNvSpPr/>
          <p:nvPr/>
        </p:nvSpPr>
        <p:spPr>
          <a:xfrm>
            <a:off x="5539680" y="3966309"/>
            <a:ext cx="2914273" cy="760864"/>
          </a:xfrm>
          <a:prstGeom prst="rect">
            <a:avLst/>
          </a:prstGeom>
          <a:solidFill>
            <a:schemeClr val="bg1"/>
          </a:solidFill>
          <a:ln w="38100">
            <a:solidFill>
              <a:srgbClr val="FFC000"/>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2200" kern="0" dirty="0">
                <a:solidFill>
                  <a:srgbClr val="000000"/>
                </a:solidFill>
                <a:latin typeface="Arial" panose="020B0604020202020204" pitchFamily="34" charset="0"/>
              </a:rPr>
              <a:t>Unsupported Instructions</a:t>
            </a:r>
          </a:p>
        </p:txBody>
      </p:sp>
      <p:sp>
        <p:nvSpPr>
          <p:cNvPr id="6" name="Rectangle 5"/>
          <p:cNvSpPr/>
          <p:nvPr/>
        </p:nvSpPr>
        <p:spPr>
          <a:xfrm>
            <a:off x="2630920" y="4446017"/>
            <a:ext cx="1934125" cy="422310"/>
          </a:xfrm>
          <a:prstGeom prst="rect">
            <a:avLst/>
          </a:prstGeom>
          <a:solidFill>
            <a:schemeClr val="bg1"/>
          </a:solidFill>
          <a:ln w="38100">
            <a:solidFill>
              <a:srgbClr val="C00000"/>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2200" kern="0" dirty="0">
                <a:solidFill>
                  <a:srgbClr val="000000"/>
                </a:solidFill>
                <a:latin typeface="Arial" panose="020B0604020202020204" pitchFamily="34" charset="0"/>
              </a:rPr>
              <a:t>Interrupts</a:t>
            </a:r>
          </a:p>
        </p:txBody>
      </p:sp>
      <p:sp>
        <p:nvSpPr>
          <p:cNvPr id="7" name="Rectangle 6"/>
          <p:cNvSpPr/>
          <p:nvPr/>
        </p:nvSpPr>
        <p:spPr>
          <a:xfrm>
            <a:off x="3773025" y="2945109"/>
            <a:ext cx="1584040" cy="422310"/>
          </a:xfrm>
          <a:prstGeom prst="rect">
            <a:avLst/>
          </a:prstGeom>
          <a:solidFill>
            <a:schemeClr val="bg1"/>
          </a:solidFill>
          <a:ln w="38100">
            <a:solidFill>
              <a:schemeClr val="accent5">
                <a:lumMod val="75000"/>
              </a:schemeClr>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2200" kern="0" dirty="0">
                <a:solidFill>
                  <a:srgbClr val="000000"/>
                </a:solidFill>
                <a:latin typeface="Arial" panose="020B0604020202020204" pitchFamily="34" charset="0"/>
              </a:rPr>
              <a:t>Conflicts</a:t>
            </a:r>
          </a:p>
        </p:txBody>
      </p:sp>
      <p:sp>
        <p:nvSpPr>
          <p:cNvPr id="9" name="Slide Number Placeholder 10"/>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46</a:t>
            </a:fld>
            <a:endParaRPr lang="en-US" sz="1300"/>
          </a:p>
        </p:txBody>
      </p:sp>
      <p:sp>
        <p:nvSpPr>
          <p:cNvPr id="10" name="Rectangle 9"/>
          <p:cNvSpPr/>
          <p:nvPr/>
        </p:nvSpPr>
        <p:spPr>
          <a:xfrm>
            <a:off x="632160" y="1698208"/>
            <a:ext cx="2419200" cy="753865"/>
          </a:xfrm>
          <a:prstGeom prst="rect">
            <a:avLst/>
          </a:prstGeom>
          <a:solidFill>
            <a:schemeClr val="bg1"/>
          </a:solidFill>
          <a:ln w="38100">
            <a:solidFill>
              <a:srgbClr val="0000FF"/>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2200" kern="0" dirty="0">
                <a:solidFill>
                  <a:srgbClr val="000000"/>
                </a:solidFill>
                <a:latin typeface="Arial" panose="020B0604020202020204" pitchFamily="34" charset="0"/>
              </a:rPr>
              <a:t>Small &amp; Medium Transactions</a:t>
            </a:r>
          </a:p>
        </p:txBody>
      </p:sp>
      <p:sp>
        <p:nvSpPr>
          <p:cNvPr id="15" name="Rectangle 14"/>
          <p:cNvSpPr/>
          <p:nvPr/>
        </p:nvSpPr>
        <p:spPr>
          <a:xfrm>
            <a:off x="1461600" y="5364563"/>
            <a:ext cx="6773760" cy="586340"/>
          </a:xfrm>
          <a:prstGeom prst="rect">
            <a:avLst/>
          </a:prstGeom>
          <a:solidFill>
            <a:schemeClr val="bg1"/>
          </a:solidFill>
          <a:ln w="38100">
            <a:solidFill>
              <a:srgbClr val="92D050"/>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3300" kern="0" dirty="0">
                <a:solidFill>
                  <a:srgbClr val="C00000"/>
                </a:solidFill>
                <a:latin typeface="Arial" panose="020B0604020202020204" pitchFamily="34" charset="0"/>
              </a:rPr>
              <a:t>Needs software fallback</a:t>
            </a:r>
          </a:p>
        </p:txBody>
      </p:sp>
      <p:sp>
        <p:nvSpPr>
          <p:cNvPr id="11" name="Title 38"/>
          <p:cNvSpPr txBox="1">
            <a:spLocks/>
          </p:cNvSpPr>
          <p:nvPr/>
        </p:nvSpPr>
        <p:spPr>
          <a:xfrm>
            <a:off x="685800" y="6096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a:lstStyle>
          <a:p>
            <a:r>
              <a:rPr lang="en-US" kern="0" dirty="0"/>
              <a:t>RTM</a:t>
            </a:r>
          </a:p>
        </p:txBody>
      </p:sp>
    </p:spTree>
    <p:extLst>
      <p:ext uri="{BB962C8B-B14F-4D97-AF65-F5344CB8AC3E}">
        <p14:creationId xmlns:p14="http://schemas.microsoft.com/office/powerpoint/2010/main" val="259337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3785652"/>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tx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read lock state</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if</a:t>
            </a:r>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lock taken</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xabort</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lock-&gt;lock();</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lock-&gt;unlock();</a:t>
            </a:r>
          </a:p>
          <a:p>
            <a:pPr algn="l"/>
            <a:r>
              <a:rPr lang="en-US" sz="2400" b="1" dirty="0">
                <a:solidFill>
                  <a:srgbClr val="0000FF"/>
                </a:solidFill>
                <a:latin typeface="Courier New" pitchFamily="49" charset="0"/>
              </a:rPr>
              <a:t>}</a:t>
            </a:r>
          </a:p>
        </p:txBody>
      </p:sp>
      <p:sp>
        <p:nvSpPr>
          <p:cNvPr id="3" name="Title 2"/>
          <p:cNvSpPr>
            <a:spLocks noGrp="1"/>
          </p:cNvSpPr>
          <p:nvPr>
            <p:ph type="title"/>
          </p:nvPr>
        </p:nvSpPr>
        <p:spPr/>
        <p:txBody>
          <a:bodyPr/>
          <a:lstStyle/>
          <a:p>
            <a:r>
              <a:rPr lang="en-US" dirty="0"/>
              <a:t>Non-Speculative Fallback</a:t>
            </a:r>
          </a:p>
        </p:txBody>
      </p:sp>
    </p:spTree>
    <p:extLst>
      <p:ext uri="{BB962C8B-B14F-4D97-AF65-F5344CB8AC3E}">
        <p14:creationId xmlns:p14="http://schemas.microsoft.com/office/powerpoint/2010/main" val="1220004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3785652"/>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65000"/>
                  </a:schemeClr>
                </a:solidFill>
                <a:latin typeface="Courier New" pitchFamily="49" charset="0"/>
              </a:rPr>
              <a:t>if (_</a:t>
            </a:r>
            <a:r>
              <a:rPr lang="en-US" sz="2400" b="1" dirty="0" err="1">
                <a:solidFill>
                  <a:schemeClr val="bg1">
                    <a:lumMod val="65000"/>
                  </a:schemeClr>
                </a:solidFill>
                <a:latin typeface="Courier New" pitchFamily="49" charset="0"/>
              </a:rPr>
              <a:t>xbegin</a:t>
            </a:r>
            <a:r>
              <a:rPr lang="en-US" sz="2400" b="1" dirty="0">
                <a:solidFill>
                  <a:schemeClr val="bg1">
                    <a:lumMod val="65000"/>
                  </a:schemeClr>
                </a:solidFill>
                <a:latin typeface="Courier New" pitchFamily="49" charset="0"/>
              </a:rPr>
              <a:t>() == _XBEGIN_STARTED)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read lock state</a:t>
            </a:r>
          </a:p>
          <a:p>
            <a:pPr algn="l"/>
            <a:r>
              <a:rPr lang="en-US" sz="2400" b="1" dirty="0">
                <a:solidFill>
                  <a:srgbClr val="0000FF"/>
                </a:solidFill>
                <a:latin typeface="Courier New" pitchFamily="49" charset="0"/>
              </a:rPr>
              <a:t>  </a:t>
            </a:r>
            <a:r>
              <a:rPr lang="en-US" sz="2400" b="1" dirty="0">
                <a:solidFill>
                  <a:schemeClr val="bg1">
                    <a:lumMod val="65000"/>
                  </a:schemeClr>
                </a:solidFill>
                <a:latin typeface="Courier New" pitchFamily="49" charset="0"/>
              </a:rPr>
              <a:t>if (lock taken) _</a:t>
            </a:r>
            <a:r>
              <a:rPr lang="en-US" sz="2400" b="1" dirty="0" err="1">
                <a:solidFill>
                  <a:schemeClr val="bg1">
                    <a:lumMod val="65000"/>
                  </a:schemeClr>
                </a:solidFill>
                <a:latin typeface="Courier New" pitchFamily="49" charset="0"/>
              </a:rPr>
              <a:t>xabort</a:t>
            </a:r>
            <a:r>
              <a:rPr lang="en-US" sz="2400" b="1" dirty="0">
                <a:solidFill>
                  <a:schemeClr val="bg1">
                    <a:lumMod val="65000"/>
                  </a:schemeClr>
                </a:solidFill>
                <a:latin typeface="Courier New" pitchFamily="49" charset="0"/>
              </a:rPr>
              <a:t>();</a:t>
            </a:r>
          </a:p>
          <a:p>
            <a:pPr algn="l"/>
            <a:r>
              <a:rPr lang="en-US" sz="2400" b="1" dirty="0">
                <a:solidFill>
                  <a:schemeClr val="bg1">
                    <a:lumMod val="65000"/>
                  </a:schemeClr>
                </a:solidFill>
                <a:latin typeface="Courier New" pitchFamily="49" charset="0"/>
              </a:rPr>
              <a:t>  work;</a:t>
            </a:r>
          </a:p>
          <a:p>
            <a:pPr algn="l"/>
            <a:r>
              <a:rPr lang="en-US" sz="2400" b="1" dirty="0">
                <a:solidFill>
                  <a:schemeClr val="bg1">
                    <a:lumMod val="65000"/>
                  </a:schemeClr>
                </a:solidFill>
                <a:latin typeface="Courier New" pitchFamily="49" charset="0"/>
              </a:rPr>
              <a:t>  _</a:t>
            </a:r>
            <a:r>
              <a:rPr lang="en-US" sz="2400" b="1" dirty="0" err="1">
                <a:solidFill>
                  <a:schemeClr val="bg1">
                    <a:lumMod val="65000"/>
                  </a:schemeClr>
                </a:solidFill>
                <a:latin typeface="Courier New" pitchFamily="49" charset="0"/>
              </a:rPr>
              <a:t>xend</a:t>
            </a:r>
            <a:r>
              <a:rPr lang="en-US" sz="2400" b="1" dirty="0">
                <a:solidFill>
                  <a:schemeClr val="bg1">
                    <a:lumMod val="65000"/>
                  </a:schemeClr>
                </a:solidFill>
                <a:latin typeface="Courier New" pitchFamily="49" charset="0"/>
              </a:rPr>
              <a:t>()</a:t>
            </a:r>
          </a:p>
          <a:p>
            <a:pPr algn="l"/>
            <a:r>
              <a:rPr lang="en-US" sz="2400" b="1" dirty="0">
                <a:solidFill>
                  <a:schemeClr val="bg1">
                    <a:lumMod val="65000"/>
                  </a:schemeClr>
                </a:solidFill>
                <a:latin typeface="Courier New" pitchFamily="49" charset="0"/>
              </a:rPr>
              <a:t>} else {</a:t>
            </a:r>
          </a:p>
          <a:p>
            <a:pPr algn="l"/>
            <a:r>
              <a:rPr lang="en-US" sz="2400" b="1" dirty="0">
                <a:solidFill>
                  <a:schemeClr val="bg1">
                    <a:lumMod val="65000"/>
                  </a:schemeClr>
                </a:solidFill>
                <a:latin typeface="Courier New" pitchFamily="49" charset="0"/>
              </a:rPr>
              <a:t>  lock-&gt;lock();</a:t>
            </a:r>
          </a:p>
          <a:p>
            <a:pPr algn="l"/>
            <a:r>
              <a:rPr lang="en-US" sz="2400" b="1" dirty="0">
                <a:solidFill>
                  <a:schemeClr val="bg1">
                    <a:lumMod val="65000"/>
                  </a:schemeClr>
                </a:solidFill>
                <a:latin typeface="Courier New" pitchFamily="49" charset="0"/>
              </a:rPr>
              <a:t>  work;</a:t>
            </a:r>
          </a:p>
          <a:p>
            <a:pPr algn="l"/>
            <a:r>
              <a:rPr lang="en-US" sz="2400" b="1" dirty="0">
                <a:solidFill>
                  <a:schemeClr val="bg1">
                    <a:lumMod val="65000"/>
                  </a:schemeClr>
                </a:solidFill>
                <a:latin typeface="Courier New" pitchFamily="49" charset="0"/>
              </a:rPr>
              <a:t>  lock-&gt;unlock();</a:t>
            </a:r>
          </a:p>
          <a:p>
            <a:pPr algn="l"/>
            <a:r>
              <a:rPr lang="en-US" sz="2400" b="1" dirty="0">
                <a:solidFill>
                  <a:schemeClr val="bg1">
                    <a:lumMod val="65000"/>
                  </a:schemeClr>
                </a:solidFill>
                <a:latin typeface="Courier New" pitchFamily="49" charset="0"/>
              </a:rPr>
              <a:t>}</a:t>
            </a:r>
          </a:p>
        </p:txBody>
      </p:sp>
      <p:sp>
        <p:nvSpPr>
          <p:cNvPr id="3" name="Title 2"/>
          <p:cNvSpPr>
            <a:spLocks noGrp="1"/>
          </p:cNvSpPr>
          <p:nvPr>
            <p:ph type="title"/>
          </p:nvPr>
        </p:nvSpPr>
        <p:spPr/>
        <p:txBody>
          <a:bodyPr/>
          <a:lstStyle/>
          <a:p>
            <a:r>
              <a:rPr lang="en-US" dirty="0"/>
              <a:t>Non-Speculative Fallback</a:t>
            </a:r>
          </a:p>
        </p:txBody>
      </p:sp>
      <p:sp>
        <p:nvSpPr>
          <p:cNvPr id="4" name="AutoShape 5"/>
          <p:cNvSpPr>
            <a:spLocks noChangeArrowheads="1"/>
          </p:cNvSpPr>
          <p:nvPr/>
        </p:nvSpPr>
        <p:spPr bwMode="auto">
          <a:xfrm>
            <a:off x="1086475" y="2188564"/>
            <a:ext cx="3380593" cy="584616"/>
          </a:xfrm>
          <a:prstGeom prst="wedgeRoundRectCallout">
            <a:avLst>
              <a:gd name="adj1" fmla="val 30979"/>
              <a:gd name="adj2" fmla="val 183704"/>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5" name="Text Box 40"/>
          <p:cNvSpPr txBox="1">
            <a:spLocks noChangeArrowheads="1"/>
          </p:cNvSpPr>
          <p:nvPr/>
        </p:nvSpPr>
        <p:spPr bwMode="auto">
          <a:xfrm>
            <a:off x="1454046" y="3717959"/>
            <a:ext cx="6445771"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reading lock ensures that transaction will abort if another thread acquires lock</a:t>
            </a:r>
          </a:p>
        </p:txBody>
      </p:sp>
    </p:spTree>
    <p:extLst>
      <p:ext uri="{BB962C8B-B14F-4D97-AF65-F5344CB8AC3E}">
        <p14:creationId xmlns:p14="http://schemas.microsoft.com/office/powerpoint/2010/main" val="4146648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3785652"/>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65000"/>
                  </a:schemeClr>
                </a:solidFill>
                <a:latin typeface="Courier New" pitchFamily="49" charset="0"/>
              </a:rPr>
              <a:t>if (_</a:t>
            </a:r>
            <a:r>
              <a:rPr lang="en-US" sz="2400" b="1" dirty="0" err="1">
                <a:solidFill>
                  <a:schemeClr val="bg1">
                    <a:lumMod val="65000"/>
                  </a:schemeClr>
                </a:solidFill>
                <a:latin typeface="Courier New" pitchFamily="49" charset="0"/>
              </a:rPr>
              <a:t>xbegin</a:t>
            </a:r>
            <a:r>
              <a:rPr lang="en-US" sz="2400" b="1" dirty="0">
                <a:solidFill>
                  <a:schemeClr val="bg1">
                    <a:lumMod val="65000"/>
                  </a:schemeClr>
                </a:solidFill>
                <a:latin typeface="Courier New" pitchFamily="49" charset="0"/>
              </a:rPr>
              <a:t>() == _XBEGIN_STARTED) {</a:t>
            </a:r>
          </a:p>
          <a:p>
            <a:pPr algn="l"/>
            <a:r>
              <a:rPr lang="en-US" sz="2400" b="1" dirty="0">
                <a:solidFill>
                  <a:schemeClr val="bg1">
                    <a:lumMod val="65000"/>
                  </a:schemeClr>
                </a:solidFill>
                <a:latin typeface="Courier New" pitchFamily="49" charset="0"/>
              </a:rPr>
              <a:t>  read lock state</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if</a:t>
            </a:r>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lock taken</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xabort</a:t>
            </a:r>
            <a:r>
              <a:rPr lang="en-US" sz="2400" b="1" dirty="0">
                <a:solidFill>
                  <a:srgbClr val="0000FF"/>
                </a:solidFill>
                <a:latin typeface="Courier New" pitchFamily="49" charset="0"/>
              </a:rPr>
              <a:t>();</a:t>
            </a:r>
          </a:p>
          <a:p>
            <a:pPr algn="l"/>
            <a:r>
              <a:rPr lang="en-US" sz="2400" b="1" dirty="0">
                <a:solidFill>
                  <a:schemeClr val="bg1">
                    <a:lumMod val="65000"/>
                  </a:schemeClr>
                </a:solidFill>
                <a:latin typeface="Courier New" pitchFamily="49" charset="0"/>
              </a:rPr>
              <a:t>  work;</a:t>
            </a:r>
          </a:p>
          <a:p>
            <a:pPr algn="l"/>
            <a:r>
              <a:rPr lang="en-US" sz="2400" b="1" dirty="0">
                <a:solidFill>
                  <a:schemeClr val="bg1">
                    <a:lumMod val="65000"/>
                  </a:schemeClr>
                </a:solidFill>
                <a:latin typeface="Courier New" pitchFamily="49" charset="0"/>
              </a:rPr>
              <a:t>  _</a:t>
            </a:r>
            <a:r>
              <a:rPr lang="en-US" sz="2400" b="1" dirty="0" err="1">
                <a:solidFill>
                  <a:schemeClr val="bg1">
                    <a:lumMod val="65000"/>
                  </a:schemeClr>
                </a:solidFill>
                <a:latin typeface="Courier New" pitchFamily="49" charset="0"/>
              </a:rPr>
              <a:t>xend</a:t>
            </a:r>
            <a:r>
              <a:rPr lang="en-US" sz="2400" b="1" dirty="0">
                <a:solidFill>
                  <a:schemeClr val="bg1">
                    <a:lumMod val="65000"/>
                  </a:schemeClr>
                </a:solidFill>
                <a:latin typeface="Courier New" pitchFamily="49" charset="0"/>
              </a:rPr>
              <a:t>()</a:t>
            </a:r>
          </a:p>
          <a:p>
            <a:pPr algn="l"/>
            <a:r>
              <a:rPr lang="en-US" sz="2400" b="1" dirty="0">
                <a:solidFill>
                  <a:schemeClr val="bg1">
                    <a:lumMod val="65000"/>
                  </a:schemeClr>
                </a:solidFill>
                <a:latin typeface="Courier New" pitchFamily="49" charset="0"/>
              </a:rPr>
              <a:t>} else {</a:t>
            </a:r>
          </a:p>
          <a:p>
            <a:pPr algn="l"/>
            <a:r>
              <a:rPr lang="en-US" sz="2400" b="1" dirty="0">
                <a:solidFill>
                  <a:schemeClr val="bg1">
                    <a:lumMod val="65000"/>
                  </a:schemeClr>
                </a:solidFill>
                <a:latin typeface="Courier New" pitchFamily="49" charset="0"/>
              </a:rPr>
              <a:t>  lock-&gt;lock();</a:t>
            </a:r>
          </a:p>
          <a:p>
            <a:pPr algn="l"/>
            <a:r>
              <a:rPr lang="en-US" sz="2400" b="1" dirty="0">
                <a:solidFill>
                  <a:schemeClr val="bg1">
                    <a:lumMod val="65000"/>
                  </a:schemeClr>
                </a:solidFill>
                <a:latin typeface="Courier New" pitchFamily="49" charset="0"/>
              </a:rPr>
              <a:t>  work;</a:t>
            </a:r>
          </a:p>
          <a:p>
            <a:pPr algn="l"/>
            <a:r>
              <a:rPr lang="en-US" sz="2400" b="1" dirty="0">
                <a:solidFill>
                  <a:schemeClr val="bg1">
                    <a:lumMod val="65000"/>
                  </a:schemeClr>
                </a:solidFill>
                <a:latin typeface="Courier New" pitchFamily="49" charset="0"/>
              </a:rPr>
              <a:t>  lock-&gt;unlock();</a:t>
            </a:r>
          </a:p>
          <a:p>
            <a:pPr algn="l"/>
            <a:r>
              <a:rPr lang="en-US" sz="2400" b="1" dirty="0">
                <a:solidFill>
                  <a:schemeClr val="bg1">
                    <a:lumMod val="65000"/>
                  </a:schemeClr>
                </a:solidFill>
                <a:latin typeface="Courier New" pitchFamily="49" charset="0"/>
              </a:rPr>
              <a:t>}</a:t>
            </a:r>
          </a:p>
        </p:txBody>
      </p:sp>
      <p:sp>
        <p:nvSpPr>
          <p:cNvPr id="3" name="Title 2"/>
          <p:cNvSpPr>
            <a:spLocks noGrp="1"/>
          </p:cNvSpPr>
          <p:nvPr>
            <p:ph type="title"/>
          </p:nvPr>
        </p:nvSpPr>
        <p:spPr/>
        <p:txBody>
          <a:bodyPr/>
          <a:lstStyle/>
          <a:p>
            <a:r>
              <a:rPr lang="en-US" dirty="0"/>
              <a:t>Non-Speculative Fallback</a:t>
            </a:r>
          </a:p>
        </p:txBody>
      </p:sp>
      <p:sp>
        <p:nvSpPr>
          <p:cNvPr id="4" name="AutoShape 5"/>
          <p:cNvSpPr>
            <a:spLocks noChangeArrowheads="1"/>
          </p:cNvSpPr>
          <p:nvPr/>
        </p:nvSpPr>
        <p:spPr bwMode="auto">
          <a:xfrm>
            <a:off x="1191407" y="2498759"/>
            <a:ext cx="4939570" cy="584616"/>
          </a:xfrm>
          <a:prstGeom prst="wedgeRoundRectCallout">
            <a:avLst>
              <a:gd name="adj1" fmla="val 33103"/>
              <a:gd name="adj2" fmla="val 217037"/>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5" name="Text Box 40"/>
          <p:cNvSpPr txBox="1">
            <a:spLocks noChangeArrowheads="1"/>
          </p:cNvSpPr>
          <p:nvPr/>
        </p:nvSpPr>
        <p:spPr bwMode="auto">
          <a:xfrm>
            <a:off x="1723870" y="4195012"/>
            <a:ext cx="4946754"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abort if another thread has acquired lock</a:t>
            </a:r>
          </a:p>
        </p:txBody>
      </p:sp>
    </p:spTree>
    <p:extLst>
      <p:ext uri="{BB962C8B-B14F-4D97-AF65-F5344CB8AC3E}">
        <p14:creationId xmlns:p14="http://schemas.microsoft.com/office/powerpoint/2010/main" val="241311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AC718B6-E8A7-40ED-B65F-F19603D686A7}" type="slidenum">
              <a:rPr lang="ar-SA" sz="1400">
                <a:solidFill>
                  <a:schemeClr val="tx1"/>
                </a:solidFill>
                <a:latin typeface="Arial" pitchFamily="34" charset="0"/>
                <a:cs typeface="Arial" pitchFamily="34" charset="0"/>
              </a:rPr>
              <a:pPr algn="r"/>
              <a:t>5</a:t>
            </a:fld>
            <a:endParaRPr lang="en-US" sz="1400" dirty="0">
              <a:solidFill>
                <a:schemeClr val="tx1"/>
              </a:solidFill>
              <a:latin typeface="Arial" pitchFamily="34" charset="0"/>
              <a:cs typeface="Arial" pitchFamily="34" charset="0"/>
            </a:endParaRPr>
          </a:p>
        </p:txBody>
      </p:sp>
      <p:grpSp>
        <p:nvGrpSpPr>
          <p:cNvPr id="168964" name="Group 49"/>
          <p:cNvGrpSpPr>
            <a:grpSpLocks/>
          </p:cNvGrpSpPr>
          <p:nvPr/>
        </p:nvGrpSpPr>
        <p:grpSpPr bwMode="auto">
          <a:xfrm>
            <a:off x="4859338" y="3014663"/>
            <a:ext cx="2211387" cy="3225800"/>
            <a:chOff x="2208" y="1920"/>
            <a:chExt cx="1152" cy="1680"/>
          </a:xfrm>
        </p:grpSpPr>
        <p:sp>
          <p:nvSpPr>
            <p:cNvPr id="16896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6896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6896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6896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168969" name="AutoShape 2"/>
          <p:cNvSpPr>
            <a:spLocks noChangeArrowheads="1"/>
          </p:cNvSpPr>
          <p:nvPr/>
        </p:nvSpPr>
        <p:spPr bwMode="auto">
          <a:xfrm>
            <a:off x="833438" y="3376613"/>
            <a:ext cx="7391400" cy="2895600"/>
          </a:xfrm>
          <a:prstGeom prst="roundRect">
            <a:avLst>
              <a:gd name="adj" fmla="val 16667"/>
            </a:avLst>
          </a:prstGeom>
          <a:noFill/>
          <a:ln w="38100">
            <a:noFill/>
            <a:round/>
            <a:headEnd/>
            <a:tailEnd/>
          </a:ln>
        </p:spPr>
        <p:txBody>
          <a:bodyPr wrap="none" anchor="ctr"/>
          <a:lstStyle/>
          <a:p>
            <a:endParaRPr lang="en-US" dirty="0">
              <a:latin typeface="Arial" pitchFamily="34" charset="0"/>
            </a:endParaRPr>
          </a:p>
        </p:txBody>
      </p:sp>
      <p:sp>
        <p:nvSpPr>
          <p:cNvPr id="168970" name="Rectangle 3"/>
          <p:cNvSpPr>
            <a:spLocks noGrp="1" noChangeArrowheads="1"/>
          </p:cNvSpPr>
          <p:nvPr>
            <p:ph type="title" idx="4294967295"/>
          </p:nvPr>
        </p:nvSpPr>
        <p:spPr/>
        <p:txBody>
          <a:bodyPr/>
          <a:lstStyle/>
          <a:p>
            <a:r>
              <a:rPr lang="en-US" sz="4000"/>
              <a:t>Coarse-Grained Locking</a:t>
            </a:r>
          </a:p>
        </p:txBody>
      </p:sp>
      <p:grpSp>
        <p:nvGrpSpPr>
          <p:cNvPr id="168971" name="Group 4"/>
          <p:cNvGrpSpPr>
            <a:grpSpLocks/>
          </p:cNvGrpSpPr>
          <p:nvPr/>
        </p:nvGrpSpPr>
        <p:grpSpPr bwMode="auto">
          <a:xfrm>
            <a:off x="2286000" y="1851025"/>
            <a:ext cx="1379538" cy="1174750"/>
            <a:chOff x="1043" y="2525"/>
            <a:chExt cx="869" cy="740"/>
          </a:xfrm>
        </p:grpSpPr>
        <p:sp>
          <p:nvSpPr>
            <p:cNvPr id="168972" name="Freeform 5"/>
            <p:cNvSpPr>
              <a:spLocks/>
            </p:cNvSpPr>
            <p:nvPr/>
          </p:nvSpPr>
          <p:spPr bwMode="auto">
            <a:xfrm>
              <a:off x="1769" y="2983"/>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3" name="Freeform 6"/>
            <p:cNvSpPr>
              <a:spLocks/>
            </p:cNvSpPr>
            <p:nvPr/>
          </p:nvSpPr>
          <p:spPr bwMode="auto">
            <a:xfrm>
              <a:off x="1737" y="2793"/>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4" name="Freeform 7"/>
            <p:cNvSpPr>
              <a:spLocks/>
            </p:cNvSpPr>
            <p:nvPr/>
          </p:nvSpPr>
          <p:spPr bwMode="auto">
            <a:xfrm>
              <a:off x="1705" y="2639"/>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5" name="Freeform 8"/>
            <p:cNvSpPr>
              <a:spLocks/>
            </p:cNvSpPr>
            <p:nvPr/>
          </p:nvSpPr>
          <p:spPr bwMode="auto">
            <a:xfrm>
              <a:off x="1673" y="255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6" name="Freeform 9"/>
            <p:cNvSpPr>
              <a:spLocks/>
            </p:cNvSpPr>
            <p:nvPr/>
          </p:nvSpPr>
          <p:spPr bwMode="auto">
            <a:xfrm flipH="1">
              <a:off x="1043" y="2987"/>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7" name="Freeform 10"/>
            <p:cNvSpPr>
              <a:spLocks/>
            </p:cNvSpPr>
            <p:nvPr/>
          </p:nvSpPr>
          <p:spPr bwMode="auto">
            <a:xfrm flipH="1">
              <a:off x="1133" y="2812"/>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8" name="Freeform 11"/>
            <p:cNvSpPr>
              <a:spLocks/>
            </p:cNvSpPr>
            <p:nvPr/>
          </p:nvSpPr>
          <p:spPr bwMode="auto">
            <a:xfrm flipH="1">
              <a:off x="1244" y="2586"/>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79" name="Freeform 12"/>
            <p:cNvSpPr>
              <a:spLocks/>
            </p:cNvSpPr>
            <p:nvPr/>
          </p:nvSpPr>
          <p:spPr bwMode="auto">
            <a:xfrm flipH="1">
              <a:off x="1204" y="269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80" name="AutoShape 13"/>
            <p:cNvSpPr>
              <a:spLocks noChangeArrowheads="1"/>
            </p:cNvSpPr>
            <p:nvPr/>
          </p:nvSpPr>
          <p:spPr bwMode="auto">
            <a:xfrm flipV="1">
              <a:off x="1163" y="2525"/>
              <a:ext cx="657" cy="55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81" name="Rectangle 14"/>
            <p:cNvSpPr>
              <a:spLocks noChangeArrowheads="1"/>
            </p:cNvSpPr>
            <p:nvPr/>
          </p:nvSpPr>
          <p:spPr bwMode="auto">
            <a:xfrm>
              <a:off x="1163" y="3089"/>
              <a:ext cx="657" cy="157"/>
            </a:xfrm>
            <a:prstGeom prst="rect">
              <a:avLst/>
            </a:prstGeom>
            <a:solidFill>
              <a:srgbClr val="FF0000"/>
            </a:solidFill>
            <a:ln w="38100">
              <a:solidFill>
                <a:schemeClr val="tx1"/>
              </a:solidFill>
              <a:miter lim="800000"/>
              <a:headEnd/>
              <a:tailEnd/>
            </a:ln>
          </p:spPr>
          <p:txBody>
            <a:bodyPr wrap="none" anchor="ctr"/>
            <a:lstStyle/>
            <a:p>
              <a:endParaRPr lang="en-US" dirty="0">
                <a:latin typeface="Arial" pitchFamily="34" charset="0"/>
              </a:endParaRPr>
            </a:p>
          </p:txBody>
        </p:sp>
      </p:grpSp>
      <p:sp>
        <p:nvSpPr>
          <p:cNvPr id="168982" name="Oval 16"/>
          <p:cNvSpPr>
            <a:spLocks noChangeArrowheads="1"/>
          </p:cNvSpPr>
          <p:nvPr/>
        </p:nvSpPr>
        <p:spPr bwMode="auto">
          <a:xfrm>
            <a:off x="67818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68983" name="Oval 17"/>
          <p:cNvSpPr>
            <a:spLocks noChangeArrowheads="1"/>
          </p:cNvSpPr>
          <p:nvPr/>
        </p:nvSpPr>
        <p:spPr bwMode="auto">
          <a:xfrm>
            <a:off x="6057900" y="38862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68984" name="Oval 18"/>
          <p:cNvSpPr>
            <a:spLocks noChangeArrowheads="1"/>
          </p:cNvSpPr>
          <p:nvPr/>
        </p:nvSpPr>
        <p:spPr bwMode="auto">
          <a:xfrm>
            <a:off x="53340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68985" name="AutoShape 22"/>
          <p:cNvSpPr>
            <a:spLocks noChangeArrowheads="1"/>
          </p:cNvSpPr>
          <p:nvPr/>
        </p:nvSpPr>
        <p:spPr bwMode="auto">
          <a:xfrm rot="2548433">
            <a:off x="67056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86" name="AutoShape 23"/>
          <p:cNvSpPr>
            <a:spLocks noChangeArrowheads="1"/>
          </p:cNvSpPr>
          <p:nvPr/>
        </p:nvSpPr>
        <p:spPr bwMode="auto">
          <a:xfrm rot="19051567" flipH="1">
            <a:off x="58674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87" name="AutoShape 24"/>
          <p:cNvSpPr>
            <a:spLocks noChangeArrowheads="1"/>
          </p:cNvSpPr>
          <p:nvPr/>
        </p:nvSpPr>
        <p:spPr bwMode="auto">
          <a:xfrm rot="19051567" flipH="1">
            <a:off x="5181600" y="49530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88" name="Text Box 25"/>
          <p:cNvSpPr txBox="1">
            <a:spLocks noChangeArrowheads="1"/>
          </p:cNvSpPr>
          <p:nvPr/>
        </p:nvSpPr>
        <p:spPr bwMode="auto">
          <a:xfrm>
            <a:off x="1036638" y="3460750"/>
            <a:ext cx="4344987" cy="1066800"/>
          </a:xfrm>
          <a:prstGeom prst="rect">
            <a:avLst/>
          </a:prstGeom>
          <a:noFill/>
          <a:ln w="9525">
            <a:noFill/>
            <a:miter lim="800000"/>
            <a:headEnd/>
            <a:tailEnd/>
          </a:ln>
        </p:spPr>
        <p:txBody>
          <a:bodyPr wrap="none">
            <a:spAutoFit/>
          </a:bodyPr>
          <a:lstStyle/>
          <a:p>
            <a:pPr algn="l"/>
            <a:r>
              <a:rPr lang="en-US" sz="3200" dirty="0">
                <a:solidFill>
                  <a:srgbClr val="0000FF"/>
                </a:solidFill>
                <a:latin typeface="Arial" pitchFamily="34" charset="0"/>
                <a:cs typeface="Arial" pitchFamily="34" charset="0"/>
              </a:rPr>
              <a:t>Easily made correct …</a:t>
            </a:r>
          </a:p>
          <a:p>
            <a:pPr algn="l"/>
            <a:r>
              <a:rPr lang="en-US" sz="3200" dirty="0">
                <a:solidFill>
                  <a:srgbClr val="0000FF"/>
                </a:solidFill>
                <a:latin typeface="Arial" pitchFamily="34" charset="0"/>
                <a:cs typeface="Arial" pitchFamily="34" charset="0"/>
              </a:rPr>
              <a:t>But not scalable.</a:t>
            </a:r>
          </a:p>
        </p:txBody>
      </p:sp>
      <p:sp>
        <p:nvSpPr>
          <p:cNvPr id="168989" name="Oval 26"/>
          <p:cNvSpPr>
            <a:spLocks noChangeArrowheads="1"/>
          </p:cNvSpPr>
          <p:nvPr/>
        </p:nvSpPr>
        <p:spPr bwMode="auto">
          <a:xfrm>
            <a:off x="4572000" y="52578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68990" name="Freeform 28"/>
          <p:cNvSpPr>
            <a:spLocks/>
          </p:cNvSpPr>
          <p:nvPr/>
        </p:nvSpPr>
        <p:spPr bwMode="auto">
          <a:xfrm>
            <a:off x="5343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1" name="Freeform 29"/>
          <p:cNvSpPr>
            <a:spLocks/>
          </p:cNvSpPr>
          <p:nvPr/>
        </p:nvSpPr>
        <p:spPr bwMode="auto">
          <a:xfrm>
            <a:off x="5292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2" name="Freeform 30"/>
          <p:cNvSpPr>
            <a:spLocks/>
          </p:cNvSpPr>
          <p:nvPr/>
        </p:nvSpPr>
        <p:spPr bwMode="auto">
          <a:xfrm>
            <a:off x="5241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3" name="Freeform 31"/>
          <p:cNvSpPr>
            <a:spLocks/>
          </p:cNvSpPr>
          <p:nvPr/>
        </p:nvSpPr>
        <p:spPr bwMode="auto">
          <a:xfrm>
            <a:off x="5191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4" name="Freeform 32"/>
          <p:cNvSpPr>
            <a:spLocks/>
          </p:cNvSpPr>
          <p:nvPr/>
        </p:nvSpPr>
        <p:spPr bwMode="auto">
          <a:xfrm flipH="1">
            <a:off x="4191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5" name="Freeform 33"/>
          <p:cNvSpPr>
            <a:spLocks/>
          </p:cNvSpPr>
          <p:nvPr/>
        </p:nvSpPr>
        <p:spPr bwMode="auto">
          <a:xfrm flipH="1">
            <a:off x="4333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6" name="Freeform 34"/>
          <p:cNvSpPr>
            <a:spLocks/>
          </p:cNvSpPr>
          <p:nvPr/>
        </p:nvSpPr>
        <p:spPr bwMode="auto">
          <a:xfrm flipH="1">
            <a:off x="4510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7" name="Freeform 35"/>
          <p:cNvSpPr>
            <a:spLocks/>
          </p:cNvSpPr>
          <p:nvPr/>
        </p:nvSpPr>
        <p:spPr bwMode="auto">
          <a:xfrm flipH="1">
            <a:off x="4446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8998" name="AutoShape 36"/>
          <p:cNvSpPr>
            <a:spLocks noChangeArrowheads="1"/>
          </p:cNvSpPr>
          <p:nvPr/>
        </p:nvSpPr>
        <p:spPr bwMode="auto">
          <a:xfrm flipV="1">
            <a:off x="4381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38100">
            <a:solidFill>
              <a:schemeClr val="tx1"/>
            </a:solidFill>
            <a:miter lim="800000"/>
            <a:headEnd/>
            <a:tailEnd/>
          </a:ln>
        </p:spPr>
        <p:txBody>
          <a:bodyPr wrap="none" anchor="ctr"/>
          <a:lstStyle/>
          <a:p>
            <a:endParaRPr lang="en-US" dirty="0">
              <a:latin typeface="Arial" pitchFamily="34" charset="0"/>
            </a:endParaRPr>
          </a:p>
        </p:txBody>
      </p:sp>
      <p:sp>
        <p:nvSpPr>
          <p:cNvPr id="168999" name="Rectangle 37"/>
          <p:cNvSpPr>
            <a:spLocks noChangeArrowheads="1"/>
          </p:cNvSpPr>
          <p:nvPr/>
        </p:nvSpPr>
        <p:spPr bwMode="auto">
          <a:xfrm>
            <a:off x="4381500" y="2746375"/>
            <a:ext cx="1042988" cy="249238"/>
          </a:xfrm>
          <a:prstGeom prst="rect">
            <a:avLst/>
          </a:prstGeom>
          <a:solidFill>
            <a:srgbClr val="FFFF00"/>
          </a:solidFill>
          <a:ln w="38100">
            <a:solidFill>
              <a:schemeClr val="tx1"/>
            </a:solidFill>
            <a:miter lim="800000"/>
            <a:headEnd/>
            <a:tailEnd/>
          </a:ln>
        </p:spPr>
        <p:txBody>
          <a:bodyPr wrap="none" anchor="ctr"/>
          <a:lstStyle/>
          <a:p>
            <a:endParaRPr lang="en-US" dirty="0">
              <a:latin typeface="Arial" pitchFamily="34" charset="0"/>
            </a:endParaRPr>
          </a:p>
        </p:txBody>
      </p:sp>
      <p:sp>
        <p:nvSpPr>
          <p:cNvPr id="169000" name="Freeform 38"/>
          <p:cNvSpPr>
            <a:spLocks/>
          </p:cNvSpPr>
          <p:nvPr/>
        </p:nvSpPr>
        <p:spPr bwMode="auto">
          <a:xfrm>
            <a:off x="7248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1" name="Freeform 39"/>
          <p:cNvSpPr>
            <a:spLocks/>
          </p:cNvSpPr>
          <p:nvPr/>
        </p:nvSpPr>
        <p:spPr bwMode="auto">
          <a:xfrm>
            <a:off x="7197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2" name="Freeform 40"/>
          <p:cNvSpPr>
            <a:spLocks/>
          </p:cNvSpPr>
          <p:nvPr/>
        </p:nvSpPr>
        <p:spPr bwMode="auto">
          <a:xfrm>
            <a:off x="7146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3" name="Freeform 41"/>
          <p:cNvSpPr>
            <a:spLocks/>
          </p:cNvSpPr>
          <p:nvPr/>
        </p:nvSpPr>
        <p:spPr bwMode="auto">
          <a:xfrm>
            <a:off x="7096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4" name="Freeform 42"/>
          <p:cNvSpPr>
            <a:spLocks/>
          </p:cNvSpPr>
          <p:nvPr/>
        </p:nvSpPr>
        <p:spPr bwMode="auto">
          <a:xfrm flipH="1">
            <a:off x="6096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5" name="Freeform 43"/>
          <p:cNvSpPr>
            <a:spLocks/>
          </p:cNvSpPr>
          <p:nvPr/>
        </p:nvSpPr>
        <p:spPr bwMode="auto">
          <a:xfrm flipH="1">
            <a:off x="6238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6" name="Freeform 44"/>
          <p:cNvSpPr>
            <a:spLocks/>
          </p:cNvSpPr>
          <p:nvPr/>
        </p:nvSpPr>
        <p:spPr bwMode="auto">
          <a:xfrm flipH="1">
            <a:off x="6415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7" name="Freeform 45"/>
          <p:cNvSpPr>
            <a:spLocks/>
          </p:cNvSpPr>
          <p:nvPr/>
        </p:nvSpPr>
        <p:spPr bwMode="auto">
          <a:xfrm flipH="1">
            <a:off x="6351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69008" name="AutoShape 46"/>
          <p:cNvSpPr>
            <a:spLocks noChangeArrowheads="1"/>
          </p:cNvSpPr>
          <p:nvPr/>
        </p:nvSpPr>
        <p:spPr bwMode="auto">
          <a:xfrm flipV="1">
            <a:off x="6286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2"/>
          </a:solidFill>
          <a:ln w="38100">
            <a:solidFill>
              <a:schemeClr val="tx1"/>
            </a:solidFill>
            <a:miter lim="800000"/>
            <a:headEnd/>
            <a:tailEnd/>
          </a:ln>
        </p:spPr>
        <p:txBody>
          <a:bodyPr wrap="none" anchor="ctr"/>
          <a:lstStyle/>
          <a:p>
            <a:endParaRPr lang="en-US" dirty="0">
              <a:latin typeface="Arial" pitchFamily="34" charset="0"/>
            </a:endParaRPr>
          </a:p>
        </p:txBody>
      </p:sp>
      <p:sp>
        <p:nvSpPr>
          <p:cNvPr id="169009" name="Rectangle 47"/>
          <p:cNvSpPr>
            <a:spLocks noChangeArrowheads="1"/>
          </p:cNvSpPr>
          <p:nvPr/>
        </p:nvSpPr>
        <p:spPr bwMode="auto">
          <a:xfrm>
            <a:off x="6286500" y="2746375"/>
            <a:ext cx="1042988" cy="249238"/>
          </a:xfrm>
          <a:prstGeom prst="rect">
            <a:avLst/>
          </a:prstGeom>
          <a:solidFill>
            <a:schemeClr val="accent2"/>
          </a:solidFill>
          <a:ln w="38100">
            <a:solidFill>
              <a:schemeClr val="tx1"/>
            </a:solidFill>
            <a:miter lim="800000"/>
            <a:headEnd/>
            <a:tailEnd/>
          </a:ln>
        </p:spPr>
        <p:txBody>
          <a:bodyPr wrap="none" anchor="ctr"/>
          <a:lstStyle/>
          <a:p>
            <a:endParaRPr lang="en-US" dirty="0">
              <a:latin typeface="Arial" pitchFamily="34" charset="0"/>
            </a:endParaRPr>
          </a:p>
        </p:txBody>
      </p:sp>
      <p:sp>
        <p:nvSpPr>
          <p:cNvPr id="169010" name="Freeform 48"/>
          <p:cNvSpPr>
            <a:spLocks/>
          </p:cNvSpPr>
          <p:nvPr/>
        </p:nvSpPr>
        <p:spPr bwMode="auto">
          <a:xfrm>
            <a:off x="6516688" y="2971800"/>
            <a:ext cx="946150" cy="1165225"/>
          </a:xfrm>
          <a:custGeom>
            <a:avLst/>
            <a:gdLst>
              <a:gd name="T0" fmla="*/ 2147483647 w 596"/>
              <a:gd name="T1" fmla="*/ 2147483647 h 734"/>
              <a:gd name="T2" fmla="*/ 0 w 596"/>
              <a:gd name="T3" fmla="*/ 2147483647 h 734"/>
              <a:gd name="T4" fmla="*/ 2147483647 w 596"/>
              <a:gd name="T5" fmla="*/ 0 h 734"/>
              <a:gd name="T6" fmla="*/ 0 60000 65536"/>
              <a:gd name="T7" fmla="*/ 0 60000 65536"/>
              <a:gd name="T8" fmla="*/ 0 60000 65536"/>
              <a:gd name="T9" fmla="*/ 0 w 596"/>
              <a:gd name="T10" fmla="*/ 0 h 734"/>
              <a:gd name="T11" fmla="*/ 596 w 596"/>
              <a:gd name="T12" fmla="*/ 734 h 734"/>
            </a:gdLst>
            <a:ahLst/>
            <a:cxnLst>
              <a:cxn ang="T6">
                <a:pos x="T0" y="T1"/>
              </a:cxn>
              <a:cxn ang="T7">
                <a:pos x="T2" y="T3"/>
              </a:cxn>
              <a:cxn ang="T8">
                <a:pos x="T4" y="T5"/>
              </a:cxn>
            </a:cxnLst>
            <a:rect l="T9" t="T10" r="T11" b="T12"/>
            <a:pathLst>
              <a:path w="596" h="734">
                <a:moveTo>
                  <a:pt x="596" y="35"/>
                </a:moveTo>
                <a:lnTo>
                  <a:pt x="0" y="734"/>
                </a:lnTo>
                <a:lnTo>
                  <a:pt x="551" y="0"/>
                </a:lnTo>
              </a:path>
            </a:pathLst>
          </a:custGeom>
          <a:solidFill>
            <a:schemeClr val="tx2"/>
          </a:solidFill>
          <a:ln w="9525">
            <a:solidFill>
              <a:schemeClr val="tx1"/>
            </a:solidFill>
            <a:round/>
            <a:headEnd/>
            <a:tailEnd type="triangle" w="med" len="med"/>
          </a:ln>
        </p:spPr>
        <p:txBody>
          <a:bodyPr wrap="none" anchor="ctr"/>
          <a:lstStyle/>
          <a:p>
            <a:endParaRPr lang="en-US" dirty="0">
              <a:latin typeface="Arial" pitchFamily="34" charset="0"/>
            </a:endParaRPr>
          </a:p>
        </p:txBody>
      </p:sp>
      <p:sp>
        <p:nvSpPr>
          <p:cNvPr id="169011"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3785652"/>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lumMod val="65000"/>
                  </a:schemeClr>
                </a:solidFill>
                <a:latin typeface="Courier New" pitchFamily="49" charset="0"/>
              </a:rPr>
              <a:t>if (_</a:t>
            </a:r>
            <a:r>
              <a:rPr lang="en-US" sz="2400" b="1" dirty="0" err="1">
                <a:solidFill>
                  <a:schemeClr val="bg1">
                    <a:lumMod val="65000"/>
                  </a:schemeClr>
                </a:solidFill>
                <a:latin typeface="Courier New" pitchFamily="49" charset="0"/>
              </a:rPr>
              <a:t>xbegin</a:t>
            </a:r>
            <a:r>
              <a:rPr lang="en-US" sz="2400" b="1" dirty="0">
                <a:solidFill>
                  <a:schemeClr val="bg1">
                    <a:lumMod val="65000"/>
                  </a:schemeClr>
                </a:solidFill>
                <a:latin typeface="Courier New" pitchFamily="49" charset="0"/>
              </a:rPr>
              <a:t>() == _XBEGIN_STARTED) {</a:t>
            </a:r>
          </a:p>
          <a:p>
            <a:pPr algn="l"/>
            <a:r>
              <a:rPr lang="en-US" sz="2400" b="1" dirty="0">
                <a:solidFill>
                  <a:schemeClr val="bg1">
                    <a:lumMod val="65000"/>
                  </a:schemeClr>
                </a:solidFill>
                <a:latin typeface="Courier New" pitchFamily="49" charset="0"/>
              </a:rPr>
              <a:t>  read lock state</a:t>
            </a:r>
          </a:p>
          <a:p>
            <a:pPr algn="l"/>
            <a:r>
              <a:rPr lang="en-US" sz="2400" b="1" dirty="0">
                <a:solidFill>
                  <a:schemeClr val="bg1">
                    <a:lumMod val="65000"/>
                  </a:schemeClr>
                </a:solidFill>
                <a:latin typeface="Courier New" pitchFamily="49" charset="0"/>
              </a:rPr>
              <a:t>  if (lock taken) _</a:t>
            </a:r>
            <a:r>
              <a:rPr lang="en-US" sz="2400" b="1" dirty="0" err="1">
                <a:solidFill>
                  <a:schemeClr val="bg1">
                    <a:lumMod val="65000"/>
                  </a:schemeClr>
                </a:solidFill>
                <a:latin typeface="Courier New" pitchFamily="49" charset="0"/>
              </a:rPr>
              <a:t>xabort</a:t>
            </a:r>
            <a:r>
              <a:rPr lang="en-US" sz="2400" b="1" dirty="0">
                <a:solidFill>
                  <a:schemeClr val="bg1">
                    <a:lumMod val="65000"/>
                  </a:schemeClr>
                </a:solidFill>
                <a:latin typeface="Courier New" pitchFamily="49" charset="0"/>
              </a:rPr>
              <a:t>();</a:t>
            </a:r>
          </a:p>
          <a:p>
            <a:pPr algn="l"/>
            <a:r>
              <a:rPr lang="en-US" sz="2400" b="1" dirty="0">
                <a:solidFill>
                  <a:schemeClr val="bg1">
                    <a:lumMod val="65000"/>
                  </a:schemeClr>
                </a:solidFill>
                <a:latin typeface="Courier New" pitchFamily="49" charset="0"/>
              </a:rPr>
              <a:t>  work;</a:t>
            </a:r>
          </a:p>
          <a:p>
            <a:pPr algn="l"/>
            <a:r>
              <a:rPr lang="en-US" sz="2400" b="1" dirty="0">
                <a:solidFill>
                  <a:schemeClr val="bg1">
                    <a:lumMod val="65000"/>
                  </a:schemeClr>
                </a:solidFill>
                <a:latin typeface="Courier New" pitchFamily="49" charset="0"/>
              </a:rPr>
              <a:t>  _</a:t>
            </a:r>
            <a:r>
              <a:rPr lang="en-US" sz="2400" b="1" dirty="0" err="1">
                <a:solidFill>
                  <a:schemeClr val="bg1">
                    <a:lumMod val="65000"/>
                  </a:schemeClr>
                </a:solidFill>
                <a:latin typeface="Courier New" pitchFamily="49" charset="0"/>
              </a:rPr>
              <a:t>xend</a:t>
            </a:r>
            <a:r>
              <a:rPr lang="en-US" sz="2400" b="1" dirty="0">
                <a:solidFill>
                  <a:schemeClr val="bg1">
                    <a:lumMod val="65000"/>
                  </a:schemeClr>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tx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lock-&gt;lock();</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lock-&gt;unlock();</a:t>
            </a:r>
          </a:p>
          <a:p>
            <a:pPr algn="l"/>
            <a:r>
              <a:rPr lang="en-US" sz="2400" b="1" dirty="0">
                <a:solidFill>
                  <a:srgbClr val="0000FF"/>
                </a:solidFill>
                <a:latin typeface="Courier New" pitchFamily="49" charset="0"/>
              </a:rPr>
              <a:t>}</a:t>
            </a:r>
          </a:p>
        </p:txBody>
      </p:sp>
      <p:sp>
        <p:nvSpPr>
          <p:cNvPr id="3" name="Title 2"/>
          <p:cNvSpPr>
            <a:spLocks noGrp="1"/>
          </p:cNvSpPr>
          <p:nvPr>
            <p:ph type="title"/>
          </p:nvPr>
        </p:nvSpPr>
        <p:spPr/>
        <p:txBody>
          <a:bodyPr/>
          <a:lstStyle/>
          <a:p>
            <a:r>
              <a:rPr lang="en-US" dirty="0"/>
              <a:t>Non-Speculative Fallback</a:t>
            </a:r>
          </a:p>
        </p:txBody>
      </p:sp>
      <p:sp>
        <p:nvSpPr>
          <p:cNvPr id="4" name="AutoShape 5"/>
          <p:cNvSpPr>
            <a:spLocks noChangeArrowheads="1"/>
          </p:cNvSpPr>
          <p:nvPr/>
        </p:nvSpPr>
        <p:spPr bwMode="auto">
          <a:xfrm>
            <a:off x="718902" y="3717959"/>
            <a:ext cx="3673215" cy="1892826"/>
          </a:xfrm>
          <a:prstGeom prst="wedgeRoundRectCallout">
            <a:avLst>
              <a:gd name="adj1" fmla="val 29022"/>
              <a:gd name="adj2" fmla="val -105806"/>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5" name="Text Box 40"/>
          <p:cNvSpPr txBox="1">
            <a:spLocks noChangeArrowheads="1"/>
          </p:cNvSpPr>
          <p:nvPr/>
        </p:nvSpPr>
        <p:spPr bwMode="auto">
          <a:xfrm>
            <a:off x="1633303" y="1132635"/>
            <a:ext cx="6581308"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0000FF"/>
                </a:solidFill>
                <a:latin typeface="Arial" pitchFamily="34" charset="0"/>
                <a:cs typeface="Arial" pitchFamily="34" charset="0"/>
              </a:rPr>
              <a:t>on abort, acquire lock &amp; do work</a:t>
            </a:r>
          </a:p>
          <a:p>
            <a:r>
              <a:rPr lang="en-US" sz="2800" b="1" dirty="0">
                <a:solidFill>
                  <a:srgbClr val="0000FF"/>
                </a:solidFill>
                <a:latin typeface="Arial" pitchFamily="34" charset="0"/>
                <a:cs typeface="Arial" pitchFamily="34" charset="0"/>
              </a:rPr>
              <a:t>(aborting concurrent speculative transactions)</a:t>
            </a:r>
          </a:p>
        </p:txBody>
      </p:sp>
    </p:spTree>
    <p:extLst>
      <p:ext uri="{BB962C8B-B14F-4D97-AF65-F5344CB8AC3E}">
        <p14:creationId xmlns:p14="http://schemas.microsoft.com/office/powerpoint/2010/main" val="2618794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932331" y="1522908"/>
            <a:ext cx="3210010" cy="360755"/>
          </a:xfrm>
          <a:prstGeom prst="rect">
            <a:avLst/>
          </a:prstGeom>
          <a:noFill/>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&lt;</a:t>
            </a:r>
            <a:r>
              <a:rPr lang="en-US" sz="1800" kern="0" dirty="0" err="1">
                <a:solidFill>
                  <a:srgbClr val="000000"/>
                </a:solidFill>
                <a:latin typeface="Arial" panose="020B0604020202020204" pitchFamily="34" charset="0"/>
              </a:rPr>
              <a:t>HLE_Aquire_Prefix</a:t>
            </a:r>
            <a:r>
              <a:rPr lang="en-US" sz="1800" kern="0" dirty="0">
                <a:solidFill>
                  <a:srgbClr val="000000"/>
                </a:solidFill>
                <a:latin typeface="Arial" panose="020B0604020202020204" pitchFamily="34" charset="0"/>
              </a:rPr>
              <a:t>&gt; Lock(L)</a:t>
            </a:r>
          </a:p>
        </p:txBody>
      </p:sp>
      <p:sp>
        <p:nvSpPr>
          <p:cNvPr id="14" name="TextBox 13"/>
          <p:cNvSpPr txBox="1"/>
          <p:nvPr/>
        </p:nvSpPr>
        <p:spPr>
          <a:xfrm>
            <a:off x="909445" y="2698070"/>
            <a:ext cx="3802664" cy="362973"/>
          </a:xfrm>
          <a:prstGeom prst="rect">
            <a:avLst/>
          </a:prstGeom>
          <a:noFill/>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&lt;</a:t>
            </a:r>
            <a:r>
              <a:rPr lang="en-US" sz="1800" kern="0" dirty="0" err="1">
                <a:solidFill>
                  <a:srgbClr val="000000"/>
                </a:solidFill>
                <a:latin typeface="Arial" panose="020B0604020202020204" pitchFamily="34" charset="0"/>
              </a:rPr>
              <a:t>HLE_Release_Prefix</a:t>
            </a:r>
            <a:r>
              <a:rPr lang="en-US" sz="1800" kern="0" dirty="0">
                <a:solidFill>
                  <a:srgbClr val="000000"/>
                </a:solidFill>
                <a:latin typeface="Arial" panose="020B0604020202020204" pitchFamily="34" charset="0"/>
              </a:rPr>
              <a:t>&gt; Release(L)</a:t>
            </a:r>
          </a:p>
        </p:txBody>
      </p:sp>
      <p:sp>
        <p:nvSpPr>
          <p:cNvPr id="15" name="Line 1"/>
          <p:cNvSpPr/>
          <p:nvPr/>
        </p:nvSpPr>
        <p:spPr>
          <a:xfrm>
            <a:off x="603532" y="1681650"/>
            <a:ext cx="0" cy="1190622"/>
          </a:xfrm>
          <a:prstGeom prst="line">
            <a:avLst/>
          </a:prstGeom>
          <a:ln w="25400">
            <a:solidFill>
              <a:srgbClr val="000000"/>
            </a:solidFill>
          </a:ln>
        </p:spPr>
      </p:sp>
      <p:sp>
        <p:nvSpPr>
          <p:cNvPr id="16" name="Line 2"/>
          <p:cNvSpPr/>
          <p:nvPr/>
        </p:nvSpPr>
        <p:spPr>
          <a:xfrm flipH="1" flipV="1">
            <a:off x="603532" y="2870639"/>
            <a:ext cx="414720" cy="1633"/>
          </a:xfrm>
          <a:prstGeom prst="line">
            <a:avLst/>
          </a:prstGeom>
          <a:ln w="25400">
            <a:solidFill>
              <a:srgbClr val="000000"/>
            </a:solidFill>
          </a:ln>
        </p:spPr>
      </p:sp>
      <p:sp>
        <p:nvSpPr>
          <p:cNvPr id="17" name="Line 3"/>
          <p:cNvSpPr/>
          <p:nvPr/>
        </p:nvSpPr>
        <p:spPr>
          <a:xfrm flipH="1">
            <a:off x="603532" y="1681650"/>
            <a:ext cx="414720" cy="0"/>
          </a:xfrm>
          <a:prstGeom prst="line">
            <a:avLst/>
          </a:prstGeom>
          <a:ln w="25400">
            <a:solidFill>
              <a:srgbClr val="000000"/>
            </a:solidFill>
          </a:ln>
        </p:spPr>
      </p:sp>
      <p:sp>
        <p:nvSpPr>
          <p:cNvPr id="18" name="TextBox 17"/>
          <p:cNvSpPr txBox="1"/>
          <p:nvPr/>
        </p:nvSpPr>
        <p:spPr>
          <a:xfrm>
            <a:off x="882550" y="2105246"/>
            <a:ext cx="7464379" cy="360755"/>
          </a:xfrm>
          <a:prstGeom prst="rect">
            <a:avLst/>
          </a:prstGeom>
          <a:noFill/>
          <a:ln>
            <a:solidFill>
              <a:srgbClr val="000000"/>
            </a:solid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Atomic region executed as a </a:t>
            </a:r>
            <a:r>
              <a:rPr lang="en-US" sz="1800" b="1" i="1" kern="0" dirty="0">
                <a:solidFill>
                  <a:srgbClr val="000000"/>
                </a:solidFill>
                <a:latin typeface="Arial" panose="020B0604020202020204" pitchFamily="34" charset="0"/>
              </a:rPr>
              <a:t>transaction</a:t>
            </a:r>
            <a:r>
              <a:rPr lang="en-US" sz="1800" kern="0" dirty="0">
                <a:solidFill>
                  <a:srgbClr val="000000"/>
                </a:solidFill>
                <a:latin typeface="Arial" panose="020B0604020202020204" pitchFamily="34" charset="0"/>
              </a:rPr>
              <a:t> or </a:t>
            </a:r>
            <a:r>
              <a:rPr lang="en-US" sz="1800" b="1" i="1" kern="0" dirty="0">
                <a:solidFill>
                  <a:srgbClr val="000000"/>
                </a:solidFill>
                <a:latin typeface="Arial" panose="020B0604020202020204" pitchFamily="34" charset="0"/>
              </a:rPr>
              <a:t>mutually exclusive on L</a:t>
            </a:r>
          </a:p>
        </p:txBody>
      </p:sp>
      <p:sp>
        <p:nvSpPr>
          <p:cNvPr id="19" name="TextBox 18"/>
          <p:cNvSpPr txBox="1"/>
          <p:nvPr/>
        </p:nvSpPr>
        <p:spPr>
          <a:xfrm>
            <a:off x="3542991" y="3821443"/>
            <a:ext cx="4258373"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Execute optimistically, without any locks</a:t>
            </a:r>
          </a:p>
        </p:txBody>
      </p:sp>
      <p:sp>
        <p:nvSpPr>
          <p:cNvPr id="20" name="TextBox 19"/>
          <p:cNvSpPr txBox="1"/>
          <p:nvPr/>
        </p:nvSpPr>
        <p:spPr>
          <a:xfrm>
            <a:off x="3545378" y="4537244"/>
            <a:ext cx="2937499" cy="360755"/>
          </a:xfrm>
          <a:prstGeom prst="rect">
            <a:avLst/>
          </a:prstGeom>
          <a:noFill/>
          <a:ln>
            <a:noFill/>
          </a:ln>
        </p:spPr>
        <p:txBody>
          <a:bodyPr wrap="none" lIns="82945" tIns="41473" rIns="82945" bIns="41473" rtlCol="0">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Track Read and Write Sets</a:t>
            </a:r>
          </a:p>
        </p:txBody>
      </p:sp>
      <p:sp>
        <p:nvSpPr>
          <p:cNvPr id="21" name="Slide Number Placeholder 11"/>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51</a:t>
            </a:fld>
            <a:endParaRPr lang="en-US" sz="1300"/>
          </a:p>
        </p:txBody>
      </p:sp>
      <p:sp>
        <p:nvSpPr>
          <p:cNvPr id="22" name="Rectangle 21"/>
          <p:cNvSpPr/>
          <p:nvPr/>
        </p:nvSpPr>
        <p:spPr>
          <a:xfrm>
            <a:off x="3552769" y="5297644"/>
            <a:ext cx="4938047" cy="360755"/>
          </a:xfrm>
          <a:prstGeom prst="rect">
            <a:avLst/>
          </a:prstGeom>
        </p:spPr>
        <p:txBody>
          <a:bodyPr wrap="none" lIns="82945" tIns="41473" rIns="82945" bIns="41473">
            <a:spAutoFit/>
          </a:bodyPr>
          <a:lstStyle/>
          <a:p>
            <a:pPr defTabSz="829452" eaLnBrk="1" fontAlgn="auto" hangingPunct="1">
              <a:spcBef>
                <a:spcPts val="0"/>
              </a:spcBef>
              <a:spcAft>
                <a:spcPts val="0"/>
              </a:spcAft>
              <a:defRPr/>
            </a:pPr>
            <a:r>
              <a:rPr lang="en-US" sz="1800" kern="0" dirty="0">
                <a:solidFill>
                  <a:srgbClr val="000000"/>
                </a:solidFill>
                <a:latin typeface="Arial" panose="020B0604020202020204" pitchFamily="34" charset="0"/>
              </a:rPr>
              <a:t>Abort on memory conflict: rollback acquire lock</a:t>
            </a:r>
          </a:p>
        </p:txBody>
      </p:sp>
      <p:sp>
        <p:nvSpPr>
          <p:cNvPr id="3" name="Title 2"/>
          <p:cNvSpPr>
            <a:spLocks noGrp="1"/>
          </p:cNvSpPr>
          <p:nvPr>
            <p:ph type="title"/>
          </p:nvPr>
        </p:nvSpPr>
        <p:spPr/>
        <p:txBody>
          <a:bodyPr/>
          <a:lstStyle/>
          <a:p>
            <a:r>
              <a:rPr lang="en-US" dirty="0"/>
              <a:t>Lock Elision</a:t>
            </a:r>
          </a:p>
        </p:txBody>
      </p:sp>
    </p:spTree>
    <p:extLst>
      <p:ext uri="{BB962C8B-B14F-4D97-AF65-F5344CB8AC3E}">
        <p14:creationId xmlns:p14="http://schemas.microsoft.com/office/powerpoint/2010/main" val="3119040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1"/>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52</a:t>
            </a:fld>
            <a:endParaRPr lang="en-US" sz="1300"/>
          </a:p>
        </p:txBody>
      </p:sp>
      <p:sp>
        <p:nvSpPr>
          <p:cNvPr id="3" name="Title 2"/>
          <p:cNvSpPr>
            <a:spLocks noGrp="1"/>
          </p:cNvSpPr>
          <p:nvPr>
            <p:ph type="title"/>
          </p:nvPr>
        </p:nvSpPr>
        <p:spPr/>
        <p:txBody>
          <a:bodyPr/>
          <a:lstStyle/>
          <a:p>
            <a:r>
              <a:rPr lang="en-US" dirty="0"/>
              <a:t>Lock Elision</a:t>
            </a:r>
          </a:p>
        </p:txBody>
      </p:sp>
      <p:sp>
        <p:nvSpPr>
          <p:cNvPr id="23" name="Rectangle 2"/>
          <p:cNvSpPr>
            <a:spLocks noChangeArrowheads="1"/>
          </p:cNvSpPr>
          <p:nvPr/>
        </p:nvSpPr>
        <p:spPr bwMode="auto">
          <a:xfrm>
            <a:off x="898785" y="1825133"/>
            <a:ext cx="7780520" cy="1200329"/>
          </a:xfrm>
          <a:prstGeom prst="rect">
            <a:avLst/>
          </a:prstGeom>
          <a:solidFill>
            <a:srgbClr val="FFFFCC"/>
          </a:solidFill>
          <a:ln w="38100">
            <a:solidFill>
              <a:schemeClr val="accent1"/>
            </a:solidFill>
            <a:miter lim="800000"/>
            <a:headEnd/>
            <a:tailEnd/>
          </a:ln>
        </p:spPr>
        <p:txBody>
          <a:bodyPr wrap="square">
            <a:spAutoFit/>
          </a:bodyPr>
          <a:lstStyle/>
          <a:p>
            <a:pPr algn="l"/>
            <a:r>
              <a:rPr lang="en-US" sz="2400" b="1" dirty="0">
                <a:solidFill>
                  <a:schemeClr val="accent1">
                    <a:lumMod val="50000"/>
                  </a:schemeClr>
                </a:solidFill>
                <a:latin typeface="Courier New" pitchFamily="49" charset="0"/>
              </a:rPr>
              <a:t>&lt;HLE acquire prefix&gt; </a:t>
            </a:r>
            <a:r>
              <a:rPr lang="en-US" sz="2400" b="1" dirty="0">
                <a:solidFill>
                  <a:srgbClr val="0000FF"/>
                </a:solidFill>
                <a:latin typeface="Courier New" pitchFamily="49" charset="0"/>
              </a:rPr>
              <a:t>lock();</a:t>
            </a:r>
          </a:p>
          <a:p>
            <a:pPr algn="l"/>
            <a:r>
              <a:rPr lang="en-US" sz="2400" b="1" dirty="0">
                <a:solidFill>
                  <a:schemeClr val="accent1">
                    <a:lumMod val="50000"/>
                  </a:schemeClr>
                </a:solidFill>
                <a:latin typeface="Courier New" pitchFamily="49" charset="0"/>
              </a:rPr>
              <a:t>do work;</a:t>
            </a:r>
          </a:p>
          <a:p>
            <a:pPr algn="l"/>
            <a:r>
              <a:rPr lang="en-US" sz="2400" b="1" dirty="0">
                <a:solidFill>
                  <a:schemeClr val="accent1">
                    <a:lumMod val="50000"/>
                  </a:schemeClr>
                </a:solidFill>
                <a:latin typeface="Courier New" pitchFamily="49" charset="0"/>
              </a:rPr>
              <a:t>&lt;HLE release prefix&gt; </a:t>
            </a:r>
            <a:r>
              <a:rPr lang="en-US" sz="2400" b="1" dirty="0">
                <a:solidFill>
                  <a:srgbClr val="0000FF"/>
                </a:solidFill>
                <a:latin typeface="Courier New" pitchFamily="49" charset="0"/>
              </a:rPr>
              <a:t>unlock()</a:t>
            </a:r>
          </a:p>
        </p:txBody>
      </p:sp>
    </p:spTree>
    <p:extLst>
      <p:ext uri="{BB962C8B-B14F-4D97-AF65-F5344CB8AC3E}">
        <p14:creationId xmlns:p14="http://schemas.microsoft.com/office/powerpoint/2010/main" val="3027086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1"/>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53</a:t>
            </a:fld>
            <a:endParaRPr lang="en-US" sz="1300"/>
          </a:p>
        </p:txBody>
      </p:sp>
      <p:sp>
        <p:nvSpPr>
          <p:cNvPr id="3" name="Title 2"/>
          <p:cNvSpPr>
            <a:spLocks noGrp="1"/>
          </p:cNvSpPr>
          <p:nvPr>
            <p:ph type="title"/>
          </p:nvPr>
        </p:nvSpPr>
        <p:spPr/>
        <p:txBody>
          <a:bodyPr/>
          <a:lstStyle/>
          <a:p>
            <a:r>
              <a:rPr lang="en-US" dirty="0"/>
              <a:t>Lock Elision</a:t>
            </a:r>
          </a:p>
        </p:txBody>
      </p:sp>
      <p:sp>
        <p:nvSpPr>
          <p:cNvPr id="23" name="Rectangle 2"/>
          <p:cNvSpPr>
            <a:spLocks noChangeArrowheads="1"/>
          </p:cNvSpPr>
          <p:nvPr/>
        </p:nvSpPr>
        <p:spPr bwMode="auto">
          <a:xfrm>
            <a:off x="898785" y="1825133"/>
            <a:ext cx="7780520" cy="1200329"/>
          </a:xfrm>
          <a:prstGeom prst="rect">
            <a:avLst/>
          </a:prstGeom>
          <a:solidFill>
            <a:srgbClr val="FFFFCC"/>
          </a:solidFill>
          <a:ln w="38100">
            <a:solidFill>
              <a:schemeClr val="accent1"/>
            </a:solidFill>
            <a:miter lim="800000"/>
            <a:headEnd/>
            <a:tailEnd/>
          </a:ln>
        </p:spPr>
        <p:txBody>
          <a:bodyPr wrap="square">
            <a:spAutoFit/>
          </a:bodyPr>
          <a:lstStyle/>
          <a:p>
            <a:pPr algn="l"/>
            <a:r>
              <a:rPr lang="en-US" sz="2400" b="1" dirty="0">
                <a:solidFill>
                  <a:schemeClr val="accent1">
                    <a:lumMod val="50000"/>
                  </a:schemeClr>
                </a:solidFill>
                <a:latin typeface="Courier New" pitchFamily="49" charset="0"/>
              </a:rPr>
              <a:t>&lt;HLE acquire prefix&gt; </a:t>
            </a:r>
            <a:r>
              <a:rPr lang="en-US" sz="2400" b="1" dirty="0">
                <a:solidFill>
                  <a:srgbClr val="0000FF"/>
                </a:solidFill>
                <a:latin typeface="Courier New" pitchFamily="49" charset="0"/>
              </a:rPr>
              <a:t>lock();</a:t>
            </a:r>
          </a:p>
          <a:p>
            <a:pPr algn="l"/>
            <a:r>
              <a:rPr lang="en-US" sz="2400" b="1" dirty="0">
                <a:solidFill>
                  <a:schemeClr val="accent1">
                    <a:lumMod val="50000"/>
                  </a:schemeClr>
                </a:solidFill>
                <a:latin typeface="Courier New" pitchFamily="49" charset="0"/>
              </a:rPr>
              <a:t>do work;</a:t>
            </a:r>
          </a:p>
          <a:p>
            <a:pPr algn="l"/>
            <a:r>
              <a:rPr lang="en-US" sz="2400" b="1" dirty="0">
                <a:solidFill>
                  <a:schemeClr val="accent1">
                    <a:lumMod val="50000"/>
                  </a:schemeClr>
                </a:solidFill>
                <a:latin typeface="Courier New" pitchFamily="49" charset="0"/>
              </a:rPr>
              <a:t>&lt;HLE release prefix&gt; </a:t>
            </a:r>
            <a:r>
              <a:rPr lang="en-US" sz="2400" b="1" dirty="0">
                <a:solidFill>
                  <a:srgbClr val="0000FF"/>
                </a:solidFill>
                <a:latin typeface="Courier New" pitchFamily="49" charset="0"/>
              </a:rPr>
              <a:t>unlock()</a:t>
            </a:r>
          </a:p>
        </p:txBody>
      </p:sp>
      <p:sp>
        <p:nvSpPr>
          <p:cNvPr id="5" name="AutoShape 5"/>
          <p:cNvSpPr>
            <a:spLocks noChangeArrowheads="1"/>
          </p:cNvSpPr>
          <p:nvPr/>
        </p:nvSpPr>
        <p:spPr bwMode="auto">
          <a:xfrm>
            <a:off x="748881" y="2113613"/>
            <a:ext cx="1836607" cy="657933"/>
          </a:xfrm>
          <a:prstGeom prst="wedgeRoundRectCallout">
            <a:avLst>
              <a:gd name="adj1" fmla="val 28206"/>
              <a:gd name="adj2" fmla="val 283796"/>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6" name="Text Box 40"/>
          <p:cNvSpPr txBox="1">
            <a:spLocks noChangeArrowheads="1"/>
          </p:cNvSpPr>
          <p:nvPr/>
        </p:nvSpPr>
        <p:spPr bwMode="auto">
          <a:xfrm>
            <a:off x="1287069" y="4513795"/>
            <a:ext cx="3885999"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0000FF"/>
                </a:solidFill>
                <a:latin typeface="Arial" pitchFamily="34" charset="0"/>
                <a:cs typeface="Arial" pitchFamily="34" charset="0"/>
              </a:rPr>
              <a:t>first time around,</a:t>
            </a:r>
          </a:p>
          <a:p>
            <a:r>
              <a:rPr lang="en-US" sz="2800" b="1" dirty="0">
                <a:solidFill>
                  <a:srgbClr val="0000FF"/>
                </a:solidFill>
                <a:latin typeface="Arial" pitchFamily="34" charset="0"/>
                <a:cs typeface="Arial" pitchFamily="34" charset="0"/>
              </a:rPr>
              <a:t>read lock and</a:t>
            </a:r>
          </a:p>
          <a:p>
            <a:r>
              <a:rPr lang="en-US" sz="2800" b="1" dirty="0">
                <a:solidFill>
                  <a:srgbClr val="0000FF"/>
                </a:solidFill>
                <a:latin typeface="Arial" pitchFamily="34" charset="0"/>
                <a:cs typeface="Arial" pitchFamily="34" charset="0"/>
              </a:rPr>
              <a:t>execute speculatively</a:t>
            </a:r>
          </a:p>
        </p:txBody>
      </p:sp>
    </p:spTree>
    <p:extLst>
      <p:ext uri="{BB962C8B-B14F-4D97-AF65-F5344CB8AC3E}">
        <p14:creationId xmlns:p14="http://schemas.microsoft.com/office/powerpoint/2010/main" val="282960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1"/>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54</a:t>
            </a:fld>
            <a:endParaRPr lang="en-US" sz="1300"/>
          </a:p>
        </p:txBody>
      </p:sp>
      <p:sp>
        <p:nvSpPr>
          <p:cNvPr id="3" name="Title 2"/>
          <p:cNvSpPr>
            <a:spLocks noGrp="1"/>
          </p:cNvSpPr>
          <p:nvPr>
            <p:ph type="title"/>
          </p:nvPr>
        </p:nvSpPr>
        <p:spPr/>
        <p:txBody>
          <a:bodyPr/>
          <a:lstStyle/>
          <a:p>
            <a:r>
              <a:rPr lang="en-US" dirty="0"/>
              <a:t>Lock Elision</a:t>
            </a:r>
          </a:p>
        </p:txBody>
      </p:sp>
      <p:sp>
        <p:nvSpPr>
          <p:cNvPr id="23" name="Rectangle 2"/>
          <p:cNvSpPr>
            <a:spLocks noChangeArrowheads="1"/>
          </p:cNvSpPr>
          <p:nvPr/>
        </p:nvSpPr>
        <p:spPr bwMode="auto">
          <a:xfrm>
            <a:off x="898785" y="1825133"/>
            <a:ext cx="7780520" cy="1200329"/>
          </a:xfrm>
          <a:prstGeom prst="rect">
            <a:avLst/>
          </a:prstGeom>
          <a:solidFill>
            <a:srgbClr val="FFFFCC"/>
          </a:solidFill>
          <a:ln w="38100">
            <a:solidFill>
              <a:schemeClr val="accent1"/>
            </a:solidFill>
            <a:miter lim="800000"/>
            <a:headEnd/>
            <a:tailEnd/>
          </a:ln>
        </p:spPr>
        <p:txBody>
          <a:bodyPr wrap="square">
            <a:spAutoFit/>
          </a:bodyPr>
          <a:lstStyle/>
          <a:p>
            <a:pPr algn="l"/>
            <a:r>
              <a:rPr lang="en-US" sz="2400" b="1" dirty="0">
                <a:solidFill>
                  <a:schemeClr val="accent1">
                    <a:lumMod val="50000"/>
                  </a:schemeClr>
                </a:solidFill>
                <a:latin typeface="Courier New" pitchFamily="49" charset="0"/>
              </a:rPr>
              <a:t>&lt;HLE acquire prefix&gt; </a:t>
            </a:r>
            <a:r>
              <a:rPr lang="en-US" sz="2400" b="1" dirty="0">
                <a:solidFill>
                  <a:srgbClr val="0000FF"/>
                </a:solidFill>
                <a:latin typeface="Courier New" pitchFamily="49" charset="0"/>
              </a:rPr>
              <a:t>lock();</a:t>
            </a:r>
          </a:p>
          <a:p>
            <a:pPr algn="l"/>
            <a:r>
              <a:rPr lang="en-US" sz="2400" b="1" dirty="0">
                <a:solidFill>
                  <a:schemeClr val="accent1">
                    <a:lumMod val="50000"/>
                  </a:schemeClr>
                </a:solidFill>
                <a:latin typeface="Courier New" pitchFamily="49" charset="0"/>
              </a:rPr>
              <a:t>do work;</a:t>
            </a:r>
          </a:p>
          <a:p>
            <a:pPr algn="l"/>
            <a:r>
              <a:rPr lang="en-US" sz="2400" b="1" dirty="0">
                <a:solidFill>
                  <a:schemeClr val="accent1">
                    <a:lumMod val="50000"/>
                  </a:schemeClr>
                </a:solidFill>
                <a:latin typeface="Courier New" pitchFamily="49" charset="0"/>
              </a:rPr>
              <a:t>&lt;HLE release prefix&gt; </a:t>
            </a:r>
            <a:r>
              <a:rPr lang="en-US" sz="2400" b="1" dirty="0">
                <a:solidFill>
                  <a:srgbClr val="0000FF"/>
                </a:solidFill>
                <a:latin typeface="Courier New" pitchFamily="49" charset="0"/>
              </a:rPr>
              <a:t>unlock()</a:t>
            </a:r>
          </a:p>
        </p:txBody>
      </p:sp>
      <p:sp>
        <p:nvSpPr>
          <p:cNvPr id="5" name="AutoShape 5"/>
          <p:cNvSpPr>
            <a:spLocks noChangeArrowheads="1"/>
          </p:cNvSpPr>
          <p:nvPr/>
        </p:nvSpPr>
        <p:spPr bwMode="auto">
          <a:xfrm>
            <a:off x="748881" y="2113613"/>
            <a:ext cx="1836607" cy="657933"/>
          </a:xfrm>
          <a:prstGeom prst="wedgeRoundRectCallout">
            <a:avLst>
              <a:gd name="adj1" fmla="val 28206"/>
              <a:gd name="adj2" fmla="val 283796"/>
              <a:gd name="adj3" fmla="val 16667"/>
            </a:avLst>
          </a:prstGeom>
          <a:noFill/>
          <a:ln w="381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6" name="Text Box 40"/>
          <p:cNvSpPr txBox="1">
            <a:spLocks noChangeArrowheads="1"/>
          </p:cNvSpPr>
          <p:nvPr/>
        </p:nvSpPr>
        <p:spPr bwMode="auto">
          <a:xfrm>
            <a:off x="1255015" y="4513795"/>
            <a:ext cx="3950120"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0000FF"/>
                </a:solidFill>
                <a:latin typeface="Arial" pitchFamily="34" charset="0"/>
                <a:cs typeface="Arial" pitchFamily="34" charset="0"/>
              </a:rPr>
              <a:t>if speculation fails,</a:t>
            </a:r>
          </a:p>
          <a:p>
            <a:r>
              <a:rPr lang="en-US" sz="2800" b="1" dirty="0">
                <a:solidFill>
                  <a:srgbClr val="0000FF"/>
                </a:solidFill>
                <a:latin typeface="Arial" pitchFamily="34" charset="0"/>
                <a:cs typeface="Arial" pitchFamily="34" charset="0"/>
              </a:rPr>
              <a:t>no more Mr. Nice Guy,</a:t>
            </a:r>
          </a:p>
          <a:p>
            <a:r>
              <a:rPr lang="en-US" sz="2800" b="1" dirty="0">
                <a:solidFill>
                  <a:srgbClr val="0000FF"/>
                </a:solidFill>
                <a:latin typeface="Arial" pitchFamily="34" charset="0"/>
                <a:cs typeface="Arial" pitchFamily="34" charset="0"/>
              </a:rPr>
              <a:t>acquire the lock</a:t>
            </a:r>
          </a:p>
        </p:txBody>
      </p:sp>
    </p:spTree>
    <p:extLst>
      <p:ext uri="{BB962C8B-B14F-4D97-AF65-F5344CB8AC3E}">
        <p14:creationId xmlns:p14="http://schemas.microsoft.com/office/powerpoint/2010/main" val="1831785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Locks</a:t>
            </a:r>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55</a:t>
            </a:fld>
            <a:endParaRPr lang="en-US"/>
          </a:p>
        </p:txBody>
      </p:sp>
      <p:cxnSp>
        <p:nvCxnSpPr>
          <p:cNvPr id="5" name="Straight Arrow Connector 4"/>
          <p:cNvCxnSpPr/>
          <p:nvPr/>
        </p:nvCxnSpPr>
        <p:spPr bwMode="auto">
          <a:xfrm>
            <a:off x="1199213" y="2353456"/>
            <a:ext cx="0" cy="32378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a:off x="2281003" y="2353456"/>
            <a:ext cx="0" cy="32378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3362793" y="2353456"/>
            <a:ext cx="0" cy="32378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0" name="Rectangle 9"/>
          <p:cNvSpPr/>
          <p:nvPr/>
        </p:nvSpPr>
        <p:spPr bwMode="auto">
          <a:xfrm>
            <a:off x="1049311" y="2585803"/>
            <a:ext cx="299803" cy="662222"/>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Comic Sans MS" pitchFamily="66" charset="0"/>
            </a:endParaRPr>
          </a:p>
        </p:txBody>
      </p:sp>
      <p:sp>
        <p:nvSpPr>
          <p:cNvPr id="11" name="Rectangle 10"/>
          <p:cNvSpPr/>
          <p:nvPr/>
        </p:nvSpPr>
        <p:spPr bwMode="auto">
          <a:xfrm>
            <a:off x="2131101" y="3641282"/>
            <a:ext cx="299803" cy="662222"/>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Comic Sans MS" pitchFamily="66" charset="0"/>
            </a:endParaRPr>
          </a:p>
        </p:txBody>
      </p:sp>
      <p:sp>
        <p:nvSpPr>
          <p:cNvPr id="12" name="Rectangle 11"/>
          <p:cNvSpPr/>
          <p:nvPr/>
        </p:nvSpPr>
        <p:spPr bwMode="auto">
          <a:xfrm>
            <a:off x="3212891" y="4696761"/>
            <a:ext cx="299803" cy="662222"/>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Comic Sans MS" pitchFamily="66" charset="0"/>
            </a:endParaRPr>
          </a:p>
        </p:txBody>
      </p:sp>
      <p:cxnSp>
        <p:nvCxnSpPr>
          <p:cNvPr id="14" name="Straight Arrow Connector 13"/>
          <p:cNvCxnSpPr/>
          <p:nvPr/>
        </p:nvCxnSpPr>
        <p:spPr bwMode="auto">
          <a:xfrm>
            <a:off x="1558977" y="3117954"/>
            <a:ext cx="434715" cy="523328"/>
          </a:xfrm>
          <a:prstGeom prst="straightConnector1">
            <a:avLst/>
          </a:prstGeom>
          <a:solidFill>
            <a:schemeClr val="accent1"/>
          </a:solidFill>
          <a:ln w="38100" cap="flat" cmpd="sng" algn="ctr">
            <a:solidFill>
              <a:srgbClr val="92D050"/>
            </a:solidFill>
            <a:prstDash val="solid"/>
            <a:round/>
            <a:headEnd type="none" w="med" len="med"/>
            <a:tailEnd type="arrow"/>
          </a:ln>
          <a:effectLst/>
        </p:spPr>
      </p:cxnSp>
      <p:cxnSp>
        <p:nvCxnSpPr>
          <p:cNvPr id="15" name="Straight Arrow Connector 14"/>
          <p:cNvCxnSpPr/>
          <p:nvPr/>
        </p:nvCxnSpPr>
        <p:spPr bwMode="auto">
          <a:xfrm>
            <a:off x="2640768" y="4303504"/>
            <a:ext cx="434715" cy="523328"/>
          </a:xfrm>
          <a:prstGeom prst="straightConnector1">
            <a:avLst/>
          </a:prstGeom>
          <a:solidFill>
            <a:schemeClr val="accent1"/>
          </a:solidFill>
          <a:ln w="38100" cap="flat" cmpd="sng" algn="ctr">
            <a:solidFill>
              <a:srgbClr val="92D050"/>
            </a:solidFill>
            <a:prstDash val="solid"/>
            <a:round/>
            <a:headEnd type="none" w="med" len="med"/>
            <a:tailEnd type="arrow"/>
          </a:ln>
          <a:effectLst/>
        </p:spPr>
      </p:cxnSp>
      <p:sp>
        <p:nvSpPr>
          <p:cNvPr id="16" name="Text Box 40"/>
          <p:cNvSpPr txBox="1">
            <a:spLocks noChangeArrowheads="1"/>
          </p:cNvSpPr>
          <p:nvPr/>
        </p:nvSpPr>
        <p:spPr bwMode="auto">
          <a:xfrm>
            <a:off x="4011369" y="2655304"/>
            <a:ext cx="3983784"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0000FF"/>
                </a:solidFill>
                <a:latin typeface="Arial" pitchFamily="34" charset="0"/>
                <a:cs typeface="Arial" pitchFamily="34" charset="0"/>
              </a:rPr>
              <a:t>lock transfer latencies</a:t>
            </a:r>
          </a:p>
        </p:txBody>
      </p:sp>
      <p:sp>
        <p:nvSpPr>
          <p:cNvPr id="17" name="Text Box 40"/>
          <p:cNvSpPr txBox="1">
            <a:spLocks noChangeArrowheads="1"/>
          </p:cNvSpPr>
          <p:nvPr/>
        </p:nvSpPr>
        <p:spPr bwMode="auto">
          <a:xfrm>
            <a:off x="4392885" y="3939437"/>
            <a:ext cx="3602268"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0000FF"/>
                </a:solidFill>
                <a:latin typeface="Arial" pitchFamily="34" charset="0"/>
                <a:cs typeface="Arial" pitchFamily="34" charset="0"/>
              </a:rPr>
              <a:t>serialized execution</a:t>
            </a:r>
          </a:p>
        </p:txBody>
      </p:sp>
      <p:sp>
        <p:nvSpPr>
          <p:cNvPr id="18" name="Text Box 40"/>
          <p:cNvSpPr txBox="1">
            <a:spLocks noChangeArrowheads="1"/>
          </p:cNvSpPr>
          <p:nvPr/>
        </p:nvSpPr>
        <p:spPr bwMode="auto">
          <a:xfrm>
            <a:off x="1728607" y="5634389"/>
            <a:ext cx="1104790"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0000FF"/>
                </a:solidFill>
                <a:latin typeface="Arial" pitchFamily="34" charset="0"/>
                <a:cs typeface="Arial" pitchFamily="34" charset="0"/>
              </a:rPr>
              <a:t>locks</a:t>
            </a:r>
          </a:p>
        </p:txBody>
      </p:sp>
    </p:spTree>
    <p:extLst>
      <p:ext uri="{BB962C8B-B14F-4D97-AF65-F5344CB8AC3E}">
        <p14:creationId xmlns:p14="http://schemas.microsoft.com/office/powerpoint/2010/main" val="3834108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 Elision</a:t>
            </a:r>
          </a:p>
        </p:txBody>
      </p:sp>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56</a:t>
            </a:fld>
            <a:endParaRPr lang="en-US"/>
          </a:p>
        </p:txBody>
      </p:sp>
      <p:grpSp>
        <p:nvGrpSpPr>
          <p:cNvPr id="4" name="Group 3"/>
          <p:cNvGrpSpPr/>
          <p:nvPr/>
        </p:nvGrpSpPr>
        <p:grpSpPr>
          <a:xfrm>
            <a:off x="1049311" y="2353456"/>
            <a:ext cx="2463383" cy="3237875"/>
            <a:chOff x="1049311" y="2353456"/>
            <a:chExt cx="2463383" cy="3237875"/>
          </a:xfrm>
        </p:grpSpPr>
        <p:cxnSp>
          <p:nvCxnSpPr>
            <p:cNvPr id="5" name="Straight Arrow Connector 4"/>
            <p:cNvCxnSpPr/>
            <p:nvPr/>
          </p:nvCxnSpPr>
          <p:spPr bwMode="auto">
            <a:xfrm>
              <a:off x="1199213" y="2353456"/>
              <a:ext cx="0" cy="32378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a:off x="2281003" y="2353456"/>
              <a:ext cx="0" cy="32378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3362793" y="2353456"/>
              <a:ext cx="0" cy="32378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0" name="Rectangle 9"/>
            <p:cNvSpPr/>
            <p:nvPr/>
          </p:nvSpPr>
          <p:spPr bwMode="auto">
            <a:xfrm>
              <a:off x="1049311" y="2585803"/>
              <a:ext cx="299803" cy="662222"/>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Comic Sans MS" pitchFamily="66" charset="0"/>
              </a:endParaRPr>
            </a:p>
          </p:txBody>
        </p:sp>
        <p:sp>
          <p:nvSpPr>
            <p:cNvPr id="11" name="Rectangle 10"/>
            <p:cNvSpPr/>
            <p:nvPr/>
          </p:nvSpPr>
          <p:spPr bwMode="auto">
            <a:xfrm>
              <a:off x="2131101" y="3641282"/>
              <a:ext cx="299803" cy="662222"/>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Comic Sans MS" pitchFamily="66" charset="0"/>
              </a:endParaRPr>
            </a:p>
          </p:txBody>
        </p:sp>
        <p:sp>
          <p:nvSpPr>
            <p:cNvPr id="12" name="Rectangle 11"/>
            <p:cNvSpPr/>
            <p:nvPr/>
          </p:nvSpPr>
          <p:spPr bwMode="auto">
            <a:xfrm>
              <a:off x="3212891" y="4696761"/>
              <a:ext cx="299803" cy="662222"/>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Comic Sans MS" pitchFamily="66" charset="0"/>
              </a:endParaRPr>
            </a:p>
          </p:txBody>
        </p:sp>
        <p:cxnSp>
          <p:nvCxnSpPr>
            <p:cNvPr id="14" name="Straight Arrow Connector 13"/>
            <p:cNvCxnSpPr/>
            <p:nvPr/>
          </p:nvCxnSpPr>
          <p:spPr bwMode="auto">
            <a:xfrm>
              <a:off x="1558977" y="3117954"/>
              <a:ext cx="434715" cy="523328"/>
            </a:xfrm>
            <a:prstGeom prst="straightConnector1">
              <a:avLst/>
            </a:prstGeom>
            <a:solidFill>
              <a:schemeClr val="accent1"/>
            </a:solidFill>
            <a:ln w="38100" cap="flat" cmpd="sng" algn="ctr">
              <a:solidFill>
                <a:srgbClr val="92D050"/>
              </a:solidFill>
              <a:prstDash val="solid"/>
              <a:round/>
              <a:headEnd type="none" w="med" len="med"/>
              <a:tailEnd type="arrow"/>
            </a:ln>
            <a:effectLst/>
          </p:spPr>
        </p:cxnSp>
        <p:cxnSp>
          <p:nvCxnSpPr>
            <p:cNvPr id="15" name="Straight Arrow Connector 14"/>
            <p:cNvCxnSpPr/>
            <p:nvPr/>
          </p:nvCxnSpPr>
          <p:spPr bwMode="auto">
            <a:xfrm>
              <a:off x="2640768" y="4303504"/>
              <a:ext cx="434715" cy="523328"/>
            </a:xfrm>
            <a:prstGeom prst="straightConnector1">
              <a:avLst/>
            </a:prstGeom>
            <a:solidFill>
              <a:schemeClr val="accent1"/>
            </a:solidFill>
            <a:ln w="38100" cap="flat" cmpd="sng" algn="ctr">
              <a:solidFill>
                <a:srgbClr val="92D050"/>
              </a:solidFill>
              <a:prstDash val="solid"/>
              <a:round/>
              <a:headEnd type="none" w="med" len="med"/>
              <a:tailEnd type="arrow"/>
            </a:ln>
            <a:effectLst/>
          </p:spPr>
        </p:cxnSp>
      </p:grpSp>
      <p:grpSp>
        <p:nvGrpSpPr>
          <p:cNvPr id="8" name="Group 7"/>
          <p:cNvGrpSpPr/>
          <p:nvPr/>
        </p:nvGrpSpPr>
        <p:grpSpPr>
          <a:xfrm>
            <a:off x="5309016" y="2353456"/>
            <a:ext cx="2463383" cy="3237875"/>
            <a:chOff x="5309016" y="2374263"/>
            <a:chExt cx="2463383" cy="3237875"/>
          </a:xfrm>
        </p:grpSpPr>
        <p:cxnSp>
          <p:nvCxnSpPr>
            <p:cNvPr id="18" name="Straight Arrow Connector 17"/>
            <p:cNvCxnSpPr/>
            <p:nvPr/>
          </p:nvCxnSpPr>
          <p:spPr bwMode="auto">
            <a:xfrm>
              <a:off x="5458918" y="2374263"/>
              <a:ext cx="0" cy="32378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a:off x="6540708" y="2374263"/>
              <a:ext cx="0" cy="32378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a:off x="7622498" y="2374263"/>
              <a:ext cx="0" cy="323787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21" name="Rectangle 20"/>
            <p:cNvSpPr/>
            <p:nvPr/>
          </p:nvSpPr>
          <p:spPr bwMode="auto">
            <a:xfrm>
              <a:off x="5309016" y="2606610"/>
              <a:ext cx="299803" cy="662222"/>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Comic Sans MS" pitchFamily="66" charset="0"/>
              </a:endParaRPr>
            </a:p>
          </p:txBody>
        </p:sp>
        <p:sp>
          <p:nvSpPr>
            <p:cNvPr id="22" name="Rectangle 21"/>
            <p:cNvSpPr/>
            <p:nvPr/>
          </p:nvSpPr>
          <p:spPr bwMode="auto">
            <a:xfrm>
              <a:off x="6390806" y="2606610"/>
              <a:ext cx="299803" cy="662222"/>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Comic Sans MS" pitchFamily="66" charset="0"/>
              </a:endParaRPr>
            </a:p>
          </p:txBody>
        </p:sp>
        <p:sp>
          <p:nvSpPr>
            <p:cNvPr id="23" name="Rectangle 22"/>
            <p:cNvSpPr/>
            <p:nvPr/>
          </p:nvSpPr>
          <p:spPr bwMode="auto">
            <a:xfrm>
              <a:off x="7472596" y="2606610"/>
              <a:ext cx="299803" cy="662222"/>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2"/>
                </a:solidFill>
                <a:effectLst/>
                <a:latin typeface="Comic Sans MS" pitchFamily="66" charset="0"/>
              </a:endParaRPr>
            </a:p>
          </p:txBody>
        </p:sp>
      </p:grpSp>
      <p:sp>
        <p:nvSpPr>
          <p:cNvPr id="26" name="Text Box 40"/>
          <p:cNvSpPr txBox="1">
            <a:spLocks noChangeArrowheads="1"/>
          </p:cNvSpPr>
          <p:nvPr/>
        </p:nvSpPr>
        <p:spPr bwMode="auto">
          <a:xfrm>
            <a:off x="1728607" y="5703387"/>
            <a:ext cx="1104790"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0000FF"/>
                </a:solidFill>
                <a:latin typeface="Arial" pitchFamily="34" charset="0"/>
                <a:cs typeface="Arial" pitchFamily="34" charset="0"/>
              </a:rPr>
              <a:t>locks</a:t>
            </a:r>
          </a:p>
        </p:txBody>
      </p:sp>
      <p:sp>
        <p:nvSpPr>
          <p:cNvPr id="27" name="Text Box 40"/>
          <p:cNvSpPr txBox="1">
            <a:spLocks noChangeArrowheads="1"/>
          </p:cNvSpPr>
          <p:nvPr/>
        </p:nvSpPr>
        <p:spPr bwMode="auto">
          <a:xfrm>
            <a:off x="5469741" y="5703387"/>
            <a:ext cx="2141933"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0000FF"/>
                </a:solidFill>
                <a:latin typeface="Arial" pitchFamily="34" charset="0"/>
                <a:cs typeface="Arial" pitchFamily="34" charset="0"/>
              </a:rPr>
              <a:t>lock elision</a:t>
            </a:r>
          </a:p>
        </p:txBody>
      </p:sp>
    </p:spTree>
    <p:extLst>
      <p:ext uri="{BB962C8B-B14F-4D97-AF65-F5344CB8AC3E}">
        <p14:creationId xmlns:p14="http://schemas.microsoft.com/office/powerpoint/2010/main" val="1367771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oter Placeholder 3"/>
          <p:cNvSpPr>
            <a:spLocks noGrp="1"/>
          </p:cNvSpPr>
          <p:nvPr>
            <p:ph type="ftr" sz="quarter" idx="10"/>
          </p:nvPr>
        </p:nvSpPr>
        <p:spPr/>
        <p:txBody>
          <a:bodyPr/>
          <a:lstStyle/>
          <a:p>
            <a:pPr>
              <a:defRPr/>
            </a:pPr>
            <a:endParaRPr lang="en-US" dirty="0"/>
          </a:p>
        </p:txBody>
      </p:sp>
      <p:sp>
        <p:nvSpPr>
          <p:cNvPr id="78852" name="Rectangle 2"/>
          <p:cNvSpPr>
            <a:spLocks noGrp="1" noChangeArrowheads="1"/>
          </p:cNvSpPr>
          <p:nvPr>
            <p:ph type="title"/>
          </p:nvPr>
        </p:nvSpPr>
        <p:spPr/>
        <p:txBody>
          <a:bodyPr/>
          <a:lstStyle/>
          <a:p>
            <a:r>
              <a:rPr lang="en-US" dirty="0"/>
              <a:t>Lock Teleportation</a:t>
            </a:r>
          </a:p>
        </p:txBody>
      </p:sp>
      <p:grpSp>
        <p:nvGrpSpPr>
          <p:cNvPr id="78853" name="Group 3"/>
          <p:cNvGrpSpPr>
            <a:grpSpLocks/>
          </p:cNvGrpSpPr>
          <p:nvPr/>
        </p:nvGrpSpPr>
        <p:grpSpPr bwMode="auto">
          <a:xfrm>
            <a:off x="1098550" y="2924175"/>
            <a:ext cx="866775" cy="582613"/>
            <a:chOff x="596" y="1599"/>
            <a:chExt cx="546" cy="367"/>
          </a:xfrm>
        </p:grpSpPr>
        <p:sp>
          <p:nvSpPr>
            <p:cNvPr id="78897" name="AutoShape 4"/>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78898" name="Line 5"/>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9" name="Text Box 6"/>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itchFamily="34" charset="0"/>
              </a:endParaRPr>
            </a:p>
          </p:txBody>
        </p:sp>
      </p:grpSp>
      <p:grpSp>
        <p:nvGrpSpPr>
          <p:cNvPr id="78854" name="Group 7"/>
          <p:cNvGrpSpPr>
            <a:grpSpLocks/>
          </p:cNvGrpSpPr>
          <p:nvPr/>
        </p:nvGrpSpPr>
        <p:grpSpPr bwMode="auto">
          <a:xfrm>
            <a:off x="2695575" y="2924175"/>
            <a:ext cx="866775" cy="582613"/>
            <a:chOff x="596" y="1599"/>
            <a:chExt cx="546" cy="367"/>
          </a:xfrm>
        </p:grpSpPr>
        <p:sp>
          <p:nvSpPr>
            <p:cNvPr id="78894" name="AutoShape 8"/>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5" name="Line 9"/>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6" name="Text Box 10"/>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itchFamily="34" charset="0"/>
                </a:rPr>
                <a:t>a</a:t>
              </a:r>
            </a:p>
          </p:txBody>
        </p:sp>
      </p:grpSp>
      <p:grpSp>
        <p:nvGrpSpPr>
          <p:cNvPr id="78855" name="Group 11"/>
          <p:cNvGrpSpPr>
            <a:grpSpLocks/>
          </p:cNvGrpSpPr>
          <p:nvPr/>
        </p:nvGrpSpPr>
        <p:grpSpPr bwMode="auto">
          <a:xfrm>
            <a:off x="4284663" y="2924175"/>
            <a:ext cx="879475" cy="582613"/>
            <a:chOff x="588" y="1599"/>
            <a:chExt cx="554" cy="367"/>
          </a:xfrm>
        </p:grpSpPr>
        <p:sp>
          <p:nvSpPr>
            <p:cNvPr id="78891" name="AutoShape 12"/>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2" name="Line 13"/>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3" name="Text Box 14"/>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itchFamily="34" charset="0"/>
                </a:rPr>
                <a:t>b</a:t>
              </a:r>
            </a:p>
          </p:txBody>
        </p:sp>
      </p:grpSp>
      <p:grpSp>
        <p:nvGrpSpPr>
          <p:cNvPr id="78856" name="Group 15"/>
          <p:cNvGrpSpPr>
            <a:grpSpLocks/>
          </p:cNvGrpSpPr>
          <p:nvPr/>
        </p:nvGrpSpPr>
        <p:grpSpPr bwMode="auto">
          <a:xfrm>
            <a:off x="5894388" y="2924175"/>
            <a:ext cx="866775" cy="582613"/>
            <a:chOff x="596" y="1599"/>
            <a:chExt cx="546" cy="367"/>
          </a:xfrm>
        </p:grpSpPr>
        <p:sp>
          <p:nvSpPr>
            <p:cNvPr id="78888" name="AutoShape 16"/>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9" name="Line 17"/>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0" name="Text Box 18"/>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itchFamily="34" charset="0"/>
                </a:rPr>
                <a:t>c</a:t>
              </a:r>
            </a:p>
          </p:txBody>
        </p:sp>
      </p:grpSp>
      <p:sp>
        <p:nvSpPr>
          <p:cNvPr id="78857" name="Line 19"/>
          <p:cNvSpPr>
            <a:spLocks noChangeShapeType="1"/>
          </p:cNvSpPr>
          <p:nvPr/>
        </p:nvSpPr>
        <p:spPr bwMode="auto">
          <a:xfrm>
            <a:off x="1744663"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58" name="Line 20"/>
          <p:cNvSpPr>
            <a:spLocks noChangeShapeType="1"/>
          </p:cNvSpPr>
          <p:nvPr/>
        </p:nvSpPr>
        <p:spPr bwMode="auto">
          <a:xfrm>
            <a:off x="33591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0" name="Group 22"/>
          <p:cNvGrpSpPr>
            <a:grpSpLocks/>
          </p:cNvGrpSpPr>
          <p:nvPr/>
        </p:nvGrpSpPr>
        <p:grpSpPr bwMode="auto">
          <a:xfrm>
            <a:off x="7481888" y="2925763"/>
            <a:ext cx="879476" cy="582612"/>
            <a:chOff x="588" y="1599"/>
            <a:chExt cx="554" cy="367"/>
          </a:xfrm>
        </p:grpSpPr>
        <p:sp>
          <p:nvSpPr>
            <p:cNvPr id="78885" name="AutoShape 2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6" name="Line 2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87" name="Text Box 2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itchFamily="34" charset="0"/>
                </a:rPr>
                <a:t>d</a:t>
              </a:r>
            </a:p>
          </p:txBody>
        </p:sp>
      </p:grpSp>
      <p:sp>
        <p:nvSpPr>
          <p:cNvPr id="78861" name="Line 26"/>
          <p:cNvSpPr>
            <a:spLocks noChangeShapeType="1"/>
          </p:cNvSpPr>
          <p:nvPr/>
        </p:nvSpPr>
        <p:spPr bwMode="auto">
          <a:xfrm>
            <a:off x="49466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62" name="Line 27"/>
          <p:cNvSpPr>
            <a:spLocks noChangeShapeType="1"/>
          </p:cNvSpPr>
          <p:nvPr/>
        </p:nvSpPr>
        <p:spPr bwMode="auto">
          <a:xfrm>
            <a:off x="656590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3" name="Group 28"/>
          <p:cNvGrpSpPr>
            <a:grpSpLocks/>
          </p:cNvGrpSpPr>
          <p:nvPr/>
        </p:nvGrpSpPr>
        <p:grpSpPr bwMode="auto">
          <a:xfrm>
            <a:off x="1235075" y="2114550"/>
            <a:ext cx="427038" cy="622300"/>
            <a:chOff x="2208" y="1920"/>
            <a:chExt cx="1152" cy="1680"/>
          </a:xfrm>
        </p:grpSpPr>
        <p:sp>
          <p:nvSpPr>
            <p:cNvPr id="78881" name="Oval 29"/>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78882" name="Oval 3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78883" name="AutoShape 3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78884" name="AutoShape 3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78864" name="Group 33"/>
          <p:cNvGrpSpPr>
            <a:grpSpLocks/>
          </p:cNvGrpSpPr>
          <p:nvPr/>
        </p:nvGrpSpPr>
        <p:grpSpPr bwMode="auto">
          <a:xfrm>
            <a:off x="3862388" y="5026025"/>
            <a:ext cx="1447800" cy="1295400"/>
            <a:chOff x="1584" y="816"/>
            <a:chExt cx="912" cy="816"/>
          </a:xfrm>
        </p:grpSpPr>
        <p:sp>
          <p:nvSpPr>
            <p:cNvPr id="78872" name="Freeform 3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3" name="Freeform 3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4" name="Freeform 36"/>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5" name="Freeform 3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6" name="Freeform 3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7" name="Freeform 3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8" name="Freeform 40"/>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9" name="Freeform 41"/>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80" name="Freeform 42"/>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2" name="Line 16"/>
          <p:cNvSpPr>
            <a:spLocks noChangeShapeType="1"/>
          </p:cNvSpPr>
          <p:nvPr/>
        </p:nvSpPr>
        <p:spPr bwMode="auto">
          <a:xfrm>
            <a:off x="8113711" y="32187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Tree>
    <p:extLst>
      <p:ext uri="{BB962C8B-B14F-4D97-AF65-F5344CB8AC3E}">
        <p14:creationId xmlns:p14="http://schemas.microsoft.com/office/powerpoint/2010/main" val="351580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r>
              <a:rPr lang="en-US" dirty="0"/>
              <a:t>Lock Teleportation</a:t>
            </a:r>
          </a:p>
        </p:txBody>
      </p:sp>
      <p:grpSp>
        <p:nvGrpSpPr>
          <p:cNvPr id="78853" name="Group 3"/>
          <p:cNvGrpSpPr>
            <a:grpSpLocks/>
          </p:cNvGrpSpPr>
          <p:nvPr/>
        </p:nvGrpSpPr>
        <p:grpSpPr bwMode="auto">
          <a:xfrm>
            <a:off x="1098550" y="2924175"/>
            <a:ext cx="866775" cy="582613"/>
            <a:chOff x="596" y="1599"/>
            <a:chExt cx="546" cy="367"/>
          </a:xfrm>
        </p:grpSpPr>
        <p:sp>
          <p:nvSpPr>
            <p:cNvPr id="78897" name="AutoShape 4"/>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78898" name="Line 5"/>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9" name="Text Box 6"/>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itchFamily="34" charset="0"/>
              </a:endParaRPr>
            </a:p>
          </p:txBody>
        </p:sp>
      </p:grpSp>
      <p:grpSp>
        <p:nvGrpSpPr>
          <p:cNvPr id="78854" name="Group 7"/>
          <p:cNvGrpSpPr>
            <a:grpSpLocks/>
          </p:cNvGrpSpPr>
          <p:nvPr/>
        </p:nvGrpSpPr>
        <p:grpSpPr bwMode="auto">
          <a:xfrm>
            <a:off x="2695575" y="2924175"/>
            <a:ext cx="866775" cy="582613"/>
            <a:chOff x="596" y="1599"/>
            <a:chExt cx="546" cy="367"/>
          </a:xfrm>
        </p:grpSpPr>
        <p:sp>
          <p:nvSpPr>
            <p:cNvPr id="78894" name="AutoShape 8"/>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5" name="Line 9"/>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6" name="Text Box 10"/>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itchFamily="34" charset="0"/>
                </a:rPr>
                <a:t>a</a:t>
              </a:r>
            </a:p>
          </p:txBody>
        </p:sp>
      </p:grpSp>
      <p:grpSp>
        <p:nvGrpSpPr>
          <p:cNvPr id="78855" name="Group 11"/>
          <p:cNvGrpSpPr>
            <a:grpSpLocks/>
          </p:cNvGrpSpPr>
          <p:nvPr/>
        </p:nvGrpSpPr>
        <p:grpSpPr bwMode="auto">
          <a:xfrm>
            <a:off x="4284663" y="2924175"/>
            <a:ext cx="879475" cy="582613"/>
            <a:chOff x="588" y="1599"/>
            <a:chExt cx="554" cy="367"/>
          </a:xfrm>
        </p:grpSpPr>
        <p:sp>
          <p:nvSpPr>
            <p:cNvPr id="78891" name="AutoShape 12"/>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2" name="Line 13"/>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3" name="Text Box 14"/>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itchFamily="34" charset="0"/>
                </a:rPr>
                <a:t>b</a:t>
              </a:r>
            </a:p>
          </p:txBody>
        </p:sp>
      </p:grpSp>
      <p:grpSp>
        <p:nvGrpSpPr>
          <p:cNvPr id="78856" name="Group 15"/>
          <p:cNvGrpSpPr>
            <a:grpSpLocks/>
          </p:cNvGrpSpPr>
          <p:nvPr/>
        </p:nvGrpSpPr>
        <p:grpSpPr bwMode="auto">
          <a:xfrm>
            <a:off x="5894388" y="2924175"/>
            <a:ext cx="866775" cy="582613"/>
            <a:chOff x="596" y="1599"/>
            <a:chExt cx="546" cy="367"/>
          </a:xfrm>
        </p:grpSpPr>
        <p:sp>
          <p:nvSpPr>
            <p:cNvPr id="78888" name="AutoShape 16"/>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9" name="Line 17"/>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0" name="Text Box 18"/>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itchFamily="34" charset="0"/>
                </a:rPr>
                <a:t>c</a:t>
              </a:r>
            </a:p>
          </p:txBody>
        </p:sp>
      </p:grpSp>
      <p:sp>
        <p:nvSpPr>
          <p:cNvPr id="78857" name="Line 19"/>
          <p:cNvSpPr>
            <a:spLocks noChangeShapeType="1"/>
          </p:cNvSpPr>
          <p:nvPr/>
        </p:nvSpPr>
        <p:spPr bwMode="auto">
          <a:xfrm>
            <a:off x="1744663"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58" name="Line 20"/>
          <p:cNvSpPr>
            <a:spLocks noChangeShapeType="1"/>
          </p:cNvSpPr>
          <p:nvPr/>
        </p:nvSpPr>
        <p:spPr bwMode="auto">
          <a:xfrm>
            <a:off x="33591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0" name="Group 22"/>
          <p:cNvGrpSpPr>
            <a:grpSpLocks/>
          </p:cNvGrpSpPr>
          <p:nvPr/>
        </p:nvGrpSpPr>
        <p:grpSpPr bwMode="auto">
          <a:xfrm>
            <a:off x="7481888" y="2925763"/>
            <a:ext cx="879476" cy="582612"/>
            <a:chOff x="588" y="1599"/>
            <a:chExt cx="554" cy="367"/>
          </a:xfrm>
        </p:grpSpPr>
        <p:sp>
          <p:nvSpPr>
            <p:cNvPr id="78885" name="AutoShape 2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6" name="Line 2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87" name="Text Box 2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itchFamily="34" charset="0"/>
                </a:rPr>
                <a:t>d</a:t>
              </a:r>
            </a:p>
          </p:txBody>
        </p:sp>
      </p:grpSp>
      <p:sp>
        <p:nvSpPr>
          <p:cNvPr id="78861" name="Line 26"/>
          <p:cNvSpPr>
            <a:spLocks noChangeShapeType="1"/>
          </p:cNvSpPr>
          <p:nvPr/>
        </p:nvSpPr>
        <p:spPr bwMode="auto">
          <a:xfrm>
            <a:off x="49466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62" name="Line 27"/>
          <p:cNvSpPr>
            <a:spLocks noChangeShapeType="1"/>
          </p:cNvSpPr>
          <p:nvPr/>
        </p:nvSpPr>
        <p:spPr bwMode="auto">
          <a:xfrm>
            <a:off x="656590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3" name="Group 28"/>
          <p:cNvGrpSpPr>
            <a:grpSpLocks/>
          </p:cNvGrpSpPr>
          <p:nvPr/>
        </p:nvGrpSpPr>
        <p:grpSpPr bwMode="auto">
          <a:xfrm>
            <a:off x="1235075" y="2114550"/>
            <a:ext cx="427038" cy="622300"/>
            <a:chOff x="2208" y="1920"/>
            <a:chExt cx="1152" cy="1680"/>
          </a:xfrm>
        </p:grpSpPr>
        <p:sp>
          <p:nvSpPr>
            <p:cNvPr id="78881" name="Oval 29"/>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78882" name="Oval 3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78883" name="AutoShape 3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78884" name="AutoShape 3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78864" name="Group 33"/>
          <p:cNvGrpSpPr>
            <a:grpSpLocks/>
          </p:cNvGrpSpPr>
          <p:nvPr/>
        </p:nvGrpSpPr>
        <p:grpSpPr bwMode="auto">
          <a:xfrm>
            <a:off x="3862388" y="5026025"/>
            <a:ext cx="1447800" cy="1295400"/>
            <a:chOff x="1584" y="816"/>
            <a:chExt cx="912" cy="816"/>
          </a:xfrm>
        </p:grpSpPr>
        <p:sp>
          <p:nvSpPr>
            <p:cNvPr id="78872" name="Freeform 3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3" name="Freeform 3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4" name="Freeform 36"/>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5" name="Freeform 3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6" name="Freeform 3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7" name="Freeform 3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8" name="Freeform 40"/>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9" name="Freeform 41"/>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80" name="Freeform 42"/>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2" name="Line 16"/>
          <p:cNvSpPr>
            <a:spLocks noChangeShapeType="1"/>
          </p:cNvSpPr>
          <p:nvPr/>
        </p:nvSpPr>
        <p:spPr bwMode="auto">
          <a:xfrm>
            <a:off x="8113711" y="32187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2" name="Right Arrow 1"/>
          <p:cNvSpPr/>
          <p:nvPr/>
        </p:nvSpPr>
        <p:spPr bwMode="auto">
          <a:xfrm>
            <a:off x="3087688" y="2523490"/>
            <a:ext cx="3673475" cy="1530350"/>
          </a:xfrm>
          <a:prstGeom prst="rightArrow">
            <a:avLst/>
          </a:prstGeom>
          <a:solidFill>
            <a:srgbClr val="FFFF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FF"/>
                </a:solidFill>
                <a:effectLst/>
                <a:latin typeface="Lucida Console" pitchFamily="49" charset="0"/>
              </a:rPr>
              <a:t>read transaction</a:t>
            </a:r>
          </a:p>
        </p:txBody>
      </p:sp>
    </p:spTree>
    <p:extLst>
      <p:ext uri="{BB962C8B-B14F-4D97-AF65-F5344CB8AC3E}">
        <p14:creationId xmlns:p14="http://schemas.microsoft.com/office/powerpoint/2010/main" val="2634022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oter Placeholder 3"/>
          <p:cNvSpPr>
            <a:spLocks noGrp="1"/>
          </p:cNvSpPr>
          <p:nvPr>
            <p:ph type="ftr" sz="quarter" idx="10"/>
          </p:nvPr>
        </p:nvSpPr>
        <p:spPr/>
        <p:txBody>
          <a:bodyPr/>
          <a:lstStyle/>
          <a:p>
            <a:pPr>
              <a:defRPr/>
            </a:pPr>
            <a:endParaRPr lang="en-US" dirty="0"/>
          </a:p>
        </p:txBody>
      </p:sp>
      <p:sp>
        <p:nvSpPr>
          <p:cNvPr id="51" name="Slide Number Placeholder 4"/>
          <p:cNvSpPr>
            <a:spLocks noGrp="1"/>
          </p:cNvSpPr>
          <p:nvPr>
            <p:ph type="sldNum" sz="quarter" idx="4294967295"/>
          </p:nvPr>
        </p:nvSpPr>
        <p:spPr>
          <a:xfrm>
            <a:off x="6553200" y="6248400"/>
            <a:ext cx="1905000" cy="457200"/>
          </a:xfrm>
          <a:prstGeom prst="rect">
            <a:avLst/>
          </a:prstGeom>
        </p:spPr>
        <p:txBody>
          <a:bodyPr/>
          <a:lstStyle/>
          <a:p>
            <a:pPr>
              <a:defRPr/>
            </a:pPr>
            <a:endParaRPr lang="en-US" dirty="0"/>
          </a:p>
        </p:txBody>
      </p:sp>
      <p:sp>
        <p:nvSpPr>
          <p:cNvPr id="78852" name="Rectangle 2"/>
          <p:cNvSpPr>
            <a:spLocks noGrp="1" noChangeArrowheads="1"/>
          </p:cNvSpPr>
          <p:nvPr>
            <p:ph type="title"/>
          </p:nvPr>
        </p:nvSpPr>
        <p:spPr/>
        <p:txBody>
          <a:bodyPr/>
          <a:lstStyle/>
          <a:p>
            <a:r>
              <a:rPr lang="en-US" dirty="0"/>
              <a:t>Lock Teleportation</a:t>
            </a:r>
          </a:p>
        </p:txBody>
      </p:sp>
      <p:grpSp>
        <p:nvGrpSpPr>
          <p:cNvPr id="78853" name="Group 3"/>
          <p:cNvGrpSpPr>
            <a:grpSpLocks/>
          </p:cNvGrpSpPr>
          <p:nvPr/>
        </p:nvGrpSpPr>
        <p:grpSpPr bwMode="auto">
          <a:xfrm>
            <a:off x="1098550" y="2924175"/>
            <a:ext cx="866775" cy="582613"/>
            <a:chOff x="596" y="1599"/>
            <a:chExt cx="546" cy="367"/>
          </a:xfrm>
        </p:grpSpPr>
        <p:sp>
          <p:nvSpPr>
            <p:cNvPr id="78897" name="AutoShape 4"/>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78898" name="Line 5"/>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9" name="Text Box 6"/>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itchFamily="34" charset="0"/>
              </a:endParaRPr>
            </a:p>
          </p:txBody>
        </p:sp>
      </p:grpSp>
      <p:grpSp>
        <p:nvGrpSpPr>
          <p:cNvPr id="78854" name="Group 7"/>
          <p:cNvGrpSpPr>
            <a:grpSpLocks/>
          </p:cNvGrpSpPr>
          <p:nvPr/>
        </p:nvGrpSpPr>
        <p:grpSpPr bwMode="auto">
          <a:xfrm>
            <a:off x="2695575" y="2924175"/>
            <a:ext cx="866775" cy="582613"/>
            <a:chOff x="596" y="1599"/>
            <a:chExt cx="546" cy="367"/>
          </a:xfrm>
        </p:grpSpPr>
        <p:sp>
          <p:nvSpPr>
            <p:cNvPr id="78894" name="AutoShape 8"/>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5" name="Line 9"/>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6" name="Text Box 10"/>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itchFamily="34" charset="0"/>
                </a:rPr>
                <a:t>a</a:t>
              </a:r>
            </a:p>
          </p:txBody>
        </p:sp>
      </p:grpSp>
      <p:grpSp>
        <p:nvGrpSpPr>
          <p:cNvPr id="78855" name="Group 11"/>
          <p:cNvGrpSpPr>
            <a:grpSpLocks/>
          </p:cNvGrpSpPr>
          <p:nvPr/>
        </p:nvGrpSpPr>
        <p:grpSpPr bwMode="auto">
          <a:xfrm>
            <a:off x="4284663" y="2924175"/>
            <a:ext cx="879475" cy="582613"/>
            <a:chOff x="588" y="1599"/>
            <a:chExt cx="554" cy="367"/>
          </a:xfrm>
        </p:grpSpPr>
        <p:sp>
          <p:nvSpPr>
            <p:cNvPr id="78891" name="AutoShape 12"/>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2" name="Line 13"/>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3" name="Text Box 14"/>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itchFamily="34" charset="0"/>
                </a:rPr>
                <a:t>b</a:t>
              </a:r>
            </a:p>
          </p:txBody>
        </p:sp>
      </p:grpSp>
      <p:grpSp>
        <p:nvGrpSpPr>
          <p:cNvPr id="78856" name="Group 15"/>
          <p:cNvGrpSpPr>
            <a:grpSpLocks/>
          </p:cNvGrpSpPr>
          <p:nvPr/>
        </p:nvGrpSpPr>
        <p:grpSpPr bwMode="auto">
          <a:xfrm>
            <a:off x="5894388" y="2924175"/>
            <a:ext cx="866775" cy="582613"/>
            <a:chOff x="596" y="1599"/>
            <a:chExt cx="546" cy="367"/>
          </a:xfrm>
        </p:grpSpPr>
        <p:sp>
          <p:nvSpPr>
            <p:cNvPr id="78888" name="AutoShape 16"/>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9" name="Line 17"/>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0" name="Text Box 18"/>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itchFamily="34" charset="0"/>
                </a:rPr>
                <a:t>c</a:t>
              </a:r>
            </a:p>
          </p:txBody>
        </p:sp>
      </p:grpSp>
      <p:sp>
        <p:nvSpPr>
          <p:cNvPr id="78857" name="Line 19"/>
          <p:cNvSpPr>
            <a:spLocks noChangeShapeType="1"/>
          </p:cNvSpPr>
          <p:nvPr/>
        </p:nvSpPr>
        <p:spPr bwMode="auto">
          <a:xfrm>
            <a:off x="1744663"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58" name="Line 20"/>
          <p:cNvSpPr>
            <a:spLocks noChangeShapeType="1"/>
          </p:cNvSpPr>
          <p:nvPr/>
        </p:nvSpPr>
        <p:spPr bwMode="auto">
          <a:xfrm>
            <a:off x="33591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0" name="Group 22"/>
          <p:cNvGrpSpPr>
            <a:grpSpLocks/>
          </p:cNvGrpSpPr>
          <p:nvPr/>
        </p:nvGrpSpPr>
        <p:grpSpPr bwMode="auto">
          <a:xfrm>
            <a:off x="7481888" y="2925763"/>
            <a:ext cx="879476" cy="582612"/>
            <a:chOff x="588" y="1599"/>
            <a:chExt cx="554" cy="367"/>
          </a:xfrm>
        </p:grpSpPr>
        <p:sp>
          <p:nvSpPr>
            <p:cNvPr id="78885" name="AutoShape 2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6" name="Line 2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87" name="Text Box 2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itchFamily="34" charset="0"/>
                </a:rPr>
                <a:t>d</a:t>
              </a:r>
            </a:p>
          </p:txBody>
        </p:sp>
      </p:grpSp>
      <p:sp>
        <p:nvSpPr>
          <p:cNvPr id="78861" name="Line 26"/>
          <p:cNvSpPr>
            <a:spLocks noChangeShapeType="1"/>
          </p:cNvSpPr>
          <p:nvPr/>
        </p:nvSpPr>
        <p:spPr bwMode="auto">
          <a:xfrm>
            <a:off x="49466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62" name="Line 27"/>
          <p:cNvSpPr>
            <a:spLocks noChangeShapeType="1"/>
          </p:cNvSpPr>
          <p:nvPr/>
        </p:nvSpPr>
        <p:spPr bwMode="auto">
          <a:xfrm>
            <a:off x="656590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3" name="Group 28"/>
          <p:cNvGrpSpPr>
            <a:grpSpLocks/>
          </p:cNvGrpSpPr>
          <p:nvPr/>
        </p:nvGrpSpPr>
        <p:grpSpPr bwMode="auto">
          <a:xfrm>
            <a:off x="1235075" y="2114550"/>
            <a:ext cx="427038" cy="622300"/>
            <a:chOff x="2208" y="1920"/>
            <a:chExt cx="1152" cy="1680"/>
          </a:xfrm>
        </p:grpSpPr>
        <p:sp>
          <p:nvSpPr>
            <p:cNvPr id="78881" name="Oval 29"/>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78882" name="Oval 3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78883" name="AutoShape 3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78884" name="AutoShape 3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78864" name="Group 33"/>
          <p:cNvGrpSpPr>
            <a:grpSpLocks/>
          </p:cNvGrpSpPr>
          <p:nvPr/>
        </p:nvGrpSpPr>
        <p:grpSpPr bwMode="auto">
          <a:xfrm>
            <a:off x="3862388" y="5026025"/>
            <a:ext cx="1447800" cy="1295400"/>
            <a:chOff x="1584" y="816"/>
            <a:chExt cx="912" cy="816"/>
          </a:xfrm>
        </p:grpSpPr>
        <p:sp>
          <p:nvSpPr>
            <p:cNvPr id="78872" name="Freeform 3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3" name="Freeform 3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4" name="Freeform 36"/>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5" name="Freeform 3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6" name="Freeform 3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7" name="Freeform 3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8" name="Freeform 40"/>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9" name="Freeform 41"/>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80" name="Freeform 42"/>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2" name="Line 16"/>
          <p:cNvSpPr>
            <a:spLocks noChangeShapeType="1"/>
          </p:cNvSpPr>
          <p:nvPr/>
        </p:nvSpPr>
        <p:spPr bwMode="auto">
          <a:xfrm>
            <a:off x="8113711" y="32187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2" name="Right Arrow 1"/>
          <p:cNvSpPr/>
          <p:nvPr/>
        </p:nvSpPr>
        <p:spPr bwMode="auto">
          <a:xfrm>
            <a:off x="3087688" y="2523490"/>
            <a:ext cx="3673475" cy="1530350"/>
          </a:xfrm>
          <a:prstGeom prst="rightArrow">
            <a:avLst/>
          </a:prstGeom>
          <a:solidFill>
            <a:srgbClr val="FFFF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FF"/>
                </a:solidFill>
                <a:effectLst/>
                <a:latin typeface="Lucida Console" pitchFamily="49" charset="0"/>
              </a:rPr>
              <a:t>read transaction</a:t>
            </a:r>
          </a:p>
        </p:txBody>
      </p:sp>
    </p:spTree>
    <p:extLst>
      <p:ext uri="{BB962C8B-B14F-4D97-AF65-F5344CB8AC3E}">
        <p14:creationId xmlns:p14="http://schemas.microsoft.com/office/powerpoint/2010/main" val="387812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05556E-6 -1.11111E-6 L 0.33837 -0.07337 L 0.69167 0.04005 " pathEditMode="relative" ptsTypes="AAA">
                                      <p:cBhvr>
                                        <p:cTn id="6" dur="2000" fill="hold"/>
                                        <p:tgtEl>
                                          <p:spTgt spid="7886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753C91D-4A70-4D29-8AB0-416368F26B06}" type="slidenum">
              <a:rPr lang="ar-SA" sz="1400">
                <a:solidFill>
                  <a:schemeClr val="tx1"/>
                </a:solidFill>
                <a:latin typeface="Arial" pitchFamily="34" charset="0"/>
                <a:cs typeface="Arial" pitchFamily="34" charset="0"/>
              </a:rPr>
              <a:pPr algn="r"/>
              <a:t>6</a:t>
            </a:fld>
            <a:endParaRPr lang="en-US" sz="1400" dirty="0">
              <a:solidFill>
                <a:schemeClr val="tx1"/>
              </a:solidFill>
              <a:latin typeface="Arial" pitchFamily="34" charset="0"/>
              <a:cs typeface="Arial" pitchFamily="34" charset="0"/>
            </a:endParaRPr>
          </a:p>
        </p:txBody>
      </p:sp>
      <p:sp>
        <p:nvSpPr>
          <p:cNvPr id="171012" name="AutoShape 2"/>
          <p:cNvSpPr>
            <a:spLocks noChangeArrowheads="1"/>
          </p:cNvSpPr>
          <p:nvPr/>
        </p:nvSpPr>
        <p:spPr bwMode="auto">
          <a:xfrm>
            <a:off x="833438" y="3376613"/>
            <a:ext cx="7391400" cy="2895600"/>
          </a:xfrm>
          <a:prstGeom prst="roundRect">
            <a:avLst>
              <a:gd name="adj" fmla="val 16667"/>
            </a:avLst>
          </a:prstGeom>
          <a:noFill/>
          <a:ln w="38100">
            <a:noFill/>
            <a:round/>
            <a:headEnd/>
            <a:tailEnd/>
          </a:ln>
        </p:spPr>
        <p:txBody>
          <a:bodyPr wrap="none" anchor="ctr"/>
          <a:lstStyle/>
          <a:p>
            <a:endParaRPr lang="en-US" dirty="0">
              <a:latin typeface="Arial" pitchFamily="34" charset="0"/>
            </a:endParaRPr>
          </a:p>
        </p:txBody>
      </p:sp>
      <p:sp>
        <p:nvSpPr>
          <p:cNvPr id="171013" name="Rectangle 3"/>
          <p:cNvSpPr>
            <a:spLocks noGrp="1" noChangeArrowheads="1"/>
          </p:cNvSpPr>
          <p:nvPr>
            <p:ph type="title" idx="4294967295"/>
          </p:nvPr>
        </p:nvSpPr>
        <p:spPr/>
        <p:txBody>
          <a:bodyPr/>
          <a:lstStyle/>
          <a:p>
            <a:r>
              <a:rPr lang="en-US" sz="4000"/>
              <a:t>Fine-Grained Locking</a:t>
            </a:r>
          </a:p>
        </p:txBody>
      </p:sp>
      <p:grpSp>
        <p:nvGrpSpPr>
          <p:cNvPr id="171014" name="Group 4"/>
          <p:cNvGrpSpPr>
            <a:grpSpLocks/>
          </p:cNvGrpSpPr>
          <p:nvPr/>
        </p:nvGrpSpPr>
        <p:grpSpPr bwMode="auto">
          <a:xfrm>
            <a:off x="2286000" y="1851025"/>
            <a:ext cx="1379538" cy="1174750"/>
            <a:chOff x="1043" y="2525"/>
            <a:chExt cx="869" cy="740"/>
          </a:xfrm>
        </p:grpSpPr>
        <p:sp>
          <p:nvSpPr>
            <p:cNvPr id="171015" name="Freeform 5"/>
            <p:cNvSpPr>
              <a:spLocks/>
            </p:cNvSpPr>
            <p:nvPr/>
          </p:nvSpPr>
          <p:spPr bwMode="auto">
            <a:xfrm>
              <a:off x="1769" y="2983"/>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16" name="Freeform 6"/>
            <p:cNvSpPr>
              <a:spLocks/>
            </p:cNvSpPr>
            <p:nvPr/>
          </p:nvSpPr>
          <p:spPr bwMode="auto">
            <a:xfrm>
              <a:off x="1737" y="2793"/>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17" name="Freeform 7"/>
            <p:cNvSpPr>
              <a:spLocks/>
            </p:cNvSpPr>
            <p:nvPr/>
          </p:nvSpPr>
          <p:spPr bwMode="auto">
            <a:xfrm>
              <a:off x="1705" y="2639"/>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18" name="Freeform 8"/>
            <p:cNvSpPr>
              <a:spLocks/>
            </p:cNvSpPr>
            <p:nvPr/>
          </p:nvSpPr>
          <p:spPr bwMode="auto">
            <a:xfrm>
              <a:off x="1673" y="255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19" name="Freeform 9"/>
            <p:cNvSpPr>
              <a:spLocks/>
            </p:cNvSpPr>
            <p:nvPr/>
          </p:nvSpPr>
          <p:spPr bwMode="auto">
            <a:xfrm flipH="1">
              <a:off x="1043" y="2987"/>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20" name="Freeform 10"/>
            <p:cNvSpPr>
              <a:spLocks/>
            </p:cNvSpPr>
            <p:nvPr/>
          </p:nvSpPr>
          <p:spPr bwMode="auto">
            <a:xfrm flipH="1">
              <a:off x="1133" y="2812"/>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21" name="Freeform 11"/>
            <p:cNvSpPr>
              <a:spLocks/>
            </p:cNvSpPr>
            <p:nvPr/>
          </p:nvSpPr>
          <p:spPr bwMode="auto">
            <a:xfrm flipH="1">
              <a:off x="1244" y="2586"/>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22" name="Freeform 12"/>
            <p:cNvSpPr>
              <a:spLocks/>
            </p:cNvSpPr>
            <p:nvPr/>
          </p:nvSpPr>
          <p:spPr bwMode="auto">
            <a:xfrm flipH="1">
              <a:off x="1204" y="269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23" name="AutoShape 13"/>
            <p:cNvSpPr>
              <a:spLocks noChangeArrowheads="1"/>
            </p:cNvSpPr>
            <p:nvPr/>
          </p:nvSpPr>
          <p:spPr bwMode="auto">
            <a:xfrm flipV="1">
              <a:off x="1163" y="2525"/>
              <a:ext cx="657" cy="55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24" name="Rectangle 14"/>
            <p:cNvSpPr>
              <a:spLocks noChangeArrowheads="1"/>
            </p:cNvSpPr>
            <p:nvPr/>
          </p:nvSpPr>
          <p:spPr bwMode="auto">
            <a:xfrm>
              <a:off x="1163" y="3089"/>
              <a:ext cx="657" cy="157"/>
            </a:xfrm>
            <a:prstGeom prst="rect">
              <a:avLst/>
            </a:prstGeom>
            <a:solidFill>
              <a:srgbClr val="FF0000"/>
            </a:solidFill>
            <a:ln w="38100">
              <a:solidFill>
                <a:schemeClr val="tx1"/>
              </a:solidFill>
              <a:miter lim="800000"/>
              <a:headEnd/>
              <a:tailEnd/>
            </a:ln>
          </p:spPr>
          <p:txBody>
            <a:bodyPr wrap="none" anchor="ctr"/>
            <a:lstStyle/>
            <a:p>
              <a:endParaRPr lang="en-US" dirty="0">
                <a:latin typeface="Arial" pitchFamily="34" charset="0"/>
              </a:endParaRPr>
            </a:p>
          </p:txBody>
        </p:sp>
      </p:grpSp>
      <p:sp>
        <p:nvSpPr>
          <p:cNvPr id="171025" name="Oval 15"/>
          <p:cNvSpPr>
            <a:spLocks noChangeArrowheads="1"/>
          </p:cNvSpPr>
          <p:nvPr/>
        </p:nvSpPr>
        <p:spPr bwMode="auto">
          <a:xfrm>
            <a:off x="67818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71026" name="Oval 16"/>
          <p:cNvSpPr>
            <a:spLocks noChangeArrowheads="1"/>
          </p:cNvSpPr>
          <p:nvPr/>
        </p:nvSpPr>
        <p:spPr bwMode="auto">
          <a:xfrm>
            <a:off x="6057900" y="38862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71027" name="Oval 17"/>
          <p:cNvSpPr>
            <a:spLocks noChangeArrowheads="1"/>
          </p:cNvSpPr>
          <p:nvPr/>
        </p:nvSpPr>
        <p:spPr bwMode="auto">
          <a:xfrm>
            <a:off x="53340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71028" name="AutoShape 18"/>
          <p:cNvSpPr>
            <a:spLocks noChangeArrowheads="1"/>
          </p:cNvSpPr>
          <p:nvPr/>
        </p:nvSpPr>
        <p:spPr bwMode="auto">
          <a:xfrm rot="2548433">
            <a:off x="67056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29" name="AutoShape 19"/>
          <p:cNvSpPr>
            <a:spLocks noChangeArrowheads="1"/>
          </p:cNvSpPr>
          <p:nvPr/>
        </p:nvSpPr>
        <p:spPr bwMode="auto">
          <a:xfrm rot="19051567" flipH="1">
            <a:off x="58674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30" name="AutoShape 20"/>
          <p:cNvSpPr>
            <a:spLocks noChangeArrowheads="1"/>
          </p:cNvSpPr>
          <p:nvPr/>
        </p:nvSpPr>
        <p:spPr bwMode="auto">
          <a:xfrm rot="19051567" flipH="1">
            <a:off x="5181600" y="49530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31" name="Oval 22"/>
          <p:cNvSpPr>
            <a:spLocks noChangeArrowheads="1"/>
          </p:cNvSpPr>
          <p:nvPr/>
        </p:nvSpPr>
        <p:spPr bwMode="auto">
          <a:xfrm>
            <a:off x="4572000" y="52578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sp>
        <p:nvSpPr>
          <p:cNvPr id="171032" name="Freeform 23"/>
          <p:cNvSpPr>
            <a:spLocks/>
          </p:cNvSpPr>
          <p:nvPr/>
        </p:nvSpPr>
        <p:spPr bwMode="auto">
          <a:xfrm>
            <a:off x="5343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3" name="Freeform 24"/>
          <p:cNvSpPr>
            <a:spLocks/>
          </p:cNvSpPr>
          <p:nvPr/>
        </p:nvSpPr>
        <p:spPr bwMode="auto">
          <a:xfrm>
            <a:off x="5292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4" name="Freeform 25"/>
          <p:cNvSpPr>
            <a:spLocks/>
          </p:cNvSpPr>
          <p:nvPr/>
        </p:nvSpPr>
        <p:spPr bwMode="auto">
          <a:xfrm>
            <a:off x="5241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5" name="Freeform 26"/>
          <p:cNvSpPr>
            <a:spLocks/>
          </p:cNvSpPr>
          <p:nvPr/>
        </p:nvSpPr>
        <p:spPr bwMode="auto">
          <a:xfrm>
            <a:off x="5191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6" name="Freeform 27"/>
          <p:cNvSpPr>
            <a:spLocks/>
          </p:cNvSpPr>
          <p:nvPr/>
        </p:nvSpPr>
        <p:spPr bwMode="auto">
          <a:xfrm flipH="1">
            <a:off x="4191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7" name="Freeform 28"/>
          <p:cNvSpPr>
            <a:spLocks/>
          </p:cNvSpPr>
          <p:nvPr/>
        </p:nvSpPr>
        <p:spPr bwMode="auto">
          <a:xfrm flipH="1">
            <a:off x="4333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8" name="Freeform 29"/>
          <p:cNvSpPr>
            <a:spLocks/>
          </p:cNvSpPr>
          <p:nvPr/>
        </p:nvSpPr>
        <p:spPr bwMode="auto">
          <a:xfrm flipH="1">
            <a:off x="4510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39" name="Freeform 30"/>
          <p:cNvSpPr>
            <a:spLocks/>
          </p:cNvSpPr>
          <p:nvPr/>
        </p:nvSpPr>
        <p:spPr bwMode="auto">
          <a:xfrm flipH="1">
            <a:off x="4446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0" name="AutoShape 31"/>
          <p:cNvSpPr>
            <a:spLocks noChangeArrowheads="1"/>
          </p:cNvSpPr>
          <p:nvPr/>
        </p:nvSpPr>
        <p:spPr bwMode="auto">
          <a:xfrm flipV="1">
            <a:off x="4381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00"/>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41" name="Rectangle 32"/>
          <p:cNvSpPr>
            <a:spLocks noChangeArrowheads="1"/>
          </p:cNvSpPr>
          <p:nvPr/>
        </p:nvSpPr>
        <p:spPr bwMode="auto">
          <a:xfrm>
            <a:off x="4381500" y="2746375"/>
            <a:ext cx="1042988" cy="249238"/>
          </a:xfrm>
          <a:prstGeom prst="rect">
            <a:avLst/>
          </a:prstGeom>
          <a:solidFill>
            <a:srgbClr val="FFFF00"/>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42" name="Freeform 33"/>
          <p:cNvSpPr>
            <a:spLocks/>
          </p:cNvSpPr>
          <p:nvPr/>
        </p:nvSpPr>
        <p:spPr bwMode="auto">
          <a:xfrm>
            <a:off x="7248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3" name="Freeform 34"/>
          <p:cNvSpPr>
            <a:spLocks/>
          </p:cNvSpPr>
          <p:nvPr/>
        </p:nvSpPr>
        <p:spPr bwMode="auto">
          <a:xfrm>
            <a:off x="7197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4" name="Freeform 35"/>
          <p:cNvSpPr>
            <a:spLocks/>
          </p:cNvSpPr>
          <p:nvPr/>
        </p:nvSpPr>
        <p:spPr bwMode="auto">
          <a:xfrm>
            <a:off x="7146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5" name="Freeform 36"/>
          <p:cNvSpPr>
            <a:spLocks/>
          </p:cNvSpPr>
          <p:nvPr/>
        </p:nvSpPr>
        <p:spPr bwMode="auto">
          <a:xfrm>
            <a:off x="7096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6" name="Freeform 37"/>
          <p:cNvSpPr>
            <a:spLocks/>
          </p:cNvSpPr>
          <p:nvPr/>
        </p:nvSpPr>
        <p:spPr bwMode="auto">
          <a:xfrm flipH="1">
            <a:off x="6096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7" name="Freeform 38"/>
          <p:cNvSpPr>
            <a:spLocks/>
          </p:cNvSpPr>
          <p:nvPr/>
        </p:nvSpPr>
        <p:spPr bwMode="auto">
          <a:xfrm flipH="1">
            <a:off x="6238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8" name="Freeform 39"/>
          <p:cNvSpPr>
            <a:spLocks/>
          </p:cNvSpPr>
          <p:nvPr/>
        </p:nvSpPr>
        <p:spPr bwMode="auto">
          <a:xfrm flipH="1">
            <a:off x="6415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49" name="Freeform 40"/>
          <p:cNvSpPr>
            <a:spLocks/>
          </p:cNvSpPr>
          <p:nvPr/>
        </p:nvSpPr>
        <p:spPr bwMode="auto">
          <a:xfrm flipH="1">
            <a:off x="6351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itchFamily="34" charset="0"/>
            </a:endParaRPr>
          </a:p>
        </p:txBody>
      </p:sp>
      <p:sp>
        <p:nvSpPr>
          <p:cNvPr id="171050" name="AutoShape 41"/>
          <p:cNvSpPr>
            <a:spLocks noChangeArrowheads="1"/>
          </p:cNvSpPr>
          <p:nvPr/>
        </p:nvSpPr>
        <p:spPr bwMode="auto">
          <a:xfrm flipV="1">
            <a:off x="6286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2"/>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51" name="Rectangle 42"/>
          <p:cNvSpPr>
            <a:spLocks noChangeArrowheads="1"/>
          </p:cNvSpPr>
          <p:nvPr/>
        </p:nvSpPr>
        <p:spPr bwMode="auto">
          <a:xfrm>
            <a:off x="6286500" y="2746375"/>
            <a:ext cx="1042988" cy="249238"/>
          </a:xfrm>
          <a:prstGeom prst="rect">
            <a:avLst/>
          </a:prstGeom>
          <a:solidFill>
            <a:schemeClr val="accent2"/>
          </a:solidFill>
          <a:ln w="38100">
            <a:solidFill>
              <a:schemeClr val="tx1"/>
            </a:solidFill>
            <a:miter lim="800000"/>
            <a:headEnd/>
            <a:tailEnd/>
          </a:ln>
        </p:spPr>
        <p:txBody>
          <a:bodyPr wrap="none" anchor="ctr"/>
          <a:lstStyle/>
          <a:p>
            <a:endParaRPr lang="en-US" dirty="0">
              <a:latin typeface="Arial" pitchFamily="34" charset="0"/>
            </a:endParaRPr>
          </a:p>
        </p:txBody>
      </p:sp>
      <p:sp>
        <p:nvSpPr>
          <p:cNvPr id="171052" name="Freeform 43"/>
          <p:cNvSpPr>
            <a:spLocks/>
          </p:cNvSpPr>
          <p:nvPr/>
        </p:nvSpPr>
        <p:spPr bwMode="auto">
          <a:xfrm>
            <a:off x="6516688" y="2971800"/>
            <a:ext cx="946150" cy="1165225"/>
          </a:xfrm>
          <a:custGeom>
            <a:avLst/>
            <a:gdLst>
              <a:gd name="T0" fmla="*/ 2147483647 w 596"/>
              <a:gd name="T1" fmla="*/ 2147483647 h 734"/>
              <a:gd name="T2" fmla="*/ 0 w 596"/>
              <a:gd name="T3" fmla="*/ 2147483647 h 734"/>
              <a:gd name="T4" fmla="*/ 2147483647 w 596"/>
              <a:gd name="T5" fmla="*/ 0 h 734"/>
              <a:gd name="T6" fmla="*/ 0 60000 65536"/>
              <a:gd name="T7" fmla="*/ 0 60000 65536"/>
              <a:gd name="T8" fmla="*/ 0 60000 65536"/>
              <a:gd name="T9" fmla="*/ 0 w 596"/>
              <a:gd name="T10" fmla="*/ 0 h 734"/>
              <a:gd name="T11" fmla="*/ 596 w 596"/>
              <a:gd name="T12" fmla="*/ 734 h 734"/>
            </a:gdLst>
            <a:ahLst/>
            <a:cxnLst>
              <a:cxn ang="T6">
                <a:pos x="T0" y="T1"/>
              </a:cxn>
              <a:cxn ang="T7">
                <a:pos x="T2" y="T3"/>
              </a:cxn>
              <a:cxn ang="T8">
                <a:pos x="T4" y="T5"/>
              </a:cxn>
            </a:cxnLst>
            <a:rect l="T9" t="T10" r="T11" b="T12"/>
            <a:pathLst>
              <a:path w="596" h="734">
                <a:moveTo>
                  <a:pt x="596" y="35"/>
                </a:moveTo>
                <a:lnTo>
                  <a:pt x="0" y="734"/>
                </a:lnTo>
                <a:lnTo>
                  <a:pt x="551" y="0"/>
                </a:lnTo>
              </a:path>
            </a:pathLst>
          </a:custGeom>
          <a:solidFill>
            <a:schemeClr val="tx2"/>
          </a:solidFill>
          <a:ln w="9525">
            <a:solidFill>
              <a:schemeClr val="tx1"/>
            </a:solidFill>
            <a:round/>
            <a:headEnd/>
            <a:tailEnd type="triangle" w="med" len="med"/>
          </a:ln>
        </p:spPr>
        <p:txBody>
          <a:bodyPr wrap="none" anchor="ctr"/>
          <a:lstStyle/>
          <a:p>
            <a:endParaRPr lang="en-US" dirty="0">
              <a:latin typeface="Arial" pitchFamily="34" charset="0"/>
            </a:endParaRPr>
          </a:p>
        </p:txBody>
      </p:sp>
      <p:grpSp>
        <p:nvGrpSpPr>
          <p:cNvPr id="171053" name="Group 49"/>
          <p:cNvGrpSpPr>
            <a:grpSpLocks/>
          </p:cNvGrpSpPr>
          <p:nvPr/>
        </p:nvGrpSpPr>
        <p:grpSpPr bwMode="auto">
          <a:xfrm>
            <a:off x="4383088" y="5145088"/>
            <a:ext cx="415925" cy="606425"/>
            <a:chOff x="2208" y="1920"/>
            <a:chExt cx="1152" cy="1680"/>
          </a:xfrm>
        </p:grpSpPr>
        <p:sp>
          <p:nvSpPr>
            <p:cNvPr id="17105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105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105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105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171058" name="Group 54"/>
          <p:cNvGrpSpPr>
            <a:grpSpLocks/>
          </p:cNvGrpSpPr>
          <p:nvPr/>
        </p:nvGrpSpPr>
        <p:grpSpPr bwMode="auto">
          <a:xfrm>
            <a:off x="5137150" y="4259263"/>
            <a:ext cx="415925" cy="606425"/>
            <a:chOff x="2208" y="1920"/>
            <a:chExt cx="1152" cy="1680"/>
          </a:xfrm>
        </p:grpSpPr>
        <p:sp>
          <p:nvSpPr>
            <p:cNvPr id="171059" name="Oval 5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1060" name="Oval 5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1061" name="AutoShape 5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1062" name="AutoShape 5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171063" name="Group 59"/>
          <p:cNvGrpSpPr>
            <a:grpSpLocks/>
          </p:cNvGrpSpPr>
          <p:nvPr/>
        </p:nvGrpSpPr>
        <p:grpSpPr bwMode="auto">
          <a:xfrm>
            <a:off x="7402513" y="4506913"/>
            <a:ext cx="415925" cy="606425"/>
            <a:chOff x="2208" y="1920"/>
            <a:chExt cx="1152" cy="1680"/>
          </a:xfrm>
        </p:grpSpPr>
        <p:sp>
          <p:nvSpPr>
            <p:cNvPr id="171064" name="Oval 6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1065" name="Oval 6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1066" name="AutoShape 6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1067" name="AutoShape 6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171068" name="Group 64"/>
          <p:cNvGrpSpPr>
            <a:grpSpLocks/>
          </p:cNvGrpSpPr>
          <p:nvPr/>
        </p:nvGrpSpPr>
        <p:grpSpPr bwMode="auto">
          <a:xfrm>
            <a:off x="6037263" y="3517900"/>
            <a:ext cx="415925" cy="606425"/>
            <a:chOff x="2208" y="1920"/>
            <a:chExt cx="1152" cy="1680"/>
          </a:xfrm>
        </p:grpSpPr>
        <p:sp>
          <p:nvSpPr>
            <p:cNvPr id="171069" name="Oval 6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1070" name="Oval 6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1071" name="AutoShape 6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1072" name="AutoShape 6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171073" name="Text Box 80"/>
          <p:cNvSpPr txBox="1">
            <a:spLocks noChangeArrowheads="1"/>
          </p:cNvSpPr>
          <p:nvPr/>
        </p:nvSpPr>
        <p:spPr bwMode="auto">
          <a:xfrm>
            <a:off x="1171575" y="3844925"/>
            <a:ext cx="3095625" cy="579438"/>
          </a:xfrm>
          <a:prstGeom prst="rect">
            <a:avLst/>
          </a:prstGeom>
          <a:noFill/>
          <a:ln w="9525">
            <a:noFill/>
            <a:miter lim="800000"/>
            <a:headEnd/>
            <a:tailEnd/>
          </a:ln>
        </p:spPr>
        <p:txBody>
          <a:bodyPr wrap="none">
            <a:spAutoFit/>
          </a:bodyPr>
          <a:lstStyle/>
          <a:p>
            <a:r>
              <a:rPr lang="en-US" sz="3200" dirty="0">
                <a:solidFill>
                  <a:srgbClr val="0000FF"/>
                </a:solidFill>
                <a:latin typeface="Arial" pitchFamily="34" charset="0"/>
                <a:cs typeface="Arial" pitchFamily="34" charset="0"/>
              </a:rPr>
              <a:t>Can be tricky …</a:t>
            </a:r>
          </a:p>
        </p:txBody>
      </p:sp>
      <p:sp>
        <p:nvSpPr>
          <p:cNvPr id="17107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oter Placeholder 3"/>
          <p:cNvSpPr>
            <a:spLocks noGrp="1"/>
          </p:cNvSpPr>
          <p:nvPr>
            <p:ph type="ftr" sz="quarter" idx="10"/>
          </p:nvPr>
        </p:nvSpPr>
        <p:spPr/>
        <p:txBody>
          <a:bodyPr/>
          <a:lstStyle/>
          <a:p>
            <a:pPr>
              <a:defRPr/>
            </a:pPr>
            <a:endParaRPr lang="en-US" dirty="0"/>
          </a:p>
        </p:txBody>
      </p:sp>
      <p:sp>
        <p:nvSpPr>
          <p:cNvPr id="51" name="Slide Number Placeholder 4"/>
          <p:cNvSpPr>
            <a:spLocks noGrp="1"/>
          </p:cNvSpPr>
          <p:nvPr>
            <p:ph type="sldNum" sz="quarter" idx="4294967295"/>
          </p:nvPr>
        </p:nvSpPr>
        <p:spPr>
          <a:xfrm>
            <a:off x="6553200" y="6248400"/>
            <a:ext cx="1905000" cy="457200"/>
          </a:xfrm>
          <a:prstGeom prst="rect">
            <a:avLst/>
          </a:prstGeom>
        </p:spPr>
        <p:txBody>
          <a:bodyPr/>
          <a:lstStyle/>
          <a:p>
            <a:pPr>
              <a:defRPr/>
            </a:pPr>
            <a:endParaRPr lang="en-US" dirty="0"/>
          </a:p>
        </p:txBody>
      </p:sp>
      <p:sp>
        <p:nvSpPr>
          <p:cNvPr id="78852" name="Rectangle 2"/>
          <p:cNvSpPr>
            <a:spLocks noGrp="1" noChangeArrowheads="1"/>
          </p:cNvSpPr>
          <p:nvPr>
            <p:ph type="title"/>
          </p:nvPr>
        </p:nvSpPr>
        <p:spPr/>
        <p:txBody>
          <a:bodyPr/>
          <a:lstStyle/>
          <a:p>
            <a:r>
              <a:rPr lang="en-US" dirty="0"/>
              <a:t>Lock Teleportation</a:t>
            </a:r>
          </a:p>
        </p:txBody>
      </p:sp>
      <p:grpSp>
        <p:nvGrpSpPr>
          <p:cNvPr id="78853" name="Group 3"/>
          <p:cNvGrpSpPr>
            <a:grpSpLocks/>
          </p:cNvGrpSpPr>
          <p:nvPr/>
        </p:nvGrpSpPr>
        <p:grpSpPr bwMode="auto">
          <a:xfrm>
            <a:off x="1098550" y="2924175"/>
            <a:ext cx="866775" cy="582613"/>
            <a:chOff x="596" y="1599"/>
            <a:chExt cx="546" cy="367"/>
          </a:xfrm>
        </p:grpSpPr>
        <p:sp>
          <p:nvSpPr>
            <p:cNvPr id="78897" name="AutoShape 4"/>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78898" name="Line 5"/>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9" name="Text Box 6"/>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itchFamily="34" charset="0"/>
              </a:endParaRPr>
            </a:p>
          </p:txBody>
        </p:sp>
      </p:grpSp>
      <p:grpSp>
        <p:nvGrpSpPr>
          <p:cNvPr id="78854" name="Group 7"/>
          <p:cNvGrpSpPr>
            <a:grpSpLocks/>
          </p:cNvGrpSpPr>
          <p:nvPr/>
        </p:nvGrpSpPr>
        <p:grpSpPr bwMode="auto">
          <a:xfrm>
            <a:off x="2695575" y="2924175"/>
            <a:ext cx="866775" cy="582613"/>
            <a:chOff x="596" y="1599"/>
            <a:chExt cx="546" cy="367"/>
          </a:xfrm>
        </p:grpSpPr>
        <p:sp>
          <p:nvSpPr>
            <p:cNvPr id="78894" name="AutoShape 8"/>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5" name="Line 9"/>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6" name="Text Box 10"/>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itchFamily="34" charset="0"/>
                </a:rPr>
                <a:t>a</a:t>
              </a:r>
            </a:p>
          </p:txBody>
        </p:sp>
      </p:grpSp>
      <p:grpSp>
        <p:nvGrpSpPr>
          <p:cNvPr id="78855" name="Group 11"/>
          <p:cNvGrpSpPr>
            <a:grpSpLocks/>
          </p:cNvGrpSpPr>
          <p:nvPr/>
        </p:nvGrpSpPr>
        <p:grpSpPr bwMode="auto">
          <a:xfrm>
            <a:off x="4284663" y="2924175"/>
            <a:ext cx="879475" cy="582613"/>
            <a:chOff x="588" y="1599"/>
            <a:chExt cx="554" cy="367"/>
          </a:xfrm>
        </p:grpSpPr>
        <p:sp>
          <p:nvSpPr>
            <p:cNvPr id="78891" name="AutoShape 12"/>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2" name="Line 13"/>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3" name="Text Box 14"/>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itchFamily="34" charset="0"/>
                </a:rPr>
                <a:t>b</a:t>
              </a:r>
            </a:p>
          </p:txBody>
        </p:sp>
      </p:grpSp>
      <p:grpSp>
        <p:nvGrpSpPr>
          <p:cNvPr id="78856" name="Group 15"/>
          <p:cNvGrpSpPr>
            <a:grpSpLocks/>
          </p:cNvGrpSpPr>
          <p:nvPr/>
        </p:nvGrpSpPr>
        <p:grpSpPr bwMode="auto">
          <a:xfrm>
            <a:off x="5894388" y="2924175"/>
            <a:ext cx="866775" cy="582613"/>
            <a:chOff x="596" y="1599"/>
            <a:chExt cx="546" cy="367"/>
          </a:xfrm>
        </p:grpSpPr>
        <p:sp>
          <p:nvSpPr>
            <p:cNvPr id="78888" name="AutoShape 16"/>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9" name="Line 17"/>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0" name="Text Box 18"/>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itchFamily="34" charset="0"/>
                </a:rPr>
                <a:t>c</a:t>
              </a:r>
            </a:p>
          </p:txBody>
        </p:sp>
      </p:grpSp>
      <p:sp>
        <p:nvSpPr>
          <p:cNvPr id="78857" name="Line 19"/>
          <p:cNvSpPr>
            <a:spLocks noChangeShapeType="1"/>
          </p:cNvSpPr>
          <p:nvPr/>
        </p:nvSpPr>
        <p:spPr bwMode="auto">
          <a:xfrm>
            <a:off x="1744663"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58" name="Line 20"/>
          <p:cNvSpPr>
            <a:spLocks noChangeShapeType="1"/>
          </p:cNvSpPr>
          <p:nvPr/>
        </p:nvSpPr>
        <p:spPr bwMode="auto">
          <a:xfrm>
            <a:off x="33591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0" name="Group 22"/>
          <p:cNvGrpSpPr>
            <a:grpSpLocks/>
          </p:cNvGrpSpPr>
          <p:nvPr/>
        </p:nvGrpSpPr>
        <p:grpSpPr bwMode="auto">
          <a:xfrm>
            <a:off x="7481888" y="2925763"/>
            <a:ext cx="879476" cy="582612"/>
            <a:chOff x="588" y="1599"/>
            <a:chExt cx="554" cy="367"/>
          </a:xfrm>
        </p:grpSpPr>
        <p:sp>
          <p:nvSpPr>
            <p:cNvPr id="78885" name="AutoShape 2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6" name="Line 2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87" name="Text Box 2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itchFamily="34" charset="0"/>
                </a:rPr>
                <a:t>d</a:t>
              </a:r>
            </a:p>
          </p:txBody>
        </p:sp>
      </p:grpSp>
      <p:sp>
        <p:nvSpPr>
          <p:cNvPr id="78861" name="Line 26"/>
          <p:cNvSpPr>
            <a:spLocks noChangeShapeType="1"/>
          </p:cNvSpPr>
          <p:nvPr/>
        </p:nvSpPr>
        <p:spPr bwMode="auto">
          <a:xfrm>
            <a:off x="49466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62" name="Line 27"/>
          <p:cNvSpPr>
            <a:spLocks noChangeShapeType="1"/>
          </p:cNvSpPr>
          <p:nvPr/>
        </p:nvSpPr>
        <p:spPr bwMode="auto">
          <a:xfrm>
            <a:off x="656590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3" name="Group 28"/>
          <p:cNvGrpSpPr>
            <a:grpSpLocks/>
          </p:cNvGrpSpPr>
          <p:nvPr/>
        </p:nvGrpSpPr>
        <p:grpSpPr bwMode="auto">
          <a:xfrm>
            <a:off x="7519989" y="2327275"/>
            <a:ext cx="427038" cy="622300"/>
            <a:chOff x="2208" y="1920"/>
            <a:chExt cx="1152" cy="1680"/>
          </a:xfrm>
        </p:grpSpPr>
        <p:sp>
          <p:nvSpPr>
            <p:cNvPr id="78881" name="Oval 29"/>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78882" name="Oval 3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78883" name="AutoShape 3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78884" name="AutoShape 3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78864" name="Group 33"/>
          <p:cNvGrpSpPr>
            <a:grpSpLocks/>
          </p:cNvGrpSpPr>
          <p:nvPr/>
        </p:nvGrpSpPr>
        <p:grpSpPr bwMode="auto">
          <a:xfrm>
            <a:off x="3862388" y="5026025"/>
            <a:ext cx="1447800" cy="1295400"/>
            <a:chOff x="1584" y="816"/>
            <a:chExt cx="912" cy="816"/>
          </a:xfrm>
        </p:grpSpPr>
        <p:sp>
          <p:nvSpPr>
            <p:cNvPr id="78872" name="Freeform 3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3" name="Freeform 3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4" name="Freeform 36"/>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5" name="Freeform 3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6" name="Freeform 3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7" name="Freeform 3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8" name="Freeform 40"/>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9" name="Freeform 41"/>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80" name="Freeform 42"/>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2" name="Line 16"/>
          <p:cNvSpPr>
            <a:spLocks noChangeShapeType="1"/>
          </p:cNvSpPr>
          <p:nvPr/>
        </p:nvSpPr>
        <p:spPr bwMode="auto">
          <a:xfrm>
            <a:off x="8113711" y="32187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3" name="TextBox 2"/>
          <p:cNvSpPr txBox="1"/>
          <p:nvPr/>
        </p:nvSpPr>
        <p:spPr bwMode="auto">
          <a:xfrm>
            <a:off x="3130592" y="1569770"/>
            <a:ext cx="3241593" cy="523220"/>
          </a:xfrm>
          <a:prstGeom prst="rect">
            <a:avLst/>
          </a:prstGeom>
          <a:noFill/>
          <a:ln w="38100">
            <a:noFill/>
            <a:miter lim="800000"/>
            <a:headEnd/>
            <a:tailEnd/>
          </a:ln>
          <a:effectLst/>
        </p:spPr>
        <p:txBody>
          <a:bodyPr wrap="none" rtlCol="0">
            <a:spAutoFit/>
          </a:bodyPr>
          <a:lstStyle/>
          <a:p>
            <a:pPr algn="ctr"/>
            <a:r>
              <a:rPr lang="en-US" sz="2800" b="1" dirty="0">
                <a:solidFill>
                  <a:srgbClr val="FF0000"/>
                </a:solidFill>
                <a:latin typeface="Arial" pitchFamily="34" charset="0"/>
              </a:rPr>
              <a:t>no locks acquired</a:t>
            </a:r>
          </a:p>
        </p:txBody>
      </p:sp>
      <p:sp>
        <p:nvSpPr>
          <p:cNvPr id="5" name="Rounded Rectangular Callout 4"/>
          <p:cNvSpPr/>
          <p:nvPr/>
        </p:nvSpPr>
        <p:spPr bwMode="auto">
          <a:xfrm>
            <a:off x="2438400" y="2585085"/>
            <a:ext cx="4560887" cy="1388745"/>
          </a:xfrm>
          <a:prstGeom prst="wedgeRoundRectCallout">
            <a:avLst>
              <a:gd name="adj1" fmla="val 10911"/>
              <a:gd name="adj2" fmla="val -74674"/>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Lucida Console" pitchFamily="49" charset="0"/>
            </a:endParaRPr>
          </a:p>
        </p:txBody>
      </p:sp>
    </p:spTree>
    <p:extLst>
      <p:ext uri="{BB962C8B-B14F-4D97-AF65-F5344CB8AC3E}">
        <p14:creationId xmlns:p14="http://schemas.microsoft.com/office/powerpoint/2010/main" val="246356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61123"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F4024530-8648-405C-B1D9-239DA34CBC12}" type="slidenum">
              <a:rPr lang="ar-SA" sz="1400">
                <a:solidFill>
                  <a:schemeClr val="tx1"/>
                </a:solidFill>
                <a:latin typeface="Arial" pitchFamily="34" charset="0"/>
                <a:cs typeface="Arial" pitchFamily="34" charset="0"/>
              </a:rPr>
              <a:pPr algn="r"/>
              <a:t>61</a:t>
            </a:fld>
            <a:endParaRPr lang="en-US" sz="1400" dirty="0">
              <a:solidFill>
                <a:schemeClr val="tx1"/>
              </a:solidFill>
              <a:latin typeface="Arial" pitchFamily="34" charset="0"/>
              <a:cs typeface="Arial" pitchFamily="34" charset="0"/>
            </a:endParaRPr>
          </a:p>
        </p:txBody>
      </p:sp>
      <p:sp>
        <p:nvSpPr>
          <p:cNvPr id="26112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45E655F-DD80-4103-ADA6-612030F685EE}" type="slidenum">
              <a:rPr lang="ar-SA" sz="1400">
                <a:solidFill>
                  <a:schemeClr val="tx1"/>
                </a:solidFill>
                <a:latin typeface="Arial" pitchFamily="34" charset="0"/>
                <a:cs typeface="Arial" pitchFamily="34" charset="0"/>
              </a:rPr>
              <a:pPr algn="r"/>
              <a:t>61</a:t>
            </a:fld>
            <a:endParaRPr lang="en-US" sz="1400" dirty="0">
              <a:solidFill>
                <a:schemeClr val="tx1"/>
              </a:solidFill>
              <a:latin typeface="Arial" pitchFamily="34" charset="0"/>
              <a:cs typeface="Arial" pitchFamily="34" charset="0"/>
            </a:endParaRPr>
          </a:p>
        </p:txBody>
      </p:sp>
      <p:sp>
        <p:nvSpPr>
          <p:cNvPr id="261125" name="Rectangle 2"/>
          <p:cNvSpPr>
            <a:spLocks noGrp="1" noChangeArrowheads="1"/>
          </p:cNvSpPr>
          <p:nvPr>
            <p:ph type="title" idx="4294967295"/>
          </p:nvPr>
        </p:nvSpPr>
        <p:spPr/>
        <p:txBody>
          <a:bodyPr/>
          <a:lstStyle/>
          <a:p>
            <a:r>
              <a:rPr lang="en-US" sz="4000"/>
              <a:t>Not all Skittles and Beer</a:t>
            </a:r>
          </a:p>
        </p:txBody>
      </p:sp>
      <p:sp>
        <p:nvSpPr>
          <p:cNvPr id="261126" name="Rectangle 3"/>
          <p:cNvSpPr>
            <a:spLocks noGrp="1" noChangeArrowheads="1"/>
          </p:cNvSpPr>
          <p:nvPr>
            <p:ph type="body" idx="4294967295"/>
          </p:nvPr>
        </p:nvSpPr>
        <p:spPr/>
        <p:txBody>
          <a:bodyPr/>
          <a:lstStyle/>
          <a:p>
            <a:r>
              <a:rPr lang="en-US" dirty="0"/>
              <a:t>Limits to</a:t>
            </a:r>
          </a:p>
          <a:p>
            <a:pPr lvl="1"/>
            <a:r>
              <a:rPr lang="en-US" dirty="0"/>
              <a:t>Transactional cache size</a:t>
            </a:r>
          </a:p>
          <a:p>
            <a:pPr lvl="1"/>
            <a:r>
              <a:rPr lang="en-US" dirty="0"/>
              <a:t>Scheduling quantum</a:t>
            </a:r>
          </a:p>
          <a:p>
            <a:r>
              <a:rPr lang="en-US" dirty="0"/>
              <a:t>Transaction cannot commit if it is</a:t>
            </a:r>
          </a:p>
          <a:p>
            <a:pPr lvl="1"/>
            <a:r>
              <a:rPr lang="en-US" dirty="0"/>
              <a:t>Too big</a:t>
            </a:r>
          </a:p>
          <a:p>
            <a:pPr lvl="1"/>
            <a:r>
              <a:rPr lang="en-US" dirty="0"/>
              <a:t>Too slow</a:t>
            </a:r>
          </a:p>
          <a:p>
            <a:pPr lvl="1"/>
            <a:r>
              <a:rPr lang="en-US" dirty="0"/>
              <a:t>Actual limits platform-dependent</a:t>
            </a:r>
          </a:p>
        </p:txBody>
      </p:sp>
      <p:pic>
        <p:nvPicPr>
          <p:cNvPr id="261127" name="Picture 7"/>
          <p:cNvPicPr>
            <a:picLocks noChangeAspect="1" noChangeArrowheads="1"/>
          </p:cNvPicPr>
          <p:nvPr/>
        </p:nvPicPr>
        <p:blipFill>
          <a:blip r:embed="rId3" cstate="print"/>
          <a:srcRect/>
          <a:stretch>
            <a:fillRect/>
          </a:stretch>
        </p:blipFill>
        <p:spPr bwMode="auto">
          <a:xfrm>
            <a:off x="3278186" y="766763"/>
            <a:ext cx="1893887" cy="1038225"/>
          </a:xfrm>
          <a:prstGeom prst="rect">
            <a:avLst/>
          </a:prstGeom>
          <a:noFill/>
          <a:ln w="38100" algn="ctr">
            <a:noFill/>
            <a:miter lim="800000"/>
            <a:headEnd/>
            <a:tailEnd/>
          </a:ln>
        </p:spPr>
      </p:pic>
      <p:pic>
        <p:nvPicPr>
          <p:cNvPr id="261128" name="Picture 8"/>
          <p:cNvPicPr>
            <a:picLocks noChangeAspect="1" noChangeArrowheads="1"/>
          </p:cNvPicPr>
          <p:nvPr/>
        </p:nvPicPr>
        <p:blipFill>
          <a:blip r:embed="rId4" cstate="print"/>
          <a:srcRect/>
          <a:stretch>
            <a:fillRect/>
          </a:stretch>
        </p:blipFill>
        <p:spPr bwMode="auto">
          <a:xfrm>
            <a:off x="6171062" y="239713"/>
            <a:ext cx="1600200" cy="2133600"/>
          </a:xfrm>
          <a:prstGeom prst="rect">
            <a:avLst/>
          </a:prstGeom>
          <a:noFill/>
          <a:ln w="38100" algn="ctr">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a:t>HTM Strengths &amp; Weaknesses</a:t>
            </a:r>
          </a:p>
        </p:txBody>
      </p:sp>
      <p:sp>
        <p:nvSpPr>
          <p:cNvPr id="265219" name="Rectangle 3"/>
          <p:cNvSpPr>
            <a:spLocks noGrp="1" noChangeArrowheads="1"/>
          </p:cNvSpPr>
          <p:nvPr>
            <p:ph type="body" idx="1"/>
          </p:nvPr>
        </p:nvSpPr>
        <p:spPr/>
        <p:txBody>
          <a:bodyPr/>
          <a:lstStyle/>
          <a:p>
            <a:r>
              <a:rPr lang="en-US"/>
              <a:t>Ideal for lock-free data structures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a:t>HTM Strengths &amp; Weaknesses</a:t>
            </a:r>
          </a:p>
        </p:txBody>
      </p:sp>
      <p:sp>
        <p:nvSpPr>
          <p:cNvPr id="267267" name="Rectangle 3"/>
          <p:cNvSpPr>
            <a:spLocks noGrp="1" noChangeArrowheads="1"/>
          </p:cNvSpPr>
          <p:nvPr>
            <p:ph type="body" idx="1"/>
          </p:nvPr>
        </p:nvSpPr>
        <p:spPr/>
        <p:txBody>
          <a:bodyPr/>
          <a:lstStyle/>
          <a:p>
            <a:r>
              <a:rPr lang="en-US">
                <a:solidFill>
                  <a:schemeClr val="folHlink"/>
                </a:solidFill>
              </a:rPr>
              <a:t>Ideal for lock-free data structures</a:t>
            </a:r>
          </a:p>
          <a:p>
            <a:r>
              <a:rPr lang="en-US"/>
              <a:t>Practical proposals have limits on</a:t>
            </a:r>
          </a:p>
          <a:p>
            <a:pPr lvl="1"/>
            <a:r>
              <a:rPr lang="en-US"/>
              <a:t>Transaction size and length</a:t>
            </a:r>
          </a:p>
          <a:p>
            <a:pPr lvl="1"/>
            <a:r>
              <a:rPr lang="en-US"/>
              <a:t>Bounded HW resources</a:t>
            </a:r>
          </a:p>
          <a:p>
            <a:pPr lvl="1"/>
            <a:r>
              <a:rPr lang="en-US"/>
              <a:t>Guarantees vs best-effort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t>HTM Strengths &amp; Weaknesses</a:t>
            </a:r>
          </a:p>
        </p:txBody>
      </p:sp>
      <p:sp>
        <p:nvSpPr>
          <p:cNvPr id="269315" name="Rectangle 3"/>
          <p:cNvSpPr>
            <a:spLocks noGrp="1" noChangeArrowheads="1"/>
          </p:cNvSpPr>
          <p:nvPr>
            <p:ph type="body" idx="1"/>
          </p:nvPr>
        </p:nvSpPr>
        <p:spPr/>
        <p:txBody>
          <a:bodyPr/>
          <a:lstStyle/>
          <a:p>
            <a:pPr>
              <a:lnSpc>
                <a:spcPct val="90000"/>
              </a:lnSpc>
            </a:pPr>
            <a:r>
              <a:rPr lang="en-US">
                <a:solidFill>
                  <a:schemeClr val="folHlink"/>
                </a:solidFill>
              </a:rPr>
              <a:t>Ideal for lock-free data structures</a:t>
            </a:r>
          </a:p>
          <a:p>
            <a:pPr>
              <a:lnSpc>
                <a:spcPct val="90000"/>
              </a:lnSpc>
            </a:pPr>
            <a:r>
              <a:rPr lang="en-US">
                <a:solidFill>
                  <a:schemeClr val="folHlink"/>
                </a:solidFill>
              </a:rPr>
              <a:t>Practical proposals have limits on</a:t>
            </a:r>
          </a:p>
          <a:p>
            <a:pPr lvl="1">
              <a:lnSpc>
                <a:spcPct val="90000"/>
              </a:lnSpc>
            </a:pPr>
            <a:r>
              <a:rPr lang="en-US">
                <a:solidFill>
                  <a:schemeClr val="folHlink"/>
                </a:solidFill>
              </a:rPr>
              <a:t>Transaction size and length</a:t>
            </a:r>
          </a:p>
          <a:p>
            <a:pPr lvl="1">
              <a:lnSpc>
                <a:spcPct val="90000"/>
              </a:lnSpc>
            </a:pPr>
            <a:r>
              <a:rPr lang="en-US">
                <a:solidFill>
                  <a:schemeClr val="folHlink"/>
                </a:solidFill>
              </a:rPr>
              <a:t>Bounded HW resources</a:t>
            </a:r>
          </a:p>
          <a:p>
            <a:pPr lvl="1">
              <a:lnSpc>
                <a:spcPct val="90000"/>
              </a:lnSpc>
            </a:pPr>
            <a:r>
              <a:rPr lang="en-US">
                <a:solidFill>
                  <a:schemeClr val="folHlink"/>
                </a:solidFill>
              </a:rPr>
              <a:t>Guarantees vs best-effort</a:t>
            </a:r>
          </a:p>
          <a:p>
            <a:pPr>
              <a:lnSpc>
                <a:spcPct val="90000"/>
              </a:lnSpc>
            </a:pPr>
            <a:r>
              <a:rPr lang="en-US"/>
              <a:t>On fail</a:t>
            </a:r>
          </a:p>
          <a:p>
            <a:pPr lvl="1">
              <a:lnSpc>
                <a:spcPct val="90000"/>
              </a:lnSpc>
            </a:pPr>
            <a:r>
              <a:rPr lang="en-US"/>
              <a:t>Diagnostics essential</a:t>
            </a:r>
          </a:p>
          <a:p>
            <a:pPr lvl="1">
              <a:lnSpc>
                <a:spcPct val="90000"/>
              </a:lnSpc>
            </a:pPr>
            <a:r>
              <a:rPr lang="en-US"/>
              <a:t>Retry in software?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a:t>Composition</a:t>
            </a:r>
          </a:p>
        </p:txBody>
      </p:sp>
      <p:sp>
        <p:nvSpPr>
          <p:cNvPr id="271363" name="Rectangle 3"/>
          <p:cNvSpPr>
            <a:spLocks noGrp="1" noChangeArrowheads="1"/>
          </p:cNvSpPr>
          <p:nvPr>
            <p:ph type="body" idx="1"/>
          </p:nvPr>
        </p:nvSpPr>
        <p:spPr/>
        <p:txBody>
          <a:bodyPr/>
          <a:lstStyle/>
          <a:p>
            <a:endParaRPr lang="en-US"/>
          </a:p>
        </p:txBody>
      </p:sp>
      <p:pic>
        <p:nvPicPr>
          <p:cNvPr id="271364" name="Picture 4"/>
          <p:cNvPicPr>
            <a:picLocks noChangeAspect="1" noChangeArrowheads="1"/>
          </p:cNvPicPr>
          <p:nvPr/>
        </p:nvPicPr>
        <p:blipFill>
          <a:blip r:embed="rId3" cstate="print"/>
          <a:srcRect/>
          <a:stretch>
            <a:fillRect/>
          </a:stretch>
        </p:blipFill>
        <p:spPr bwMode="auto">
          <a:xfrm rot="-1404820">
            <a:off x="889000" y="1395413"/>
            <a:ext cx="8255000" cy="5111750"/>
          </a:xfrm>
          <a:prstGeom prst="rect">
            <a:avLst/>
          </a:prstGeom>
          <a:noFill/>
          <a:ln w="38100" algn="ctr">
            <a:noFill/>
            <a:miter lim="800000"/>
            <a:headEnd/>
            <a:tailEnd/>
          </a:ln>
          <a:effectLst/>
        </p:spPr>
      </p:pic>
      <p:sp>
        <p:nvSpPr>
          <p:cNvPr id="271365" name="Text Box 5"/>
          <p:cNvSpPr txBox="1">
            <a:spLocks noChangeArrowheads="1"/>
          </p:cNvSpPr>
          <p:nvPr/>
        </p:nvSpPr>
        <p:spPr bwMode="auto">
          <a:xfrm>
            <a:off x="109069" y="2335213"/>
            <a:ext cx="6301726"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0000FF"/>
                </a:solidFill>
                <a:latin typeface="Arial" pitchFamily="34" charset="0"/>
                <a:cs typeface="Arial" pitchFamily="34" charset="0"/>
              </a:rPr>
              <a:t>Locks don’t compose, transactions do.</a:t>
            </a:r>
          </a:p>
        </p:txBody>
      </p:sp>
      <p:sp>
        <p:nvSpPr>
          <p:cNvPr id="271366" name="Text Box 6"/>
          <p:cNvSpPr txBox="1">
            <a:spLocks noChangeArrowheads="1"/>
          </p:cNvSpPr>
          <p:nvPr/>
        </p:nvSpPr>
        <p:spPr bwMode="auto">
          <a:xfrm>
            <a:off x="40132" y="3448050"/>
            <a:ext cx="808266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0000FF"/>
                </a:solidFill>
                <a:latin typeface="Arial" pitchFamily="34" charset="0"/>
                <a:cs typeface="Arial" pitchFamily="34" charset="0"/>
              </a:rPr>
              <a:t>Composition necessary for Software Engineering.</a:t>
            </a:r>
          </a:p>
        </p:txBody>
      </p:sp>
      <p:sp>
        <p:nvSpPr>
          <p:cNvPr id="271367" name="Text Box 7"/>
          <p:cNvSpPr txBox="1">
            <a:spLocks noChangeArrowheads="1"/>
          </p:cNvSpPr>
          <p:nvPr/>
        </p:nvSpPr>
        <p:spPr bwMode="auto">
          <a:xfrm>
            <a:off x="452438" y="4576763"/>
            <a:ext cx="8177212"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But practical HTM doesn’t</a:t>
            </a:r>
            <a:r>
              <a:rPr lang="en-US" sz="2800" dirty="0">
                <a:solidFill>
                  <a:srgbClr val="3366FF"/>
                </a:solidFill>
                <a:latin typeface="Arial" pitchFamily="34" charset="0"/>
                <a:cs typeface="Arial" pitchFamily="34" charset="0"/>
              </a:rPr>
              <a:t> </a:t>
            </a:r>
            <a:r>
              <a:rPr lang="en-US" sz="2800" b="1" i="1" dirty="0">
                <a:solidFill>
                  <a:schemeClr val="tx1"/>
                </a:solidFill>
                <a:latin typeface="Arial" pitchFamily="34" charset="0"/>
                <a:cs typeface="Arial" pitchFamily="34" charset="0"/>
              </a:rPr>
              <a:t>really</a:t>
            </a:r>
            <a:r>
              <a:rPr lang="en-US" sz="2800" dirty="0">
                <a:solidFill>
                  <a:srgbClr val="3366FF"/>
                </a:solidFill>
                <a:latin typeface="Arial" pitchFamily="34" charset="0"/>
                <a:cs typeface="Arial" pitchFamily="34" charset="0"/>
              </a:rPr>
              <a:t> </a:t>
            </a:r>
            <a:r>
              <a:rPr lang="en-US" sz="2800" dirty="0">
                <a:solidFill>
                  <a:srgbClr val="0000FF"/>
                </a:solidFill>
                <a:latin typeface="Arial" pitchFamily="34" charset="0"/>
                <a:cs typeface="Arial" pitchFamily="34" charset="0"/>
              </a:rPr>
              <a:t>support composition!</a:t>
            </a:r>
          </a:p>
        </p:txBody>
      </p:sp>
      <p:sp>
        <p:nvSpPr>
          <p:cNvPr id="271368" name="Text Box 8"/>
          <p:cNvSpPr txBox="1">
            <a:spLocks noChangeArrowheads="1"/>
          </p:cNvSpPr>
          <p:nvPr/>
        </p:nvSpPr>
        <p:spPr bwMode="auto">
          <a:xfrm>
            <a:off x="5536549" y="5373434"/>
            <a:ext cx="3220753"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0000FF"/>
                </a:solidFill>
                <a:latin typeface="Arial" pitchFamily="34" charset="0"/>
                <a:cs typeface="Arial" pitchFamily="34" charset="0"/>
              </a:rPr>
              <a:t>Why we need STM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1364"/>
                                        </p:tgtEl>
                                        <p:attrNameLst>
                                          <p:attrName>style.visibility</p:attrName>
                                        </p:attrNameLst>
                                      </p:cBhvr>
                                      <p:to>
                                        <p:strVal val="visible"/>
                                      </p:to>
                                    </p:set>
                                    <p:animEffect transition="in" filter="blinds(horizontal)">
                                      <p:cBhvr>
                                        <p:cTn id="7" dur="500"/>
                                        <p:tgtEl>
                                          <p:spTgt spid="2713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1365"/>
                                        </p:tgtEl>
                                        <p:attrNameLst>
                                          <p:attrName>style.visibility</p:attrName>
                                        </p:attrNameLst>
                                      </p:cBhvr>
                                      <p:to>
                                        <p:strVal val="visible"/>
                                      </p:to>
                                    </p:set>
                                    <p:animEffect transition="in" filter="blinds(horizontal)">
                                      <p:cBhvr>
                                        <p:cTn id="12" dur="500"/>
                                        <p:tgtEl>
                                          <p:spTgt spid="2713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1366"/>
                                        </p:tgtEl>
                                        <p:attrNameLst>
                                          <p:attrName>style.visibility</p:attrName>
                                        </p:attrNameLst>
                                      </p:cBhvr>
                                      <p:to>
                                        <p:strVal val="visible"/>
                                      </p:to>
                                    </p:set>
                                    <p:animEffect transition="in" filter="blinds(horizontal)">
                                      <p:cBhvr>
                                        <p:cTn id="17" dur="500"/>
                                        <p:tgtEl>
                                          <p:spTgt spid="2713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1367"/>
                                        </p:tgtEl>
                                        <p:attrNameLst>
                                          <p:attrName>style.visibility</p:attrName>
                                        </p:attrNameLst>
                                      </p:cBhvr>
                                      <p:to>
                                        <p:strVal val="visible"/>
                                      </p:to>
                                    </p:set>
                                    <p:animEffect transition="in" filter="blinds(horizontal)">
                                      <p:cBhvr>
                                        <p:cTn id="22" dur="500"/>
                                        <p:tgtEl>
                                          <p:spTgt spid="2713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1368"/>
                                        </p:tgtEl>
                                        <p:attrNameLst>
                                          <p:attrName>style.visibility</p:attrName>
                                        </p:attrNameLst>
                                      </p:cBhvr>
                                      <p:to>
                                        <p:strVal val="visible"/>
                                      </p:to>
                                    </p:set>
                                    <p:animEffect transition="in" filter="blinds(horizontal)">
                                      <p:cBhvr>
                                        <p:cTn id="27" dur="500"/>
                                        <p:tgtEl>
                                          <p:spTgt spid="271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5" grpId="0" animBg="1"/>
      <p:bldP spid="271366" grpId="0" animBg="1"/>
      <p:bldP spid="271367" grpId="0" animBg="1"/>
      <p:bldP spid="27136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14375" y="428625"/>
            <a:ext cx="7772400" cy="1143000"/>
          </a:xfrm>
        </p:spPr>
        <p:txBody>
          <a:bodyPr/>
          <a:lstStyle/>
          <a:p>
            <a:r>
              <a:rPr lang="en-US" dirty="0"/>
              <a:t>Transactional Consistency</a:t>
            </a:r>
          </a:p>
        </p:txBody>
      </p:sp>
      <p:sp>
        <p:nvSpPr>
          <p:cNvPr id="19459" name="Rectangle 3"/>
          <p:cNvSpPr>
            <a:spLocks noGrp="1" noChangeArrowheads="1"/>
          </p:cNvSpPr>
          <p:nvPr>
            <p:ph type="body" idx="1"/>
          </p:nvPr>
        </p:nvSpPr>
        <p:spPr/>
        <p:txBody>
          <a:bodyPr/>
          <a:lstStyle/>
          <a:p>
            <a:r>
              <a:rPr lang="en-US" dirty="0">
                <a:solidFill>
                  <a:schemeClr val="tx1"/>
                </a:solidFill>
                <a:latin typeface="Arial" charset="0"/>
                <a:cs typeface="Arial" charset="0"/>
              </a:rPr>
              <a:t>Memory Transactions </a:t>
            </a:r>
            <a:r>
              <a:rPr lang="en-US" dirty="0">
                <a:latin typeface="Arial" charset="0"/>
                <a:cs typeface="Arial" charset="0"/>
              </a:rPr>
              <a:t>are collections of reads and writes executed atomically</a:t>
            </a:r>
          </a:p>
          <a:p>
            <a:r>
              <a:rPr lang="en-US" dirty="0">
                <a:latin typeface="Arial" charset="0"/>
                <a:cs typeface="Arial" charset="0"/>
              </a:rPr>
              <a:t>They should maintain </a:t>
            </a:r>
            <a:r>
              <a:rPr lang="en-US" i="1" dirty="0">
                <a:solidFill>
                  <a:schemeClr val="tx1"/>
                </a:solidFill>
                <a:latin typeface="Arial" charset="0"/>
                <a:cs typeface="Arial" charset="0"/>
              </a:rPr>
              <a:t>consistency</a:t>
            </a:r>
          </a:p>
          <a:p>
            <a:pPr lvl="1"/>
            <a:r>
              <a:rPr lang="en-US" i="1" dirty="0">
                <a:solidFill>
                  <a:srgbClr val="000000"/>
                </a:solidFill>
                <a:latin typeface="Arial" charset="0"/>
                <a:cs typeface="Arial" charset="0"/>
              </a:rPr>
              <a:t>External</a:t>
            </a:r>
            <a:r>
              <a:rPr lang="en-US" dirty="0">
                <a:latin typeface="Arial" charset="0"/>
                <a:cs typeface="Arial" charset="0"/>
              </a:rPr>
              <a:t>: with respect to the </a:t>
            </a:r>
            <a:r>
              <a:rPr lang="en-US" dirty="0" err="1">
                <a:latin typeface="Arial" charset="0"/>
                <a:cs typeface="Arial" charset="0"/>
              </a:rPr>
              <a:t>interleavings</a:t>
            </a:r>
            <a:r>
              <a:rPr lang="en-US" dirty="0">
                <a:latin typeface="Arial" charset="0"/>
                <a:cs typeface="Arial" charset="0"/>
              </a:rPr>
              <a:t> of other transactions (</a:t>
            </a:r>
            <a:r>
              <a:rPr lang="en-US" i="1" dirty="0" err="1">
                <a:latin typeface="Arial" charset="0"/>
                <a:cs typeface="Arial" charset="0"/>
              </a:rPr>
              <a:t>linearizability</a:t>
            </a:r>
            <a:r>
              <a:rPr lang="en-US" dirty="0">
                <a:latin typeface="Arial" charset="0"/>
                <a:cs typeface="Arial" charset="0"/>
              </a:rPr>
              <a:t>).</a:t>
            </a:r>
          </a:p>
          <a:p>
            <a:pPr lvl="1"/>
            <a:r>
              <a:rPr lang="en-US" i="1" dirty="0">
                <a:solidFill>
                  <a:srgbClr val="000000"/>
                </a:solidFill>
                <a:latin typeface="Arial" charset="0"/>
                <a:cs typeface="Arial" charset="0"/>
              </a:rPr>
              <a:t>Internal</a:t>
            </a:r>
            <a:r>
              <a:rPr lang="en-US" dirty="0">
                <a:latin typeface="Arial" charset="0"/>
                <a:cs typeface="Arial" charset="0"/>
              </a:rPr>
              <a:t>: the transaction itself should operate on a consistent state. </a:t>
            </a:r>
          </a:p>
        </p:txBody>
      </p:sp>
    </p:spTree>
    <p:extLst>
      <p:ext uri="{BB962C8B-B14F-4D97-AF65-F5344CB8AC3E}">
        <p14:creationId xmlns:p14="http://schemas.microsoft.com/office/powerpoint/2010/main" val="3624833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14375" y="285750"/>
            <a:ext cx="7772400" cy="1143000"/>
          </a:xfrm>
        </p:spPr>
        <p:txBody>
          <a:bodyPr/>
          <a:lstStyle/>
          <a:p>
            <a:r>
              <a:rPr lang="en-US" dirty="0"/>
              <a:t>External Consistency</a:t>
            </a:r>
          </a:p>
        </p:txBody>
      </p:sp>
      <p:sp>
        <p:nvSpPr>
          <p:cNvPr id="20483" name="Rectangle 4"/>
          <p:cNvSpPr>
            <a:spLocks noChangeArrowheads="1"/>
          </p:cNvSpPr>
          <p:nvPr/>
        </p:nvSpPr>
        <p:spPr bwMode="auto">
          <a:xfrm>
            <a:off x="2411413" y="1989138"/>
            <a:ext cx="576262" cy="2952750"/>
          </a:xfrm>
          <a:prstGeom prst="rect">
            <a:avLst/>
          </a:prstGeom>
          <a:solidFill>
            <a:srgbClr val="00FFCC"/>
          </a:solidFill>
          <a:ln w="9525">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0484" name="Line 5"/>
          <p:cNvSpPr>
            <a:spLocks noChangeShapeType="1"/>
          </p:cNvSpPr>
          <p:nvPr/>
        </p:nvSpPr>
        <p:spPr bwMode="auto">
          <a:xfrm>
            <a:off x="2411413" y="2420938"/>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latin typeface="Arial" panose="020B0604020202020204" pitchFamily="34" charset="0"/>
            </a:endParaRPr>
          </a:p>
        </p:txBody>
      </p:sp>
      <p:sp>
        <p:nvSpPr>
          <p:cNvPr id="20485" name="Line 6"/>
          <p:cNvSpPr>
            <a:spLocks noChangeShapeType="1"/>
          </p:cNvSpPr>
          <p:nvPr/>
        </p:nvSpPr>
        <p:spPr bwMode="auto">
          <a:xfrm>
            <a:off x="2411413" y="2925763"/>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latin typeface="Arial" panose="020B0604020202020204" pitchFamily="34" charset="0"/>
            </a:endParaRPr>
          </a:p>
        </p:txBody>
      </p:sp>
      <p:sp>
        <p:nvSpPr>
          <p:cNvPr id="20486" name="Line 7"/>
          <p:cNvSpPr>
            <a:spLocks noChangeShapeType="1"/>
          </p:cNvSpPr>
          <p:nvPr/>
        </p:nvSpPr>
        <p:spPr bwMode="auto">
          <a:xfrm>
            <a:off x="2411413" y="3430588"/>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latin typeface="Arial" panose="020B0604020202020204" pitchFamily="34" charset="0"/>
            </a:endParaRPr>
          </a:p>
        </p:txBody>
      </p:sp>
      <p:sp>
        <p:nvSpPr>
          <p:cNvPr id="20487" name="Line 8"/>
          <p:cNvSpPr>
            <a:spLocks noChangeShapeType="1"/>
          </p:cNvSpPr>
          <p:nvPr/>
        </p:nvSpPr>
        <p:spPr bwMode="auto">
          <a:xfrm>
            <a:off x="2411413" y="3935413"/>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latin typeface="Arial" panose="020B0604020202020204" pitchFamily="34" charset="0"/>
            </a:endParaRPr>
          </a:p>
        </p:txBody>
      </p:sp>
      <p:sp>
        <p:nvSpPr>
          <p:cNvPr id="20488" name="Line 9"/>
          <p:cNvSpPr>
            <a:spLocks noChangeShapeType="1"/>
          </p:cNvSpPr>
          <p:nvPr/>
        </p:nvSpPr>
        <p:spPr bwMode="auto">
          <a:xfrm>
            <a:off x="2411413" y="4440238"/>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latin typeface="Arial" panose="020B0604020202020204" pitchFamily="34" charset="0"/>
            </a:endParaRPr>
          </a:p>
        </p:txBody>
      </p:sp>
      <p:sp>
        <p:nvSpPr>
          <p:cNvPr id="20489" name="Line 10"/>
          <p:cNvSpPr>
            <a:spLocks noChangeShapeType="1"/>
          </p:cNvSpPr>
          <p:nvPr/>
        </p:nvSpPr>
        <p:spPr bwMode="auto">
          <a:xfrm flipV="1">
            <a:off x="2987675" y="1557338"/>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Arial" panose="020B0604020202020204" pitchFamily="34" charset="0"/>
            </a:endParaRPr>
          </a:p>
        </p:txBody>
      </p:sp>
      <p:sp>
        <p:nvSpPr>
          <p:cNvPr id="20490" name="Line 11"/>
          <p:cNvSpPr>
            <a:spLocks noChangeShapeType="1"/>
          </p:cNvSpPr>
          <p:nvPr/>
        </p:nvSpPr>
        <p:spPr bwMode="auto">
          <a:xfrm flipV="1">
            <a:off x="2411413" y="1557338"/>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Arial" panose="020B0604020202020204" pitchFamily="34" charset="0"/>
            </a:endParaRPr>
          </a:p>
        </p:txBody>
      </p:sp>
      <p:sp>
        <p:nvSpPr>
          <p:cNvPr id="20491" name="Line 12"/>
          <p:cNvSpPr>
            <a:spLocks noChangeShapeType="1"/>
          </p:cNvSpPr>
          <p:nvPr/>
        </p:nvSpPr>
        <p:spPr bwMode="auto">
          <a:xfrm flipV="1">
            <a:off x="2411413" y="4941888"/>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Arial" panose="020B0604020202020204" pitchFamily="34" charset="0"/>
            </a:endParaRPr>
          </a:p>
        </p:txBody>
      </p:sp>
      <p:sp>
        <p:nvSpPr>
          <p:cNvPr id="20492" name="Line 13"/>
          <p:cNvSpPr>
            <a:spLocks noChangeShapeType="1"/>
          </p:cNvSpPr>
          <p:nvPr/>
        </p:nvSpPr>
        <p:spPr bwMode="auto">
          <a:xfrm flipV="1">
            <a:off x="2987675" y="4941888"/>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Arial" panose="020B0604020202020204" pitchFamily="34" charset="0"/>
            </a:endParaRPr>
          </a:p>
        </p:txBody>
      </p:sp>
      <p:sp>
        <p:nvSpPr>
          <p:cNvPr id="20493" name="Text Box 59"/>
          <p:cNvSpPr txBox="1">
            <a:spLocks noChangeArrowheads="1"/>
          </p:cNvSpPr>
          <p:nvPr/>
        </p:nvSpPr>
        <p:spPr bwMode="auto">
          <a:xfrm>
            <a:off x="904875" y="5738813"/>
            <a:ext cx="35290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t>Application </a:t>
            </a:r>
            <a:br>
              <a:rPr lang="en-US"/>
            </a:br>
            <a:r>
              <a:rPr lang="en-US"/>
              <a:t>Memory</a:t>
            </a:r>
          </a:p>
        </p:txBody>
      </p:sp>
      <p:sp>
        <p:nvSpPr>
          <p:cNvPr id="20494" name="Text Box 297"/>
          <p:cNvSpPr txBox="1">
            <a:spLocks noChangeArrowheads="1"/>
          </p:cNvSpPr>
          <p:nvPr/>
        </p:nvSpPr>
        <p:spPr bwMode="auto">
          <a:xfrm>
            <a:off x="2970213" y="24590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t>X</a:t>
            </a:r>
          </a:p>
        </p:txBody>
      </p:sp>
      <p:sp>
        <p:nvSpPr>
          <p:cNvPr id="20495" name="Text Box 298"/>
          <p:cNvSpPr txBox="1">
            <a:spLocks noChangeArrowheads="1"/>
          </p:cNvSpPr>
          <p:nvPr/>
        </p:nvSpPr>
        <p:spPr bwMode="auto">
          <a:xfrm>
            <a:off x="2954338" y="3467100"/>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t>Y</a:t>
            </a:r>
          </a:p>
        </p:txBody>
      </p:sp>
      <p:sp>
        <p:nvSpPr>
          <p:cNvPr id="96" name="Text Box 297"/>
          <p:cNvSpPr txBox="1">
            <a:spLocks noChangeArrowheads="1"/>
          </p:cNvSpPr>
          <p:nvPr/>
        </p:nvSpPr>
        <p:spPr bwMode="auto">
          <a:xfrm>
            <a:off x="2500313" y="24288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t>4</a:t>
            </a:r>
          </a:p>
        </p:txBody>
      </p:sp>
      <p:sp>
        <p:nvSpPr>
          <p:cNvPr id="97" name="Text Box 297"/>
          <p:cNvSpPr txBox="1">
            <a:spLocks noChangeArrowheads="1"/>
          </p:cNvSpPr>
          <p:nvPr/>
        </p:nvSpPr>
        <p:spPr bwMode="auto">
          <a:xfrm>
            <a:off x="2500313" y="3429000"/>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t>2</a:t>
            </a:r>
          </a:p>
        </p:txBody>
      </p:sp>
      <p:grpSp>
        <p:nvGrpSpPr>
          <p:cNvPr id="2" name="Group 99"/>
          <p:cNvGrpSpPr>
            <a:grpSpLocks/>
          </p:cNvGrpSpPr>
          <p:nvPr/>
        </p:nvGrpSpPr>
        <p:grpSpPr bwMode="auto">
          <a:xfrm>
            <a:off x="2470150" y="2466975"/>
            <a:ext cx="387350" cy="1462088"/>
            <a:chOff x="3970336" y="2581267"/>
            <a:chExt cx="387350" cy="1461704"/>
          </a:xfrm>
        </p:grpSpPr>
        <p:sp>
          <p:nvSpPr>
            <p:cNvPr id="20504" name="Text Box 297"/>
            <p:cNvSpPr txBox="1">
              <a:spLocks noChangeArrowheads="1"/>
            </p:cNvSpPr>
            <p:nvPr/>
          </p:nvSpPr>
          <p:spPr bwMode="auto">
            <a:xfrm>
              <a:off x="3970336" y="2581267"/>
              <a:ext cx="387350" cy="46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solidFill>
                    <a:srgbClr val="FF0000"/>
                  </a:solidFill>
                </a:rPr>
                <a:t>8</a:t>
              </a:r>
            </a:p>
          </p:txBody>
        </p:sp>
        <p:sp>
          <p:nvSpPr>
            <p:cNvPr id="20505" name="Text Box 297"/>
            <p:cNvSpPr txBox="1">
              <a:spLocks noChangeArrowheads="1"/>
            </p:cNvSpPr>
            <p:nvPr/>
          </p:nvSpPr>
          <p:spPr bwMode="auto">
            <a:xfrm>
              <a:off x="3970336" y="3581398"/>
              <a:ext cx="387350" cy="46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a:solidFill>
                    <a:srgbClr val="FF0000"/>
                  </a:solidFill>
                </a:rPr>
                <a:t>4</a:t>
              </a:r>
            </a:p>
          </p:txBody>
        </p:sp>
      </p:grpSp>
      <p:sp>
        <p:nvSpPr>
          <p:cNvPr id="20499" name="TextBox 101"/>
          <p:cNvSpPr txBox="1">
            <a:spLocks noChangeArrowheads="1"/>
          </p:cNvSpPr>
          <p:nvPr/>
        </p:nvSpPr>
        <p:spPr bwMode="auto">
          <a:xfrm>
            <a:off x="4929188" y="1928813"/>
            <a:ext cx="247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i="1"/>
              <a:t>Invariant x = 2y</a:t>
            </a:r>
            <a:endParaRPr lang="en-US"/>
          </a:p>
        </p:txBody>
      </p:sp>
      <p:sp>
        <p:nvSpPr>
          <p:cNvPr id="103" name="TextBox 102"/>
          <p:cNvSpPr txBox="1">
            <a:spLocks noChangeArrowheads="1"/>
          </p:cNvSpPr>
          <p:nvPr/>
        </p:nvSpPr>
        <p:spPr bwMode="auto">
          <a:xfrm>
            <a:off x="4857750" y="2571750"/>
            <a:ext cx="23796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i="1"/>
              <a:t>Transaction A: </a:t>
            </a:r>
          </a:p>
          <a:p>
            <a:r>
              <a:rPr lang="en-US" i="1">
                <a:solidFill>
                  <a:srgbClr val="FF0000"/>
                </a:solidFill>
              </a:rPr>
              <a:t>Write x</a:t>
            </a:r>
          </a:p>
          <a:p>
            <a:r>
              <a:rPr lang="en-US" i="1">
                <a:solidFill>
                  <a:srgbClr val="FF0000"/>
                </a:solidFill>
              </a:rPr>
              <a:t>Write y</a:t>
            </a:r>
          </a:p>
        </p:txBody>
      </p:sp>
      <p:sp>
        <p:nvSpPr>
          <p:cNvPr id="26" name="TextBox 25"/>
          <p:cNvSpPr txBox="1">
            <a:spLocks noChangeArrowheads="1"/>
          </p:cNvSpPr>
          <p:nvPr/>
        </p:nvSpPr>
        <p:spPr bwMode="auto">
          <a:xfrm>
            <a:off x="4891088" y="3929063"/>
            <a:ext cx="38163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i="1"/>
              <a:t>Transaction B: </a:t>
            </a:r>
          </a:p>
          <a:p>
            <a:r>
              <a:rPr lang="en-US" i="1">
                <a:solidFill>
                  <a:schemeClr val="accent2"/>
                </a:solidFill>
              </a:rPr>
              <a:t>Read x</a:t>
            </a:r>
          </a:p>
          <a:p>
            <a:r>
              <a:rPr lang="en-US" i="1">
                <a:solidFill>
                  <a:schemeClr val="accent2"/>
                </a:solidFill>
              </a:rPr>
              <a:t>Read y </a:t>
            </a:r>
          </a:p>
          <a:p>
            <a:r>
              <a:rPr lang="en-US" i="1"/>
              <a:t>Compute z = 1/(x-y) = 1/2</a:t>
            </a:r>
            <a:endParaRPr lang="en-US"/>
          </a:p>
        </p:txBody>
      </p:sp>
      <p:sp>
        <p:nvSpPr>
          <p:cNvPr id="27" name="Rectangle 26"/>
          <p:cNvSpPr>
            <a:spLocks noChangeArrowheads="1"/>
          </p:cNvSpPr>
          <p:nvPr/>
        </p:nvSpPr>
        <p:spPr bwMode="auto">
          <a:xfrm>
            <a:off x="2428875" y="2500313"/>
            <a:ext cx="571500" cy="1428750"/>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101" name="Rectangle 100"/>
          <p:cNvSpPr>
            <a:spLocks noChangeArrowheads="1"/>
          </p:cNvSpPr>
          <p:nvPr/>
        </p:nvSpPr>
        <p:spPr bwMode="auto">
          <a:xfrm>
            <a:off x="2428875" y="2500313"/>
            <a:ext cx="571500" cy="1428750"/>
          </a:xfrm>
          <a:prstGeom prst="rect">
            <a:avLst/>
          </a:prstGeom>
          <a:noFill/>
          <a:ln w="444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Tree>
    <p:extLst>
      <p:ext uri="{BB962C8B-B14F-4D97-AF65-F5344CB8AC3E}">
        <p14:creationId xmlns:p14="http://schemas.microsoft.com/office/powerpoint/2010/main" val="2023434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103" grpId="0"/>
      <p:bldP spid="27" grpId="0" animBg="1"/>
      <p:bldP spid="27" grpId="1" animBg="1"/>
      <p:bldP spid="10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3795" name="Rectangle 6"/>
          <p:cNvSpPr>
            <a:spLocks noGrp="1" noChangeArrowheads="1"/>
          </p:cNvSpPr>
          <p:nvPr>
            <p:ph type="sldNum" sz="quarter" idx="10"/>
          </p:nvPr>
        </p:nvSpPr>
        <p:spPr>
          <a:noFill/>
        </p:spPr>
        <p:txBody>
          <a:bodyPr/>
          <a:lstStyle/>
          <a:p>
            <a:fld id="{503CBF05-808F-4B58-89FA-33D214D620A8}" type="slidenum">
              <a:rPr lang="x-none" smtClean="0">
                <a:cs typeface="Arial" pitchFamily="34" charset="0"/>
              </a:rPr>
              <a:pPr/>
              <a:t>68</a:t>
            </a:fld>
            <a:endParaRPr lang="en-US">
              <a:cs typeface="Arial" pitchFamily="34" charset="0"/>
            </a:endParaRPr>
          </a:p>
        </p:txBody>
      </p:sp>
      <p:sp>
        <p:nvSpPr>
          <p:cNvPr id="33796" name="Rectangle 2"/>
          <p:cNvSpPr>
            <a:spLocks noGrp="1" noChangeArrowheads="1"/>
          </p:cNvSpPr>
          <p:nvPr>
            <p:ph type="title"/>
          </p:nvPr>
        </p:nvSpPr>
        <p:spPr>
          <a:xfrm>
            <a:off x="685800" y="283539"/>
            <a:ext cx="7772400" cy="1143000"/>
          </a:xfrm>
        </p:spPr>
        <p:txBody>
          <a:bodyPr/>
          <a:lstStyle/>
          <a:p>
            <a:r>
              <a:rPr lang="en-US" dirty="0"/>
              <a:t>A Simple Lock-Based STM</a:t>
            </a:r>
          </a:p>
        </p:txBody>
      </p:sp>
      <p:sp>
        <p:nvSpPr>
          <p:cNvPr id="33797" name="Rectangle 3"/>
          <p:cNvSpPr>
            <a:spLocks noGrp="1" noChangeArrowheads="1"/>
          </p:cNvSpPr>
          <p:nvPr>
            <p:ph type="body" idx="1"/>
          </p:nvPr>
        </p:nvSpPr>
        <p:spPr>
          <a:xfrm>
            <a:off x="634309" y="1740945"/>
            <a:ext cx="7772400" cy="4114800"/>
          </a:xfrm>
        </p:spPr>
        <p:txBody>
          <a:bodyPr/>
          <a:lstStyle/>
          <a:p>
            <a:r>
              <a:rPr lang="en-US" dirty="0"/>
              <a:t>STMs come in different forms</a:t>
            </a:r>
          </a:p>
          <a:p>
            <a:pPr lvl="1"/>
            <a:r>
              <a:rPr lang="en-US" dirty="0"/>
              <a:t>Lock-based</a:t>
            </a:r>
          </a:p>
          <a:p>
            <a:pPr lvl="1"/>
            <a:r>
              <a:rPr lang="en-US" dirty="0"/>
              <a:t>Lock-free</a:t>
            </a:r>
          </a:p>
          <a:p>
            <a:r>
              <a:rPr lang="en-US" dirty="0"/>
              <a:t>Here : a simple lock-based STM</a:t>
            </a:r>
          </a:p>
          <a:p>
            <a:r>
              <a:rPr lang="en-US" dirty="0"/>
              <a:t>Lets start by Guaranteeing External Consistency</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4819" name="Rectangle 6"/>
          <p:cNvSpPr>
            <a:spLocks noGrp="1" noChangeArrowheads="1"/>
          </p:cNvSpPr>
          <p:nvPr>
            <p:ph type="sldNum" sz="quarter" idx="10"/>
          </p:nvPr>
        </p:nvSpPr>
        <p:spPr>
          <a:noFill/>
        </p:spPr>
        <p:txBody>
          <a:bodyPr/>
          <a:lstStyle/>
          <a:p>
            <a:fld id="{A518A3E5-865D-40C1-AFF8-9B85CC7DA649}" type="slidenum">
              <a:rPr lang="ar-SA" smtClean="0">
                <a:cs typeface="Arial" pitchFamily="34" charset="0"/>
              </a:rPr>
              <a:pPr/>
              <a:t>69</a:t>
            </a:fld>
            <a:endParaRPr lang="en-US">
              <a:cs typeface="Arial" pitchFamily="34" charset="0"/>
            </a:endParaRPr>
          </a:p>
        </p:txBody>
      </p:sp>
      <p:sp>
        <p:nvSpPr>
          <p:cNvPr id="34820" name="Rectangle 2"/>
          <p:cNvSpPr>
            <a:spLocks noGrp="1" noChangeArrowheads="1"/>
          </p:cNvSpPr>
          <p:nvPr>
            <p:ph type="title"/>
          </p:nvPr>
        </p:nvSpPr>
        <p:spPr/>
        <p:txBody>
          <a:bodyPr/>
          <a:lstStyle/>
          <a:p>
            <a:r>
              <a:rPr lang="en-US"/>
              <a:t>Synchronization</a:t>
            </a:r>
          </a:p>
        </p:txBody>
      </p:sp>
      <p:sp>
        <p:nvSpPr>
          <p:cNvPr id="34821" name="Rectangle 3"/>
          <p:cNvSpPr>
            <a:spLocks noGrp="1" noChangeArrowheads="1"/>
          </p:cNvSpPr>
          <p:nvPr>
            <p:ph type="body" idx="1"/>
          </p:nvPr>
        </p:nvSpPr>
        <p:spPr/>
        <p:txBody>
          <a:bodyPr/>
          <a:lstStyle/>
          <a:p>
            <a:pPr>
              <a:lnSpc>
                <a:spcPct val="90000"/>
              </a:lnSpc>
            </a:pPr>
            <a:r>
              <a:rPr lang="en-US"/>
              <a:t>Transaction keeps</a:t>
            </a:r>
          </a:p>
          <a:p>
            <a:pPr lvl="1">
              <a:lnSpc>
                <a:spcPct val="90000"/>
              </a:lnSpc>
            </a:pPr>
            <a:r>
              <a:rPr lang="en-US" b="1">
                <a:solidFill>
                  <a:schemeClr val="tx1"/>
                </a:solidFill>
              </a:rPr>
              <a:t>Read set</a:t>
            </a:r>
            <a:r>
              <a:rPr lang="en-US"/>
              <a:t>: locations &amp; values read</a:t>
            </a:r>
          </a:p>
          <a:p>
            <a:pPr lvl="1">
              <a:lnSpc>
                <a:spcPct val="90000"/>
              </a:lnSpc>
            </a:pPr>
            <a:r>
              <a:rPr lang="en-US" b="1">
                <a:solidFill>
                  <a:schemeClr val="tx1"/>
                </a:solidFill>
              </a:rPr>
              <a:t>Write set</a:t>
            </a:r>
            <a:r>
              <a:rPr lang="en-US"/>
              <a:t>: locations &amp; values to be written</a:t>
            </a:r>
          </a:p>
          <a:p>
            <a:pPr>
              <a:lnSpc>
                <a:spcPct val="90000"/>
              </a:lnSpc>
            </a:pPr>
            <a:r>
              <a:rPr lang="en-US"/>
              <a:t>Deferred update</a:t>
            </a:r>
          </a:p>
          <a:p>
            <a:pPr lvl="1">
              <a:lnSpc>
                <a:spcPct val="90000"/>
              </a:lnSpc>
            </a:pPr>
            <a:r>
              <a:rPr lang="en-US"/>
              <a:t>Changes installed at commit</a:t>
            </a:r>
          </a:p>
          <a:p>
            <a:pPr>
              <a:lnSpc>
                <a:spcPct val="90000"/>
              </a:lnSpc>
            </a:pPr>
            <a:r>
              <a:rPr lang="en-US"/>
              <a:t>Lazy conflict detection</a:t>
            </a:r>
          </a:p>
          <a:p>
            <a:pPr lvl="1">
              <a:lnSpc>
                <a:spcPct val="90000"/>
              </a:lnSpc>
            </a:pPr>
            <a:r>
              <a:rPr lang="en-US"/>
              <a:t>Conflicts detected at commit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C304263-AF49-4647-B526-A2401ABAED48}" type="slidenum">
              <a:rPr lang="ar-SA" sz="1400">
                <a:solidFill>
                  <a:schemeClr val="tx1"/>
                </a:solidFill>
                <a:latin typeface="Arial" pitchFamily="34" charset="0"/>
                <a:cs typeface="Arial" pitchFamily="34" charset="0"/>
              </a:rPr>
              <a:pPr algn="r"/>
              <a:t>7</a:t>
            </a:fld>
            <a:endParaRPr lang="en-US" sz="1400" dirty="0">
              <a:solidFill>
                <a:schemeClr val="tx1"/>
              </a:solidFill>
              <a:latin typeface="Arial" pitchFamily="34" charset="0"/>
              <a:cs typeface="Arial" pitchFamily="34" charset="0"/>
            </a:endParaRPr>
          </a:p>
        </p:txBody>
      </p:sp>
      <p:grpSp>
        <p:nvGrpSpPr>
          <p:cNvPr id="175108" name="Group 2"/>
          <p:cNvGrpSpPr>
            <a:grpSpLocks/>
          </p:cNvGrpSpPr>
          <p:nvPr/>
        </p:nvGrpSpPr>
        <p:grpSpPr bwMode="auto">
          <a:xfrm>
            <a:off x="4800600" y="2667000"/>
            <a:ext cx="1851025" cy="1143000"/>
            <a:chOff x="3024" y="1680"/>
            <a:chExt cx="1166" cy="720"/>
          </a:xfrm>
        </p:grpSpPr>
        <p:sp>
          <p:nvSpPr>
            <p:cNvPr id="175109" name="Freeform 3"/>
            <p:cNvSpPr>
              <a:spLocks/>
            </p:cNvSpPr>
            <p:nvPr/>
          </p:nvSpPr>
          <p:spPr bwMode="auto">
            <a:xfrm rot="17195886" flipH="1">
              <a:off x="3072" y="1824"/>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0" name="Freeform 4"/>
            <p:cNvSpPr>
              <a:spLocks/>
            </p:cNvSpPr>
            <p:nvPr/>
          </p:nvSpPr>
          <p:spPr bwMode="auto">
            <a:xfrm flipH="1">
              <a:off x="3648" y="168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1" name="Freeform 5"/>
            <p:cNvSpPr>
              <a:spLocks/>
            </p:cNvSpPr>
            <p:nvPr/>
          </p:nvSpPr>
          <p:spPr bwMode="auto">
            <a:xfrm flipH="1">
              <a:off x="3520" y="177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2" name="Freeform 6"/>
            <p:cNvSpPr>
              <a:spLocks/>
            </p:cNvSpPr>
            <p:nvPr/>
          </p:nvSpPr>
          <p:spPr bwMode="auto">
            <a:xfrm flipH="1">
              <a:off x="3360" y="1680"/>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75113" name="Freeform 7"/>
            <p:cNvSpPr>
              <a:spLocks/>
            </p:cNvSpPr>
            <p:nvPr/>
          </p:nvSpPr>
          <p:spPr bwMode="auto">
            <a:xfrm flipH="1">
              <a:off x="3648" y="1776"/>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75114" name="Freeform 8"/>
            <p:cNvSpPr>
              <a:spLocks/>
            </p:cNvSpPr>
            <p:nvPr/>
          </p:nvSpPr>
          <p:spPr bwMode="auto">
            <a:xfrm flipH="1">
              <a:off x="3360" y="2016"/>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175115" name="Freeform 9"/>
            <p:cNvSpPr>
              <a:spLocks/>
            </p:cNvSpPr>
            <p:nvPr/>
          </p:nvSpPr>
          <p:spPr bwMode="auto">
            <a:xfrm flipH="1">
              <a:off x="3984" y="1872"/>
              <a:ext cx="206" cy="288"/>
            </a:xfrm>
            <a:custGeom>
              <a:avLst/>
              <a:gdLst>
                <a:gd name="T0" fmla="*/ 44 w 336"/>
                <a:gd name="T1" fmla="*/ 0 h 432"/>
                <a:gd name="T2" fmla="*/ 77 w 336"/>
                <a:gd name="T3" fmla="*/ 29 h 432"/>
                <a:gd name="T4" fmla="*/ 22 w 336"/>
                <a:gd name="T5" fmla="*/ 43 h 432"/>
                <a:gd name="T6" fmla="*/ 22 w 336"/>
                <a:gd name="T7" fmla="*/ 128 h 432"/>
                <a:gd name="T8" fmla="*/ 0 w 336"/>
                <a:gd name="T9" fmla="*/ 99 h 432"/>
                <a:gd name="T10" fmla="*/ 0 w 336"/>
                <a:gd name="T11" fmla="*/ 14 h 432"/>
                <a:gd name="T12" fmla="*/ 4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6" name="Freeform 10"/>
            <p:cNvSpPr>
              <a:spLocks/>
            </p:cNvSpPr>
            <p:nvPr/>
          </p:nvSpPr>
          <p:spPr bwMode="auto">
            <a:xfrm flipH="1">
              <a:off x="3840" y="2016"/>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7" name="Freeform 11"/>
            <p:cNvSpPr>
              <a:spLocks/>
            </p:cNvSpPr>
            <p:nvPr/>
          </p:nvSpPr>
          <p:spPr bwMode="auto">
            <a:xfrm rot="17466810" flipH="1">
              <a:off x="3360" y="201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75118" name="Group 12"/>
          <p:cNvGrpSpPr>
            <a:grpSpLocks/>
          </p:cNvGrpSpPr>
          <p:nvPr/>
        </p:nvGrpSpPr>
        <p:grpSpPr bwMode="auto">
          <a:xfrm>
            <a:off x="4445000" y="2425700"/>
            <a:ext cx="3073400" cy="1866900"/>
            <a:chOff x="2800" y="1480"/>
            <a:chExt cx="1936" cy="1176"/>
          </a:xfrm>
        </p:grpSpPr>
        <p:sp>
          <p:nvSpPr>
            <p:cNvPr id="175119" name="Oval 13"/>
            <p:cNvSpPr>
              <a:spLocks noChangeArrowheads="1"/>
            </p:cNvSpPr>
            <p:nvPr/>
          </p:nvSpPr>
          <p:spPr bwMode="auto">
            <a:xfrm>
              <a:off x="2800" y="1480"/>
              <a:ext cx="1936" cy="1176"/>
            </a:xfrm>
            <a:prstGeom prst="ellipse">
              <a:avLst/>
            </a:prstGeom>
            <a:solidFill>
              <a:schemeClr val="bg1"/>
            </a:solidFill>
            <a:ln w="9525">
              <a:noFill/>
              <a:round/>
              <a:headEnd/>
              <a:tailEnd/>
            </a:ln>
          </p:spPr>
          <p:txBody>
            <a:bodyPr wrap="none" anchor="ctr"/>
            <a:lstStyle/>
            <a:p>
              <a:endParaRPr lang="en-US" dirty="0">
                <a:latin typeface="Arial" pitchFamily="34" charset="0"/>
              </a:endParaRPr>
            </a:p>
          </p:txBody>
        </p:sp>
        <p:grpSp>
          <p:nvGrpSpPr>
            <p:cNvPr id="175120" name="Group 14"/>
            <p:cNvGrpSpPr>
              <a:grpSpLocks/>
            </p:cNvGrpSpPr>
            <p:nvPr/>
          </p:nvGrpSpPr>
          <p:grpSpPr bwMode="auto">
            <a:xfrm flipH="1">
              <a:off x="3106" y="1696"/>
              <a:ext cx="1115" cy="671"/>
              <a:chOff x="1295" y="669"/>
              <a:chExt cx="1115" cy="671"/>
            </a:xfrm>
          </p:grpSpPr>
          <p:sp>
            <p:nvSpPr>
              <p:cNvPr id="175121" name="Freeform 15"/>
              <p:cNvSpPr>
                <a:spLocks/>
              </p:cNvSpPr>
              <p:nvPr/>
            </p:nvSpPr>
            <p:spPr bwMode="auto">
              <a:xfrm>
                <a:off x="1344" y="720"/>
                <a:ext cx="912" cy="480"/>
              </a:xfrm>
              <a:custGeom>
                <a:avLst/>
                <a:gdLst>
                  <a:gd name="T0" fmla="*/ 0 w 912"/>
                  <a:gd name="T1" fmla="*/ 0 h 624"/>
                  <a:gd name="T2" fmla="*/ 384 w 912"/>
                  <a:gd name="T3" fmla="*/ 284 h 624"/>
                  <a:gd name="T4" fmla="*/ 912 w 912"/>
                  <a:gd name="T5" fmla="*/ 284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175122" name="Rectangle 16"/>
              <p:cNvSpPr>
                <a:spLocks noChangeArrowheads="1"/>
              </p:cNvSpPr>
              <p:nvPr/>
            </p:nvSpPr>
            <p:spPr bwMode="auto">
              <a:xfrm>
                <a:off x="1728" y="1200"/>
                <a:ext cx="530" cy="140"/>
              </a:xfrm>
              <a:prstGeom prst="rect">
                <a:avLst/>
              </a:prstGeom>
              <a:solidFill>
                <a:srgbClr val="DDDDDD"/>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175123" name="Freeform 17"/>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tx1"/>
                </a:solidFill>
                <a:round/>
                <a:headEnd/>
                <a:tailEnd/>
              </a:ln>
            </p:spPr>
            <p:txBody>
              <a:bodyPr wrap="none" anchor="ctr"/>
              <a:lstStyle/>
              <a:p>
                <a:endParaRPr lang="en-US" dirty="0">
                  <a:latin typeface="Arial" pitchFamily="34" charset="0"/>
                </a:endParaRPr>
              </a:p>
            </p:txBody>
          </p:sp>
          <p:sp>
            <p:nvSpPr>
              <p:cNvPr id="175124" name="Freeform 18"/>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5" name="Freeform 19"/>
              <p:cNvSpPr>
                <a:spLocks/>
              </p:cNvSpPr>
              <p:nvPr/>
            </p:nvSpPr>
            <p:spPr bwMode="auto">
              <a:xfrm>
                <a:off x="1309" y="789"/>
                <a:ext cx="419" cy="245"/>
              </a:xfrm>
              <a:custGeom>
                <a:avLst/>
                <a:gdLst>
                  <a:gd name="T0" fmla="*/ 161 w 537"/>
                  <a:gd name="T1" fmla="*/ 82 h 359"/>
                  <a:gd name="T2" fmla="*/ 164 w 537"/>
                  <a:gd name="T3" fmla="*/ 106 h 359"/>
                  <a:gd name="T4" fmla="*/ 78 w 537"/>
                  <a:gd name="T5" fmla="*/ 114 h 359"/>
                  <a:gd name="T6" fmla="*/ 0 w 537"/>
                  <a:gd name="T7" fmla="*/ 56 h 359"/>
                  <a:gd name="T8" fmla="*/ 133 w 537"/>
                  <a:gd name="T9" fmla="*/ 0 h 359"/>
                  <a:gd name="T10" fmla="*/ 255 w 537"/>
                  <a:gd name="T11" fmla="*/ 39 h 359"/>
                  <a:gd name="T12" fmla="*/ 240 w 537"/>
                  <a:gd name="T13" fmla="*/ 48 h 359"/>
                  <a:gd name="T14" fmla="*/ 130 w 537"/>
                  <a:gd name="T15" fmla="*/ 24 h 359"/>
                  <a:gd name="T16" fmla="*/ 43 w 537"/>
                  <a:gd name="T17" fmla="*/ 56 h 359"/>
                  <a:gd name="T18" fmla="*/ 96 w 537"/>
                  <a:gd name="T19" fmla="*/ 96 h 359"/>
                  <a:gd name="T20" fmla="*/ 161 w 537"/>
                  <a:gd name="T21" fmla="*/ 82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6" name="Freeform 20"/>
              <p:cNvSpPr>
                <a:spLocks/>
              </p:cNvSpPr>
              <p:nvPr/>
            </p:nvSpPr>
            <p:spPr bwMode="auto">
              <a:xfrm>
                <a:off x="1295" y="672"/>
                <a:ext cx="320" cy="240"/>
              </a:xfrm>
              <a:custGeom>
                <a:avLst/>
                <a:gdLst>
                  <a:gd name="T0" fmla="*/ 72 w 537"/>
                  <a:gd name="T1" fmla="*/ 77 h 359"/>
                  <a:gd name="T2" fmla="*/ 73 w 537"/>
                  <a:gd name="T3" fmla="*/ 100 h 359"/>
                  <a:gd name="T4" fmla="*/ 35 w 537"/>
                  <a:gd name="T5" fmla="*/ 107 h 359"/>
                  <a:gd name="T6" fmla="*/ 0 w 537"/>
                  <a:gd name="T7" fmla="*/ 53 h 359"/>
                  <a:gd name="T8" fmla="*/ 60 w 537"/>
                  <a:gd name="T9" fmla="*/ 0 h 359"/>
                  <a:gd name="T10" fmla="*/ 114 w 537"/>
                  <a:gd name="T11" fmla="*/ 37 h 359"/>
                  <a:gd name="T12" fmla="*/ 107 w 537"/>
                  <a:gd name="T13" fmla="*/ 45 h 359"/>
                  <a:gd name="T14" fmla="*/ 58 w 537"/>
                  <a:gd name="T15" fmla="*/ 22 h 359"/>
                  <a:gd name="T16" fmla="*/ 19 w 537"/>
                  <a:gd name="T17" fmla="*/ 53 h 359"/>
                  <a:gd name="T18" fmla="*/ 43 w 537"/>
                  <a:gd name="T19" fmla="*/ 91 h 359"/>
                  <a:gd name="T20" fmla="*/ 72 w 537"/>
                  <a:gd name="T21" fmla="*/ 77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7" name="Freeform 21"/>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8" name="Freeform 22"/>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9" name="Freeform 23"/>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grpSp>
        <p:nvGrpSpPr>
          <p:cNvPr id="175130" name="Group 24"/>
          <p:cNvGrpSpPr>
            <a:grpSpLocks/>
          </p:cNvGrpSpPr>
          <p:nvPr/>
        </p:nvGrpSpPr>
        <p:grpSpPr bwMode="auto">
          <a:xfrm>
            <a:off x="6507163" y="3136900"/>
            <a:ext cx="661987" cy="965200"/>
            <a:chOff x="2208" y="1920"/>
            <a:chExt cx="1152" cy="1680"/>
          </a:xfrm>
        </p:grpSpPr>
        <p:sp>
          <p:nvSpPr>
            <p:cNvPr id="175131" name="Oval 2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175132" name="Oval 2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175133" name="AutoShape 2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175134" name="AutoShape 2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175135" name="AutoShape 29"/>
          <p:cNvSpPr>
            <a:spLocks noChangeArrowheads="1"/>
          </p:cNvSpPr>
          <p:nvPr/>
        </p:nvSpPr>
        <p:spPr bwMode="auto">
          <a:xfrm>
            <a:off x="3505200" y="1905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itchFamily="34" charset="0"/>
            </a:endParaRPr>
          </a:p>
        </p:txBody>
      </p:sp>
      <p:sp>
        <p:nvSpPr>
          <p:cNvPr id="175136" name="AutoShape 30"/>
          <p:cNvSpPr>
            <a:spLocks noChangeArrowheads="1"/>
          </p:cNvSpPr>
          <p:nvPr/>
        </p:nvSpPr>
        <p:spPr bwMode="auto">
          <a:xfrm>
            <a:off x="914400" y="3810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2">
              <a:alpha val="23921"/>
            </a:schemeClr>
          </a:solidFill>
          <a:ln w="9525">
            <a:noFill/>
            <a:round/>
            <a:headEnd/>
            <a:tailEnd/>
          </a:ln>
        </p:spPr>
        <p:txBody>
          <a:bodyPr wrap="none" anchor="ctr"/>
          <a:lstStyle/>
          <a:p>
            <a:endParaRPr lang="en-US" dirty="0">
              <a:latin typeface="Arial" pitchFamily="34" charset="0"/>
            </a:endParaRPr>
          </a:p>
        </p:txBody>
      </p:sp>
      <p:sp>
        <p:nvSpPr>
          <p:cNvPr id="175137" name="Rectangle 31"/>
          <p:cNvSpPr>
            <a:spLocks noGrp="1" noChangeArrowheads="1"/>
          </p:cNvSpPr>
          <p:nvPr>
            <p:ph type="title" idx="4294967295"/>
          </p:nvPr>
        </p:nvSpPr>
        <p:spPr/>
        <p:txBody>
          <a:bodyPr/>
          <a:lstStyle/>
          <a:p>
            <a:r>
              <a:rPr lang="en-US"/>
              <a:t>Locks are not Robust</a:t>
            </a:r>
          </a:p>
        </p:txBody>
      </p:sp>
      <p:sp>
        <p:nvSpPr>
          <p:cNvPr id="175138" name="Freeform 32"/>
          <p:cNvSpPr>
            <a:spLocks/>
          </p:cNvSpPr>
          <p:nvPr/>
        </p:nvSpPr>
        <p:spPr bwMode="auto">
          <a:xfrm>
            <a:off x="3733800" y="35814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nvGrpSpPr>
          <p:cNvPr id="175139" name="Group 33"/>
          <p:cNvGrpSpPr>
            <a:grpSpLocks/>
          </p:cNvGrpSpPr>
          <p:nvPr/>
        </p:nvGrpSpPr>
        <p:grpSpPr bwMode="auto">
          <a:xfrm>
            <a:off x="2362200" y="4419600"/>
            <a:ext cx="1676400" cy="1752600"/>
            <a:chOff x="3312" y="2640"/>
            <a:chExt cx="1056" cy="1104"/>
          </a:xfrm>
        </p:grpSpPr>
        <p:sp>
          <p:nvSpPr>
            <p:cNvPr id="175140" name="Freeform 3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nvGrpSpPr>
            <p:cNvPr id="175141" name="Group 35"/>
            <p:cNvGrpSpPr>
              <a:grpSpLocks/>
            </p:cNvGrpSpPr>
            <p:nvPr/>
          </p:nvGrpSpPr>
          <p:grpSpPr bwMode="auto">
            <a:xfrm>
              <a:off x="3312" y="2928"/>
              <a:ext cx="837" cy="816"/>
              <a:chOff x="3312" y="2928"/>
              <a:chExt cx="837" cy="816"/>
            </a:xfrm>
          </p:grpSpPr>
          <p:sp>
            <p:nvSpPr>
              <p:cNvPr id="175142" name="Freeform 3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43" name="Freeform 3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44" name="Freeform 3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75145" name="Freeform 3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75146" name="Freeform 4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75147" name="Freeform 41"/>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48" name="Freeform 42"/>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75149" name="Freeform 4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75150" name="Freeform 44"/>
          <p:cNvSpPr>
            <a:spLocks/>
          </p:cNvSpPr>
          <p:nvPr/>
        </p:nvSpPr>
        <p:spPr bwMode="auto">
          <a:xfrm>
            <a:off x="4114800" y="37338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75151" name="Text Box 45"/>
          <p:cNvSpPr txBox="1">
            <a:spLocks noChangeArrowheads="1"/>
          </p:cNvSpPr>
          <p:nvPr/>
        </p:nvSpPr>
        <p:spPr bwMode="auto">
          <a:xfrm>
            <a:off x="0" y="1868488"/>
            <a:ext cx="4086225" cy="1066800"/>
          </a:xfrm>
          <a:prstGeom prst="rect">
            <a:avLst/>
          </a:prstGeom>
          <a:noFill/>
          <a:ln w="38100" algn="ctr">
            <a:noFill/>
            <a:miter lim="800000"/>
            <a:headEnd/>
            <a:tailEnd/>
          </a:ln>
        </p:spPr>
        <p:txBody>
          <a:bodyPr>
            <a:spAutoFit/>
          </a:bodyPr>
          <a:lstStyle/>
          <a:p>
            <a:r>
              <a:rPr lang="en-US" sz="3200" dirty="0">
                <a:solidFill>
                  <a:srgbClr val="0000FF"/>
                </a:solidFill>
                <a:latin typeface="Arial" pitchFamily="34" charset="0"/>
                <a:cs typeface="Arial" pitchFamily="34" charset="0"/>
              </a:rPr>
              <a:t>If a thread holding</a:t>
            </a:r>
          </a:p>
          <a:p>
            <a:r>
              <a:rPr lang="en-US" sz="3200" dirty="0">
                <a:solidFill>
                  <a:srgbClr val="0000FF"/>
                </a:solidFill>
                <a:latin typeface="Arial" pitchFamily="34" charset="0"/>
                <a:cs typeface="Arial" pitchFamily="34" charset="0"/>
              </a:rPr>
              <a:t>a lock is delayed …</a:t>
            </a:r>
          </a:p>
        </p:txBody>
      </p:sp>
      <p:sp>
        <p:nvSpPr>
          <p:cNvPr id="175152" name="Text Box 46"/>
          <p:cNvSpPr txBox="1">
            <a:spLocks noChangeArrowheads="1"/>
          </p:cNvSpPr>
          <p:nvPr/>
        </p:nvSpPr>
        <p:spPr bwMode="auto">
          <a:xfrm>
            <a:off x="5314950" y="5089525"/>
            <a:ext cx="4086225" cy="1066800"/>
          </a:xfrm>
          <a:prstGeom prst="rect">
            <a:avLst/>
          </a:prstGeom>
          <a:noFill/>
          <a:ln w="38100" algn="ctr">
            <a:noFill/>
            <a:miter lim="800000"/>
            <a:headEnd/>
            <a:tailEnd/>
          </a:ln>
        </p:spPr>
        <p:txBody>
          <a:bodyPr>
            <a:spAutoFit/>
          </a:bodyPr>
          <a:lstStyle/>
          <a:p>
            <a:r>
              <a:rPr lang="en-US" sz="3200" dirty="0">
                <a:solidFill>
                  <a:srgbClr val="0000FF"/>
                </a:solidFill>
                <a:latin typeface="Arial" pitchFamily="34" charset="0"/>
              </a:rPr>
              <a:t>No one else can make progress</a:t>
            </a:r>
          </a:p>
        </p:txBody>
      </p:sp>
      <p:sp>
        <p:nvSpPr>
          <p:cNvPr id="175153" name="Rectangle 5"/>
          <p:cNvSpPr txBox="1">
            <a:spLocks noGrp="1" noChangeArrowheads="1"/>
          </p:cNvSpPr>
          <p:nvPr/>
        </p:nvSpPr>
        <p:spPr bwMode="auto">
          <a:xfrm>
            <a:off x="3124200" y="6270171"/>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5843" name="Rectangle 6"/>
          <p:cNvSpPr>
            <a:spLocks noGrp="1" noChangeArrowheads="1"/>
          </p:cNvSpPr>
          <p:nvPr>
            <p:ph type="sldNum" sz="quarter" idx="10"/>
          </p:nvPr>
        </p:nvSpPr>
        <p:spPr>
          <a:noFill/>
        </p:spPr>
        <p:txBody>
          <a:bodyPr/>
          <a:lstStyle/>
          <a:p>
            <a:fld id="{DF0ADB76-6F95-470F-9A4E-1594E625196D}" type="slidenum">
              <a:rPr lang="ar-SA" smtClean="0">
                <a:cs typeface="Arial" pitchFamily="34" charset="0"/>
              </a:rPr>
              <a:pPr/>
              <a:t>70</a:t>
            </a:fld>
            <a:endParaRPr lang="en-US">
              <a:cs typeface="Arial" pitchFamily="34" charset="0"/>
            </a:endParaRPr>
          </a:p>
        </p:txBody>
      </p:sp>
      <p:sp>
        <p:nvSpPr>
          <p:cNvPr id="3584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43A10B3-40E6-401E-9069-31B91FEAF073}" type="slidenum">
              <a:rPr lang="ar-SA" sz="1400">
                <a:solidFill>
                  <a:schemeClr val="tx1"/>
                </a:solidFill>
                <a:latin typeface="Arial" pitchFamily="34" charset="0"/>
                <a:cs typeface="Arial" pitchFamily="34" charset="0"/>
              </a:rPr>
              <a:pPr algn="r"/>
              <a:t>70</a:t>
            </a:fld>
            <a:endParaRPr lang="en-US" sz="1400" dirty="0">
              <a:solidFill>
                <a:schemeClr val="tx1"/>
              </a:solidFill>
              <a:latin typeface="Arial" pitchFamily="34" charset="0"/>
              <a:cs typeface="Arial" pitchFamily="34" charset="0"/>
            </a:endParaRPr>
          </a:p>
        </p:txBody>
      </p:sp>
      <p:sp>
        <p:nvSpPr>
          <p:cNvPr id="35845" name="Rectangle 2"/>
          <p:cNvSpPr>
            <a:spLocks noGrp="1" noChangeArrowheads="1"/>
          </p:cNvSpPr>
          <p:nvPr>
            <p:ph type="title"/>
          </p:nvPr>
        </p:nvSpPr>
        <p:spPr>
          <a:xfrm>
            <a:off x="684213" y="333375"/>
            <a:ext cx="7772400" cy="1143000"/>
          </a:xfrm>
        </p:spPr>
        <p:txBody>
          <a:bodyPr/>
          <a:lstStyle/>
          <a:p>
            <a:r>
              <a:rPr lang="en-US"/>
              <a:t>STM: Transactional Locking</a:t>
            </a:r>
          </a:p>
        </p:txBody>
      </p:sp>
      <p:sp>
        <p:nvSpPr>
          <p:cNvPr id="35846" name="Rectangle 3"/>
          <p:cNvSpPr>
            <a:spLocks noChangeArrowheads="1"/>
          </p:cNvSpPr>
          <p:nvPr/>
        </p:nvSpPr>
        <p:spPr bwMode="auto">
          <a:xfrm>
            <a:off x="2411413" y="1989138"/>
            <a:ext cx="576262" cy="2952750"/>
          </a:xfrm>
          <a:prstGeom prst="rect">
            <a:avLst/>
          </a:prstGeom>
          <a:solidFill>
            <a:srgbClr val="00FFCC"/>
          </a:solidFill>
          <a:ln w="9525">
            <a:solidFill>
              <a:schemeClr val="tx1"/>
            </a:solidFill>
            <a:miter lim="800000"/>
            <a:headEnd/>
            <a:tailEnd/>
          </a:ln>
        </p:spPr>
        <p:txBody>
          <a:bodyPr wrap="none" anchor="ctr"/>
          <a:lstStyle/>
          <a:p>
            <a:endParaRPr lang="en-US" dirty="0">
              <a:latin typeface="Arial" pitchFamily="34" charset="0"/>
            </a:endParaRPr>
          </a:p>
        </p:txBody>
      </p:sp>
      <p:sp>
        <p:nvSpPr>
          <p:cNvPr id="35847" name="Line 4"/>
          <p:cNvSpPr>
            <a:spLocks noChangeShapeType="1"/>
          </p:cNvSpPr>
          <p:nvPr/>
        </p:nvSpPr>
        <p:spPr bwMode="auto">
          <a:xfrm>
            <a:off x="2411413" y="242093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48" name="Line 5"/>
          <p:cNvSpPr>
            <a:spLocks noChangeShapeType="1"/>
          </p:cNvSpPr>
          <p:nvPr/>
        </p:nvSpPr>
        <p:spPr bwMode="auto">
          <a:xfrm>
            <a:off x="2411413" y="2925763"/>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49" name="Line 6"/>
          <p:cNvSpPr>
            <a:spLocks noChangeShapeType="1"/>
          </p:cNvSpPr>
          <p:nvPr/>
        </p:nvSpPr>
        <p:spPr bwMode="auto">
          <a:xfrm>
            <a:off x="2411413" y="343058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50" name="Line 7"/>
          <p:cNvSpPr>
            <a:spLocks noChangeShapeType="1"/>
          </p:cNvSpPr>
          <p:nvPr/>
        </p:nvSpPr>
        <p:spPr bwMode="auto">
          <a:xfrm>
            <a:off x="2411413" y="3935413"/>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51" name="Line 8"/>
          <p:cNvSpPr>
            <a:spLocks noChangeShapeType="1"/>
          </p:cNvSpPr>
          <p:nvPr/>
        </p:nvSpPr>
        <p:spPr bwMode="auto">
          <a:xfrm>
            <a:off x="2411413" y="444023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35852" name="Line 9"/>
          <p:cNvSpPr>
            <a:spLocks noChangeShapeType="1"/>
          </p:cNvSpPr>
          <p:nvPr/>
        </p:nvSpPr>
        <p:spPr bwMode="auto">
          <a:xfrm flipV="1">
            <a:off x="2987675" y="155733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35853" name="Line 10"/>
          <p:cNvSpPr>
            <a:spLocks noChangeShapeType="1"/>
          </p:cNvSpPr>
          <p:nvPr/>
        </p:nvSpPr>
        <p:spPr bwMode="auto">
          <a:xfrm flipV="1">
            <a:off x="2411413" y="155733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35854" name="Line 11"/>
          <p:cNvSpPr>
            <a:spLocks noChangeShapeType="1"/>
          </p:cNvSpPr>
          <p:nvPr/>
        </p:nvSpPr>
        <p:spPr bwMode="auto">
          <a:xfrm flipV="1">
            <a:off x="2411413" y="494188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35855" name="Line 12"/>
          <p:cNvSpPr>
            <a:spLocks noChangeShapeType="1"/>
          </p:cNvSpPr>
          <p:nvPr/>
        </p:nvSpPr>
        <p:spPr bwMode="auto">
          <a:xfrm flipV="1">
            <a:off x="2987675" y="494188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35856" name="Text Box 14"/>
          <p:cNvSpPr txBox="1">
            <a:spLocks noChangeArrowheads="1"/>
          </p:cNvSpPr>
          <p:nvPr/>
        </p:nvSpPr>
        <p:spPr bwMode="auto">
          <a:xfrm>
            <a:off x="3276600" y="1779588"/>
            <a:ext cx="863600" cy="457200"/>
          </a:xfrm>
          <a:prstGeom prst="rect">
            <a:avLst/>
          </a:prstGeom>
          <a:noFill/>
          <a:ln w="9525">
            <a:noFill/>
            <a:miter lim="800000"/>
            <a:headEnd/>
            <a:tailEnd/>
          </a:ln>
        </p:spPr>
        <p:txBody>
          <a:bodyPr wrap="none">
            <a:spAutoFit/>
          </a:bodyPr>
          <a:lstStyle/>
          <a:p>
            <a:pPr algn="l"/>
            <a:r>
              <a:rPr lang="en-US" sz="2400" dirty="0">
                <a:solidFill>
                  <a:schemeClr val="tx1"/>
                </a:solidFill>
                <a:latin typeface="Arial" pitchFamily="34" charset="0"/>
                <a:cs typeface="Arial" pitchFamily="34" charset="0"/>
              </a:rPr>
              <a:t> Map</a:t>
            </a:r>
          </a:p>
        </p:txBody>
      </p:sp>
      <p:sp>
        <p:nvSpPr>
          <p:cNvPr id="35858" name="Text Box 20"/>
          <p:cNvSpPr txBox="1">
            <a:spLocks noChangeArrowheads="1"/>
          </p:cNvSpPr>
          <p:nvPr/>
        </p:nvSpPr>
        <p:spPr bwMode="auto">
          <a:xfrm>
            <a:off x="371702" y="2953657"/>
            <a:ext cx="2066698" cy="830997"/>
          </a:xfrm>
          <a:prstGeom prst="rect">
            <a:avLst/>
          </a:prstGeom>
          <a:noFill/>
          <a:ln w="9525">
            <a:noFill/>
            <a:miter lim="800000"/>
            <a:headEnd/>
            <a:tailEnd/>
          </a:ln>
        </p:spPr>
        <p:txBody>
          <a:bodyPr wrap="square">
            <a:spAutoFit/>
          </a:bodyPr>
          <a:lstStyle/>
          <a:p>
            <a:r>
              <a:rPr lang="en-US" sz="2400" dirty="0">
                <a:solidFill>
                  <a:schemeClr val="tx1"/>
                </a:solidFill>
                <a:latin typeface="Arial" pitchFamily="34" charset="0"/>
                <a:cs typeface="Arial" pitchFamily="34" charset="0"/>
              </a:rPr>
              <a:t>Application </a:t>
            </a:r>
            <a:br>
              <a:rPr lang="en-US" sz="2400" dirty="0">
                <a:solidFill>
                  <a:schemeClr val="tx1"/>
                </a:solidFill>
                <a:latin typeface="Arial" pitchFamily="34" charset="0"/>
                <a:cs typeface="Arial" pitchFamily="34" charset="0"/>
              </a:rPr>
            </a:br>
            <a:r>
              <a:rPr lang="en-US" sz="2400" dirty="0">
                <a:solidFill>
                  <a:schemeClr val="tx1"/>
                </a:solidFill>
                <a:latin typeface="Arial" pitchFamily="34" charset="0"/>
                <a:cs typeface="Arial" pitchFamily="34" charset="0"/>
              </a:rPr>
              <a:t>Memory</a:t>
            </a:r>
          </a:p>
        </p:txBody>
      </p:sp>
      <p:sp>
        <p:nvSpPr>
          <p:cNvPr id="35859" name="Line 21"/>
          <p:cNvSpPr>
            <a:spLocks noChangeShapeType="1"/>
          </p:cNvSpPr>
          <p:nvPr/>
        </p:nvSpPr>
        <p:spPr bwMode="auto">
          <a:xfrm flipV="1">
            <a:off x="3059113" y="2636838"/>
            <a:ext cx="1441450" cy="1081087"/>
          </a:xfrm>
          <a:prstGeom prst="line">
            <a:avLst/>
          </a:prstGeom>
          <a:noFill/>
          <a:ln w="9525">
            <a:solidFill>
              <a:schemeClr val="tx1"/>
            </a:solidFill>
            <a:round/>
            <a:headEnd/>
            <a:tailEnd type="triangle" w="med" len="med"/>
          </a:ln>
        </p:spPr>
        <p:txBody>
          <a:bodyPr/>
          <a:lstStyle/>
          <a:p>
            <a:endParaRPr lang="en-US" dirty="0">
              <a:latin typeface="Arial" pitchFamily="34" charset="0"/>
            </a:endParaRPr>
          </a:p>
        </p:txBody>
      </p:sp>
      <p:sp>
        <p:nvSpPr>
          <p:cNvPr id="35860" name="Line 22"/>
          <p:cNvSpPr>
            <a:spLocks noChangeShapeType="1"/>
          </p:cNvSpPr>
          <p:nvPr/>
        </p:nvSpPr>
        <p:spPr bwMode="auto">
          <a:xfrm>
            <a:off x="3132138" y="2205038"/>
            <a:ext cx="1368425" cy="360362"/>
          </a:xfrm>
          <a:prstGeom prst="line">
            <a:avLst/>
          </a:prstGeom>
          <a:noFill/>
          <a:ln w="9525">
            <a:solidFill>
              <a:schemeClr val="tx1"/>
            </a:solidFill>
            <a:round/>
            <a:headEnd/>
            <a:tailEnd type="triangle" w="med" len="med"/>
          </a:ln>
        </p:spPr>
        <p:txBody>
          <a:bodyPr/>
          <a:lstStyle/>
          <a:p>
            <a:endParaRPr lang="en-US" dirty="0">
              <a:latin typeface="Arial" pitchFamily="34" charset="0"/>
            </a:endParaRPr>
          </a:p>
        </p:txBody>
      </p:sp>
      <p:sp>
        <p:nvSpPr>
          <p:cNvPr id="35861" name="Line 23"/>
          <p:cNvSpPr>
            <a:spLocks noChangeShapeType="1"/>
          </p:cNvSpPr>
          <p:nvPr/>
        </p:nvSpPr>
        <p:spPr bwMode="auto">
          <a:xfrm flipV="1">
            <a:off x="3059113" y="3573463"/>
            <a:ext cx="1368425" cy="1009650"/>
          </a:xfrm>
          <a:prstGeom prst="line">
            <a:avLst/>
          </a:prstGeom>
          <a:noFill/>
          <a:ln w="9525">
            <a:solidFill>
              <a:schemeClr val="tx1"/>
            </a:solidFill>
            <a:round/>
            <a:headEnd/>
            <a:tailEnd type="triangle" w="med" len="med"/>
          </a:ln>
        </p:spPr>
        <p:txBody>
          <a:bodyPr/>
          <a:lstStyle/>
          <a:p>
            <a:endParaRPr lang="en-US" dirty="0">
              <a:latin typeface="Arial" pitchFamily="34" charset="0"/>
            </a:endParaRPr>
          </a:p>
        </p:txBody>
      </p:sp>
      <p:sp>
        <p:nvSpPr>
          <p:cNvPr id="35862" name="Line 24"/>
          <p:cNvSpPr>
            <a:spLocks noChangeShapeType="1"/>
          </p:cNvSpPr>
          <p:nvPr/>
        </p:nvSpPr>
        <p:spPr bwMode="auto">
          <a:xfrm>
            <a:off x="3132138" y="3141663"/>
            <a:ext cx="1295400" cy="358775"/>
          </a:xfrm>
          <a:prstGeom prst="line">
            <a:avLst/>
          </a:prstGeom>
          <a:noFill/>
          <a:ln w="9525">
            <a:solidFill>
              <a:schemeClr val="tx1"/>
            </a:solidFill>
            <a:round/>
            <a:headEnd/>
            <a:tailEnd type="triangle" w="med" len="med"/>
          </a:ln>
        </p:spPr>
        <p:txBody>
          <a:bodyPr/>
          <a:lstStyle/>
          <a:p>
            <a:endParaRPr lang="en-US" dirty="0">
              <a:latin typeface="Arial" pitchFamily="34" charset="0"/>
            </a:endParaRPr>
          </a:p>
        </p:txBody>
      </p:sp>
      <p:grpSp>
        <p:nvGrpSpPr>
          <p:cNvPr id="35863" name="Group 49"/>
          <p:cNvGrpSpPr>
            <a:grpSpLocks/>
          </p:cNvGrpSpPr>
          <p:nvPr/>
        </p:nvGrpSpPr>
        <p:grpSpPr bwMode="auto">
          <a:xfrm>
            <a:off x="4568825" y="2170113"/>
            <a:ext cx="415925" cy="606425"/>
            <a:chOff x="2208" y="1920"/>
            <a:chExt cx="1152" cy="1680"/>
          </a:xfrm>
        </p:grpSpPr>
        <p:sp>
          <p:nvSpPr>
            <p:cNvPr id="3587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587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587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588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35864" name="Group 49"/>
          <p:cNvGrpSpPr>
            <a:grpSpLocks/>
          </p:cNvGrpSpPr>
          <p:nvPr/>
        </p:nvGrpSpPr>
        <p:grpSpPr bwMode="auto">
          <a:xfrm>
            <a:off x="4568825" y="3090863"/>
            <a:ext cx="415925" cy="606425"/>
            <a:chOff x="2208" y="1920"/>
            <a:chExt cx="1152" cy="1680"/>
          </a:xfrm>
        </p:grpSpPr>
        <p:sp>
          <p:nvSpPr>
            <p:cNvPr id="3587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587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587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587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grpSp>
        <p:nvGrpSpPr>
          <p:cNvPr id="35865" name="Group 49"/>
          <p:cNvGrpSpPr>
            <a:grpSpLocks/>
          </p:cNvGrpSpPr>
          <p:nvPr/>
        </p:nvGrpSpPr>
        <p:grpSpPr bwMode="auto">
          <a:xfrm>
            <a:off x="4568825" y="4013200"/>
            <a:ext cx="415925" cy="606425"/>
            <a:chOff x="2208" y="1920"/>
            <a:chExt cx="1152" cy="1680"/>
          </a:xfrm>
        </p:grpSpPr>
        <p:sp>
          <p:nvSpPr>
            <p:cNvPr id="3586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587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587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587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5866" name="Text Box 110"/>
          <p:cNvSpPr txBox="1">
            <a:spLocks noChangeArrowheads="1"/>
          </p:cNvSpPr>
          <p:nvPr/>
        </p:nvSpPr>
        <p:spPr bwMode="auto">
          <a:xfrm>
            <a:off x="4905375" y="2366963"/>
            <a:ext cx="957263"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5867" name="Text Box 111"/>
          <p:cNvSpPr txBox="1">
            <a:spLocks noChangeArrowheads="1"/>
          </p:cNvSpPr>
          <p:nvPr/>
        </p:nvSpPr>
        <p:spPr bwMode="auto">
          <a:xfrm>
            <a:off x="4906963" y="3216275"/>
            <a:ext cx="957262"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5868" name="Text Box 112"/>
          <p:cNvSpPr txBox="1">
            <a:spLocks noChangeArrowheads="1"/>
          </p:cNvSpPr>
          <p:nvPr/>
        </p:nvSpPr>
        <p:spPr bwMode="auto">
          <a:xfrm>
            <a:off x="4906963" y="4238625"/>
            <a:ext cx="957262"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5882" name="Text Box 42"/>
          <p:cNvSpPr txBox="1">
            <a:spLocks noChangeArrowheads="1"/>
          </p:cNvSpPr>
          <p:nvPr/>
        </p:nvSpPr>
        <p:spPr bwMode="auto">
          <a:xfrm>
            <a:off x="5938838" y="2849563"/>
            <a:ext cx="2600325"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Array of version #s &amp; locks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6867" name="Rectangle 6"/>
          <p:cNvSpPr>
            <a:spLocks noGrp="1" noChangeArrowheads="1"/>
          </p:cNvSpPr>
          <p:nvPr>
            <p:ph type="sldNum" sz="quarter" idx="10"/>
          </p:nvPr>
        </p:nvSpPr>
        <p:spPr>
          <a:noFill/>
        </p:spPr>
        <p:txBody>
          <a:bodyPr/>
          <a:lstStyle/>
          <a:p>
            <a:fld id="{DD0FA814-E651-457A-9528-B7867B1710B6}" type="slidenum">
              <a:rPr lang="ar-SA" smtClean="0">
                <a:cs typeface="Arial" pitchFamily="34" charset="0"/>
              </a:rPr>
              <a:pPr/>
              <a:t>71</a:t>
            </a:fld>
            <a:endParaRPr lang="en-US">
              <a:cs typeface="Arial" pitchFamily="34" charset="0"/>
            </a:endParaRPr>
          </a:p>
        </p:txBody>
      </p:sp>
      <p:sp>
        <p:nvSpPr>
          <p:cNvPr id="3686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76C9F38-9EDF-4C5F-9C42-5934563B1FE5}" type="slidenum">
              <a:rPr lang="ar-SA" sz="1400">
                <a:solidFill>
                  <a:schemeClr val="tx1"/>
                </a:solidFill>
                <a:latin typeface="Arial" pitchFamily="34" charset="0"/>
                <a:cs typeface="Arial" pitchFamily="34" charset="0"/>
              </a:rPr>
              <a:pPr algn="r"/>
              <a:t>71</a:t>
            </a:fld>
            <a:endParaRPr lang="en-US" sz="1400" dirty="0">
              <a:solidFill>
                <a:schemeClr val="tx1"/>
              </a:solidFill>
              <a:latin typeface="Arial" pitchFamily="34" charset="0"/>
              <a:cs typeface="Arial" pitchFamily="34" charset="0"/>
            </a:endParaRPr>
          </a:p>
        </p:txBody>
      </p:sp>
      <p:sp>
        <p:nvSpPr>
          <p:cNvPr id="36869" name="Rectangle 2"/>
          <p:cNvSpPr>
            <a:spLocks noGrp="1" noChangeArrowheads="1"/>
          </p:cNvSpPr>
          <p:nvPr>
            <p:ph type="title"/>
          </p:nvPr>
        </p:nvSpPr>
        <p:spPr>
          <a:xfrm>
            <a:off x="323850" y="260350"/>
            <a:ext cx="8496300" cy="1143000"/>
          </a:xfrm>
        </p:spPr>
        <p:txBody>
          <a:bodyPr/>
          <a:lstStyle/>
          <a:p>
            <a:r>
              <a:rPr lang="en-US" sz="4000"/>
              <a:t>Reading an Object</a:t>
            </a:r>
          </a:p>
        </p:txBody>
      </p:sp>
      <p:sp>
        <p:nvSpPr>
          <p:cNvPr id="36871"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6872"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grpSp>
        <p:nvGrpSpPr>
          <p:cNvPr id="36873" name="Group 49"/>
          <p:cNvGrpSpPr>
            <a:grpSpLocks/>
          </p:cNvGrpSpPr>
          <p:nvPr/>
        </p:nvGrpSpPr>
        <p:grpSpPr bwMode="auto">
          <a:xfrm>
            <a:off x="1635125" y="2163763"/>
            <a:ext cx="415925" cy="606425"/>
            <a:chOff x="2208" y="1920"/>
            <a:chExt cx="1152" cy="1680"/>
          </a:xfrm>
        </p:grpSpPr>
        <p:sp>
          <p:nvSpPr>
            <p:cNvPr id="3691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91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91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91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874" name="Text Box 178"/>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875" name="Rectangle 181"/>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6876" name="Group 194"/>
          <p:cNvGrpSpPr>
            <a:grpSpLocks/>
          </p:cNvGrpSpPr>
          <p:nvPr/>
        </p:nvGrpSpPr>
        <p:grpSpPr bwMode="auto">
          <a:xfrm>
            <a:off x="823913" y="2932113"/>
            <a:ext cx="2211387" cy="606425"/>
            <a:chOff x="375" y="1363"/>
            <a:chExt cx="1393" cy="382"/>
          </a:xfrm>
        </p:grpSpPr>
        <p:grpSp>
          <p:nvGrpSpPr>
            <p:cNvPr id="36907" name="Group 49"/>
            <p:cNvGrpSpPr>
              <a:grpSpLocks/>
            </p:cNvGrpSpPr>
            <p:nvPr/>
          </p:nvGrpSpPr>
          <p:grpSpPr bwMode="auto">
            <a:xfrm>
              <a:off x="886" y="1363"/>
              <a:ext cx="262" cy="382"/>
              <a:chOff x="2208" y="1920"/>
              <a:chExt cx="1152" cy="1680"/>
            </a:xfrm>
          </p:grpSpPr>
          <p:sp>
            <p:nvSpPr>
              <p:cNvPr id="36910"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911"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912"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913"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908" name="Text Box 200"/>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909" name="Rectangle 201"/>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6877" name="Group 202"/>
          <p:cNvGrpSpPr>
            <a:grpSpLocks/>
          </p:cNvGrpSpPr>
          <p:nvPr/>
        </p:nvGrpSpPr>
        <p:grpSpPr bwMode="auto">
          <a:xfrm>
            <a:off x="823913" y="3702050"/>
            <a:ext cx="2211387" cy="606425"/>
            <a:chOff x="375" y="1363"/>
            <a:chExt cx="1393" cy="382"/>
          </a:xfrm>
        </p:grpSpPr>
        <p:grpSp>
          <p:nvGrpSpPr>
            <p:cNvPr id="36900" name="Group 49"/>
            <p:cNvGrpSpPr>
              <a:grpSpLocks/>
            </p:cNvGrpSpPr>
            <p:nvPr/>
          </p:nvGrpSpPr>
          <p:grpSpPr bwMode="auto">
            <a:xfrm>
              <a:off x="886" y="1363"/>
              <a:ext cx="262" cy="382"/>
              <a:chOff x="2208" y="1920"/>
              <a:chExt cx="1152" cy="1680"/>
            </a:xfrm>
          </p:grpSpPr>
          <p:sp>
            <p:nvSpPr>
              <p:cNvPr id="3690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90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90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90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901" name="Text Box 208"/>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902" name="Rectangle 209"/>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6878" name="Group 210"/>
          <p:cNvGrpSpPr>
            <a:grpSpLocks/>
          </p:cNvGrpSpPr>
          <p:nvPr/>
        </p:nvGrpSpPr>
        <p:grpSpPr bwMode="auto">
          <a:xfrm>
            <a:off x="823913" y="4471988"/>
            <a:ext cx="2211387" cy="606425"/>
            <a:chOff x="375" y="1363"/>
            <a:chExt cx="1393" cy="382"/>
          </a:xfrm>
        </p:grpSpPr>
        <p:grpSp>
          <p:nvGrpSpPr>
            <p:cNvPr id="36893" name="Group 49"/>
            <p:cNvGrpSpPr>
              <a:grpSpLocks/>
            </p:cNvGrpSpPr>
            <p:nvPr/>
          </p:nvGrpSpPr>
          <p:grpSpPr bwMode="auto">
            <a:xfrm>
              <a:off x="886" y="1363"/>
              <a:ext cx="262" cy="382"/>
              <a:chOff x="2208" y="1920"/>
              <a:chExt cx="1152" cy="1680"/>
            </a:xfrm>
          </p:grpSpPr>
          <p:sp>
            <p:nvSpPr>
              <p:cNvPr id="36896"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897"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898"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899"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894" name="Text Box 216"/>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895" name="Rectangle 217"/>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6879" name="Group 218"/>
          <p:cNvGrpSpPr>
            <a:grpSpLocks/>
          </p:cNvGrpSpPr>
          <p:nvPr/>
        </p:nvGrpSpPr>
        <p:grpSpPr bwMode="auto">
          <a:xfrm>
            <a:off x="823913" y="5241925"/>
            <a:ext cx="2211387" cy="606425"/>
            <a:chOff x="375" y="1363"/>
            <a:chExt cx="1393" cy="382"/>
          </a:xfrm>
        </p:grpSpPr>
        <p:grpSp>
          <p:nvGrpSpPr>
            <p:cNvPr id="36886" name="Group 49"/>
            <p:cNvGrpSpPr>
              <a:grpSpLocks/>
            </p:cNvGrpSpPr>
            <p:nvPr/>
          </p:nvGrpSpPr>
          <p:grpSpPr bwMode="auto">
            <a:xfrm>
              <a:off x="886" y="1363"/>
              <a:ext cx="262" cy="382"/>
              <a:chOff x="2208" y="1920"/>
              <a:chExt cx="1152" cy="1680"/>
            </a:xfrm>
          </p:grpSpPr>
          <p:sp>
            <p:nvSpPr>
              <p:cNvPr id="3688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689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689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689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6887" name="Text Box 224"/>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6888" name="Rectangle 225"/>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sp>
        <p:nvSpPr>
          <p:cNvPr id="37093" name="Rectangle 229"/>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4" name="Rectangle 230"/>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5" name="Rectangle 231"/>
          <p:cNvSpPr>
            <a:spLocks noChangeArrowheads="1"/>
          </p:cNvSpPr>
          <p:nvPr/>
        </p:nvSpPr>
        <p:spPr bwMode="auto">
          <a:xfrm>
            <a:off x="2405063" y="29797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6" name="Rectangle 232"/>
          <p:cNvSpPr>
            <a:spLocks noChangeArrowheads="1"/>
          </p:cNvSpPr>
          <p:nvPr/>
        </p:nvSpPr>
        <p:spPr bwMode="auto">
          <a:xfrm>
            <a:off x="787400" y="29781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7" name="Rectangle 233"/>
          <p:cNvSpPr>
            <a:spLocks noChangeArrowheads="1"/>
          </p:cNvSpPr>
          <p:nvPr/>
        </p:nvSpPr>
        <p:spPr bwMode="auto">
          <a:xfrm>
            <a:off x="2397125" y="447198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098" name="Rectangle 234"/>
          <p:cNvSpPr>
            <a:spLocks noChangeArrowheads="1"/>
          </p:cNvSpPr>
          <p:nvPr/>
        </p:nvSpPr>
        <p:spPr bwMode="auto">
          <a:xfrm>
            <a:off x="779463" y="44704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6920" name="Text Box 56"/>
          <p:cNvSpPr txBox="1">
            <a:spLocks noChangeArrowheads="1"/>
          </p:cNvSpPr>
          <p:nvPr/>
        </p:nvSpPr>
        <p:spPr bwMode="auto">
          <a:xfrm>
            <a:off x="3789363" y="2849563"/>
            <a:ext cx="38481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Add version numbers &amp; values to </a:t>
            </a:r>
            <a:r>
              <a:rPr lang="en-US" sz="2800" dirty="0">
                <a:solidFill>
                  <a:schemeClr val="tx1"/>
                </a:solidFill>
                <a:latin typeface="Arial" pitchFamily="34" charset="0"/>
                <a:cs typeface="Arial" pitchFamily="34" charset="0"/>
              </a:rPr>
              <a:t>read set</a:t>
            </a:r>
            <a:r>
              <a:rPr lang="en-US" sz="2800" dirty="0">
                <a:solidFill>
                  <a:srgbClr val="0000FF"/>
                </a:solidFill>
                <a:latin typeface="Arial" pitchFamily="34" charset="0"/>
                <a:cs typeface="Arial" pitchFamily="34" charset="0"/>
              </a:rPr>
              <a:t> </a:t>
            </a:r>
          </a:p>
        </p:txBody>
      </p:sp>
      <p:sp>
        <p:nvSpPr>
          <p:cNvPr id="36921" name="Rectangle 57"/>
          <p:cNvSpPr>
            <a:spLocks noChangeArrowheads="1"/>
          </p:cNvSpPr>
          <p:nvPr/>
        </p:nvSpPr>
        <p:spPr bwMode="auto">
          <a:xfrm>
            <a:off x="5872160" y="3352121"/>
            <a:ext cx="1450975" cy="392112"/>
          </a:xfrm>
          <a:prstGeom prst="rect">
            <a:avLst/>
          </a:prstGeom>
          <a:noFill/>
          <a:ln w="76200" algn="ctr">
            <a:solidFill>
              <a:srgbClr val="0000FF"/>
            </a:solidFill>
            <a:miter lim="800000"/>
            <a:headEnd/>
            <a:tailEnd/>
          </a:ln>
          <a:effectLst/>
        </p:spPr>
        <p:txBody>
          <a:bodyPr wrap="none" anchor="ctr"/>
          <a:lstStyle/>
          <a:p>
            <a:endParaRPr lang="en-US" dirty="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093"/>
                                        </p:tgtEl>
                                        <p:attrNameLst>
                                          <p:attrName>style.visibility</p:attrName>
                                        </p:attrNameLst>
                                      </p:cBhvr>
                                      <p:to>
                                        <p:strVal val="visible"/>
                                      </p:to>
                                    </p:set>
                                    <p:animEffect transition="in" filter="blinds(horizontal)">
                                      <p:cBhvr>
                                        <p:cTn id="7" dur="500"/>
                                        <p:tgtEl>
                                          <p:spTgt spid="3709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094"/>
                                        </p:tgtEl>
                                        <p:attrNameLst>
                                          <p:attrName>style.visibility</p:attrName>
                                        </p:attrNameLst>
                                      </p:cBhvr>
                                      <p:to>
                                        <p:strVal val="visible"/>
                                      </p:to>
                                    </p:set>
                                    <p:animEffect transition="in" filter="blinds(horizontal)">
                                      <p:cBhvr>
                                        <p:cTn id="10" dur="500"/>
                                        <p:tgtEl>
                                          <p:spTgt spid="3709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7096"/>
                                        </p:tgtEl>
                                        <p:attrNameLst>
                                          <p:attrName>style.visibility</p:attrName>
                                        </p:attrNameLst>
                                      </p:cBhvr>
                                      <p:to>
                                        <p:strVal val="visible"/>
                                      </p:to>
                                    </p:set>
                                    <p:animEffect transition="in" filter="blinds(horizontal)">
                                      <p:cBhvr>
                                        <p:cTn id="15" dur="500"/>
                                        <p:tgtEl>
                                          <p:spTgt spid="3709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7095"/>
                                        </p:tgtEl>
                                        <p:attrNameLst>
                                          <p:attrName>style.visibility</p:attrName>
                                        </p:attrNameLst>
                                      </p:cBhvr>
                                      <p:to>
                                        <p:strVal val="visible"/>
                                      </p:to>
                                    </p:set>
                                    <p:animEffect transition="in" filter="blinds(horizontal)">
                                      <p:cBhvr>
                                        <p:cTn id="18" dur="500"/>
                                        <p:tgtEl>
                                          <p:spTgt spid="3709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7098"/>
                                        </p:tgtEl>
                                        <p:attrNameLst>
                                          <p:attrName>style.visibility</p:attrName>
                                        </p:attrNameLst>
                                      </p:cBhvr>
                                      <p:to>
                                        <p:strVal val="visible"/>
                                      </p:to>
                                    </p:set>
                                    <p:animEffect transition="in" filter="blinds(horizontal)">
                                      <p:cBhvr>
                                        <p:cTn id="23" dur="500"/>
                                        <p:tgtEl>
                                          <p:spTgt spid="3709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7097"/>
                                        </p:tgtEl>
                                        <p:attrNameLst>
                                          <p:attrName>style.visibility</p:attrName>
                                        </p:attrNameLst>
                                      </p:cBhvr>
                                      <p:to>
                                        <p:strVal val="visible"/>
                                      </p:to>
                                    </p:set>
                                    <p:animEffect transition="in" filter="blinds(horizontal)">
                                      <p:cBhvr>
                                        <p:cTn id="26" dur="500"/>
                                        <p:tgtEl>
                                          <p:spTgt spid="37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93" grpId="0" animBg="1"/>
      <p:bldP spid="37094" grpId="0" animBg="1"/>
      <p:bldP spid="37095" grpId="0" animBg="1"/>
      <p:bldP spid="37096" grpId="0" animBg="1"/>
      <p:bldP spid="37097" grpId="0" animBg="1"/>
      <p:bldP spid="3709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7891" name="Rectangle 6"/>
          <p:cNvSpPr>
            <a:spLocks noGrp="1" noChangeArrowheads="1"/>
          </p:cNvSpPr>
          <p:nvPr>
            <p:ph type="sldNum" sz="quarter" idx="10"/>
          </p:nvPr>
        </p:nvSpPr>
        <p:spPr>
          <a:noFill/>
        </p:spPr>
        <p:txBody>
          <a:bodyPr/>
          <a:lstStyle/>
          <a:p>
            <a:fld id="{55A513A7-0818-4660-98D4-401681A00ACF}" type="slidenum">
              <a:rPr lang="ar-SA" smtClean="0">
                <a:cs typeface="Arial" pitchFamily="34" charset="0"/>
              </a:rPr>
              <a:pPr/>
              <a:t>72</a:t>
            </a:fld>
            <a:endParaRPr lang="en-US">
              <a:cs typeface="Arial" pitchFamily="34" charset="0"/>
            </a:endParaRPr>
          </a:p>
        </p:txBody>
      </p:sp>
      <p:sp>
        <p:nvSpPr>
          <p:cNvPr id="3789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E056D06-61E6-42A9-99D9-2F1228F50C50}" type="slidenum">
              <a:rPr lang="ar-SA" sz="1400">
                <a:solidFill>
                  <a:schemeClr val="tx1"/>
                </a:solidFill>
                <a:latin typeface="Arial" pitchFamily="34" charset="0"/>
                <a:cs typeface="Arial" pitchFamily="34" charset="0"/>
              </a:rPr>
              <a:pPr algn="r"/>
              <a:t>72</a:t>
            </a:fld>
            <a:endParaRPr lang="en-US" sz="1400" dirty="0">
              <a:solidFill>
                <a:schemeClr val="tx1"/>
              </a:solidFill>
              <a:latin typeface="Arial" pitchFamily="34" charset="0"/>
              <a:cs typeface="Arial" pitchFamily="34" charset="0"/>
            </a:endParaRPr>
          </a:p>
        </p:txBody>
      </p:sp>
      <p:sp>
        <p:nvSpPr>
          <p:cNvPr id="37893" name="Rectangle 2"/>
          <p:cNvSpPr>
            <a:spLocks noGrp="1" noChangeArrowheads="1"/>
          </p:cNvSpPr>
          <p:nvPr>
            <p:ph type="title" idx="4294967295"/>
          </p:nvPr>
        </p:nvSpPr>
        <p:spPr>
          <a:xfrm>
            <a:off x="323850" y="260350"/>
            <a:ext cx="8496300" cy="1143000"/>
          </a:xfrm>
        </p:spPr>
        <p:txBody>
          <a:bodyPr/>
          <a:lstStyle/>
          <a:p>
            <a:r>
              <a:rPr lang="en-US" sz="4000"/>
              <a:t>To Write an Object</a:t>
            </a:r>
          </a:p>
        </p:txBody>
      </p:sp>
      <p:sp>
        <p:nvSpPr>
          <p:cNvPr id="37895"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7896"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grpSp>
        <p:nvGrpSpPr>
          <p:cNvPr id="37897" name="Group 49"/>
          <p:cNvGrpSpPr>
            <a:grpSpLocks/>
          </p:cNvGrpSpPr>
          <p:nvPr/>
        </p:nvGrpSpPr>
        <p:grpSpPr bwMode="auto">
          <a:xfrm>
            <a:off x="1635125" y="2163763"/>
            <a:ext cx="415925" cy="606425"/>
            <a:chOff x="2208" y="1920"/>
            <a:chExt cx="1152" cy="1680"/>
          </a:xfrm>
        </p:grpSpPr>
        <p:sp>
          <p:nvSpPr>
            <p:cNvPr id="3794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4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4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4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898"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899"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7900" name="Group 15"/>
          <p:cNvGrpSpPr>
            <a:grpSpLocks/>
          </p:cNvGrpSpPr>
          <p:nvPr/>
        </p:nvGrpSpPr>
        <p:grpSpPr bwMode="auto">
          <a:xfrm>
            <a:off x="823913" y="2932113"/>
            <a:ext cx="2211387" cy="606425"/>
            <a:chOff x="375" y="1363"/>
            <a:chExt cx="1393" cy="382"/>
          </a:xfrm>
        </p:grpSpPr>
        <p:grpSp>
          <p:nvGrpSpPr>
            <p:cNvPr id="37935" name="Group 49"/>
            <p:cNvGrpSpPr>
              <a:grpSpLocks/>
            </p:cNvGrpSpPr>
            <p:nvPr/>
          </p:nvGrpSpPr>
          <p:grpSpPr bwMode="auto">
            <a:xfrm>
              <a:off x="886" y="1363"/>
              <a:ext cx="262" cy="382"/>
              <a:chOff x="2208" y="1920"/>
              <a:chExt cx="1152" cy="1680"/>
            </a:xfrm>
          </p:grpSpPr>
          <p:sp>
            <p:nvSpPr>
              <p:cNvPr id="3793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3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4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4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936" name="Text Box 21"/>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937" name="Rectangle 22"/>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7901" name="Group 23"/>
          <p:cNvGrpSpPr>
            <a:grpSpLocks/>
          </p:cNvGrpSpPr>
          <p:nvPr/>
        </p:nvGrpSpPr>
        <p:grpSpPr bwMode="auto">
          <a:xfrm>
            <a:off x="823913" y="3702050"/>
            <a:ext cx="2211387" cy="606425"/>
            <a:chOff x="375" y="1363"/>
            <a:chExt cx="1393" cy="382"/>
          </a:xfrm>
        </p:grpSpPr>
        <p:grpSp>
          <p:nvGrpSpPr>
            <p:cNvPr id="37928" name="Group 49"/>
            <p:cNvGrpSpPr>
              <a:grpSpLocks/>
            </p:cNvGrpSpPr>
            <p:nvPr/>
          </p:nvGrpSpPr>
          <p:grpSpPr bwMode="auto">
            <a:xfrm>
              <a:off x="886" y="1363"/>
              <a:ext cx="262" cy="382"/>
              <a:chOff x="2208" y="1920"/>
              <a:chExt cx="1152" cy="1680"/>
            </a:xfrm>
          </p:grpSpPr>
          <p:sp>
            <p:nvSpPr>
              <p:cNvPr id="3793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3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3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3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929" name="Text Box 29"/>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930" name="Rectangle 30"/>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7902" name="Group 31"/>
          <p:cNvGrpSpPr>
            <a:grpSpLocks/>
          </p:cNvGrpSpPr>
          <p:nvPr/>
        </p:nvGrpSpPr>
        <p:grpSpPr bwMode="auto">
          <a:xfrm>
            <a:off x="823913" y="4471988"/>
            <a:ext cx="2211387" cy="606425"/>
            <a:chOff x="375" y="1363"/>
            <a:chExt cx="1393" cy="382"/>
          </a:xfrm>
        </p:grpSpPr>
        <p:grpSp>
          <p:nvGrpSpPr>
            <p:cNvPr id="37921" name="Group 49"/>
            <p:cNvGrpSpPr>
              <a:grpSpLocks/>
            </p:cNvGrpSpPr>
            <p:nvPr/>
          </p:nvGrpSpPr>
          <p:grpSpPr bwMode="auto">
            <a:xfrm>
              <a:off x="886" y="1363"/>
              <a:ext cx="262" cy="382"/>
              <a:chOff x="2208" y="1920"/>
              <a:chExt cx="1152" cy="1680"/>
            </a:xfrm>
          </p:grpSpPr>
          <p:sp>
            <p:nvSpPr>
              <p:cNvPr id="3792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2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2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2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922" name="Text Box 37"/>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923" name="Rectangle 38"/>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7903" name="Group 39"/>
          <p:cNvGrpSpPr>
            <a:grpSpLocks/>
          </p:cNvGrpSpPr>
          <p:nvPr/>
        </p:nvGrpSpPr>
        <p:grpSpPr bwMode="auto">
          <a:xfrm>
            <a:off x="823913" y="5241925"/>
            <a:ext cx="2211387" cy="606425"/>
            <a:chOff x="375" y="1363"/>
            <a:chExt cx="1393" cy="382"/>
          </a:xfrm>
        </p:grpSpPr>
        <p:grpSp>
          <p:nvGrpSpPr>
            <p:cNvPr id="37914" name="Group 49"/>
            <p:cNvGrpSpPr>
              <a:grpSpLocks/>
            </p:cNvGrpSpPr>
            <p:nvPr/>
          </p:nvGrpSpPr>
          <p:grpSpPr bwMode="auto">
            <a:xfrm>
              <a:off x="886" y="1363"/>
              <a:ext cx="262" cy="382"/>
              <a:chOff x="2208" y="1920"/>
              <a:chExt cx="1152" cy="1680"/>
            </a:xfrm>
          </p:grpSpPr>
          <p:sp>
            <p:nvSpPr>
              <p:cNvPr id="3791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791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791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792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7915" name="Text Box 45"/>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7916" name="Rectangle 46"/>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sp>
        <p:nvSpPr>
          <p:cNvPr id="37904"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905"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01777"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01778"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7908" name="Rectangle 51"/>
          <p:cNvSpPr>
            <a:spLocks noChangeArrowheads="1"/>
          </p:cNvSpPr>
          <p:nvPr/>
        </p:nvSpPr>
        <p:spPr bwMode="auto">
          <a:xfrm>
            <a:off x="2397125" y="447198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909" name="Rectangle 52"/>
          <p:cNvSpPr>
            <a:spLocks noChangeArrowheads="1"/>
          </p:cNvSpPr>
          <p:nvPr/>
        </p:nvSpPr>
        <p:spPr bwMode="auto">
          <a:xfrm>
            <a:off x="779463" y="44704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910" name="Rectangle 53"/>
          <p:cNvSpPr>
            <a:spLocks noChangeArrowheads="1"/>
          </p:cNvSpPr>
          <p:nvPr/>
        </p:nvSpPr>
        <p:spPr bwMode="auto">
          <a:xfrm>
            <a:off x="2403475" y="37401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7911" name="Rectangle 54"/>
          <p:cNvSpPr>
            <a:spLocks noChangeArrowheads="1"/>
          </p:cNvSpPr>
          <p:nvPr/>
        </p:nvSpPr>
        <p:spPr bwMode="auto">
          <a:xfrm>
            <a:off x="785813" y="373856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01783" name="Rectangle 55"/>
          <p:cNvSpPr>
            <a:spLocks noChangeArrowheads="1"/>
          </p:cNvSpPr>
          <p:nvPr/>
        </p:nvSpPr>
        <p:spPr bwMode="auto">
          <a:xfrm>
            <a:off x="2409825" y="52435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01784" name="Rectangle 56"/>
          <p:cNvSpPr>
            <a:spLocks noChangeArrowheads="1"/>
          </p:cNvSpPr>
          <p:nvPr/>
        </p:nvSpPr>
        <p:spPr bwMode="auto">
          <a:xfrm>
            <a:off x="792163" y="52419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7947" name="Text Box 59"/>
          <p:cNvSpPr txBox="1">
            <a:spLocks noChangeArrowheads="1"/>
          </p:cNvSpPr>
          <p:nvPr/>
        </p:nvSpPr>
        <p:spPr bwMode="auto">
          <a:xfrm>
            <a:off x="3789363" y="2849563"/>
            <a:ext cx="4309608"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rgbClr val="0000FF"/>
                </a:solidFill>
                <a:latin typeface="Arial" pitchFamily="34" charset="0"/>
                <a:cs typeface="Arial" pitchFamily="34" charset="0"/>
              </a:rPr>
              <a:t>Add version numbers &amp; new values to </a:t>
            </a:r>
            <a:r>
              <a:rPr lang="en-US" sz="2800" dirty="0">
                <a:solidFill>
                  <a:schemeClr val="tx1"/>
                </a:solidFill>
                <a:latin typeface="Arial" pitchFamily="34" charset="0"/>
                <a:cs typeface="Arial" pitchFamily="34" charset="0"/>
              </a:rPr>
              <a:t>write set</a:t>
            </a:r>
            <a:r>
              <a:rPr lang="en-US" sz="2800" dirty="0">
                <a:solidFill>
                  <a:srgbClr val="0000FF"/>
                </a:solidFill>
                <a:latin typeface="Arial" pitchFamily="34" charset="0"/>
                <a:cs typeface="Arial" pitchFamily="34" charset="0"/>
              </a:rPr>
              <a:t> </a:t>
            </a:r>
          </a:p>
        </p:txBody>
      </p:sp>
      <p:sp>
        <p:nvSpPr>
          <p:cNvPr id="37948" name="Rectangle 60"/>
          <p:cNvSpPr>
            <a:spLocks noChangeArrowheads="1"/>
          </p:cNvSpPr>
          <p:nvPr/>
        </p:nvSpPr>
        <p:spPr bwMode="auto">
          <a:xfrm>
            <a:off x="6309627" y="3352121"/>
            <a:ext cx="1450975" cy="392112"/>
          </a:xfrm>
          <a:prstGeom prst="rect">
            <a:avLst/>
          </a:prstGeom>
          <a:noFill/>
          <a:ln w="76200" algn="ctr">
            <a:solidFill>
              <a:srgbClr val="FF0000"/>
            </a:solidFill>
            <a:miter lim="800000"/>
            <a:headEnd/>
            <a:tailEnd/>
          </a:ln>
          <a:effectLst/>
        </p:spPr>
        <p:txBody>
          <a:bodyPr wrap="none" anchor="ctr"/>
          <a:lstStyle/>
          <a:p>
            <a:endParaRPr lang="en-US" dirty="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78"/>
                                        </p:tgtEl>
                                        <p:attrNameLst>
                                          <p:attrName>style.visibility</p:attrName>
                                        </p:attrNameLst>
                                      </p:cBhvr>
                                      <p:to>
                                        <p:strVal val="visible"/>
                                      </p:to>
                                    </p:set>
                                    <p:animEffect transition="in" filter="blinds(horizontal)">
                                      <p:cBhvr>
                                        <p:cTn id="7" dur="500"/>
                                        <p:tgtEl>
                                          <p:spTgt spid="20177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1777"/>
                                        </p:tgtEl>
                                        <p:attrNameLst>
                                          <p:attrName>style.visibility</p:attrName>
                                        </p:attrNameLst>
                                      </p:cBhvr>
                                      <p:to>
                                        <p:strVal val="visible"/>
                                      </p:to>
                                    </p:set>
                                    <p:animEffect transition="in" filter="blinds(horizontal)">
                                      <p:cBhvr>
                                        <p:cTn id="10" dur="500"/>
                                        <p:tgtEl>
                                          <p:spTgt spid="20177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1784"/>
                                        </p:tgtEl>
                                        <p:attrNameLst>
                                          <p:attrName>style.visibility</p:attrName>
                                        </p:attrNameLst>
                                      </p:cBhvr>
                                      <p:to>
                                        <p:strVal val="visible"/>
                                      </p:to>
                                    </p:set>
                                    <p:animEffect transition="in" filter="blinds(horizontal)">
                                      <p:cBhvr>
                                        <p:cTn id="15" dur="500"/>
                                        <p:tgtEl>
                                          <p:spTgt spid="20178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1783"/>
                                        </p:tgtEl>
                                        <p:attrNameLst>
                                          <p:attrName>style.visibility</p:attrName>
                                        </p:attrNameLst>
                                      </p:cBhvr>
                                      <p:to>
                                        <p:strVal val="visible"/>
                                      </p:to>
                                    </p:set>
                                    <p:animEffect transition="in" filter="blinds(horizontal)">
                                      <p:cBhvr>
                                        <p:cTn id="18" dur="500"/>
                                        <p:tgtEl>
                                          <p:spTgt spid="201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77" grpId="0" animBg="1"/>
      <p:bldP spid="201778" grpId="0" animBg="1"/>
      <p:bldP spid="201783" grpId="0" animBg="1"/>
      <p:bldP spid="201784"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38915" name="Rectangle 6"/>
          <p:cNvSpPr>
            <a:spLocks noGrp="1" noChangeArrowheads="1"/>
          </p:cNvSpPr>
          <p:nvPr>
            <p:ph type="sldNum" sz="quarter" idx="10"/>
          </p:nvPr>
        </p:nvSpPr>
        <p:spPr>
          <a:noFill/>
        </p:spPr>
        <p:txBody>
          <a:bodyPr/>
          <a:lstStyle/>
          <a:p>
            <a:fld id="{59F8C20F-57BC-4AFF-9127-C44AAC478565}" type="slidenum">
              <a:rPr lang="ar-SA" smtClean="0">
                <a:cs typeface="Arial" pitchFamily="34" charset="0"/>
              </a:rPr>
              <a:pPr/>
              <a:t>73</a:t>
            </a:fld>
            <a:endParaRPr lang="en-US">
              <a:cs typeface="Arial" pitchFamily="34" charset="0"/>
            </a:endParaRPr>
          </a:p>
        </p:txBody>
      </p:sp>
      <p:sp>
        <p:nvSpPr>
          <p:cNvPr id="3891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92A36E1-6245-48A1-ACDE-12594D5D97C0}" type="slidenum">
              <a:rPr lang="ar-SA" sz="1400">
                <a:solidFill>
                  <a:schemeClr val="tx1"/>
                </a:solidFill>
                <a:latin typeface="Arial" pitchFamily="34" charset="0"/>
                <a:cs typeface="Arial" pitchFamily="34" charset="0"/>
              </a:rPr>
              <a:pPr algn="r"/>
              <a:t>73</a:t>
            </a:fld>
            <a:endParaRPr lang="en-US" sz="1400" dirty="0">
              <a:solidFill>
                <a:schemeClr val="tx1"/>
              </a:solidFill>
              <a:latin typeface="Arial" pitchFamily="34" charset="0"/>
              <a:cs typeface="Arial" pitchFamily="34" charset="0"/>
            </a:endParaRPr>
          </a:p>
        </p:txBody>
      </p:sp>
      <p:sp>
        <p:nvSpPr>
          <p:cNvPr id="38917" name="Rectangle 2"/>
          <p:cNvSpPr>
            <a:spLocks noGrp="1" noChangeArrowheads="1"/>
          </p:cNvSpPr>
          <p:nvPr>
            <p:ph type="title" idx="4294967295"/>
          </p:nvPr>
        </p:nvSpPr>
        <p:spPr>
          <a:xfrm>
            <a:off x="323850" y="260350"/>
            <a:ext cx="8496300" cy="1143000"/>
          </a:xfrm>
        </p:spPr>
        <p:txBody>
          <a:bodyPr/>
          <a:lstStyle/>
          <a:p>
            <a:r>
              <a:rPr lang="en-US" sz="4000"/>
              <a:t>To Commit</a:t>
            </a:r>
          </a:p>
        </p:txBody>
      </p:sp>
      <p:sp>
        <p:nvSpPr>
          <p:cNvPr id="38919"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8920"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grpSp>
        <p:nvGrpSpPr>
          <p:cNvPr id="38921" name="Group 49"/>
          <p:cNvGrpSpPr>
            <a:grpSpLocks/>
          </p:cNvGrpSpPr>
          <p:nvPr/>
        </p:nvGrpSpPr>
        <p:grpSpPr bwMode="auto">
          <a:xfrm>
            <a:off x="1635125" y="2163763"/>
            <a:ext cx="415925" cy="606425"/>
            <a:chOff x="2208" y="1920"/>
            <a:chExt cx="1152" cy="1680"/>
          </a:xfrm>
        </p:grpSpPr>
        <p:sp>
          <p:nvSpPr>
            <p:cNvPr id="3898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8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8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8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22"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23"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8924" name="Group 49"/>
          <p:cNvGrpSpPr>
            <a:grpSpLocks/>
          </p:cNvGrpSpPr>
          <p:nvPr/>
        </p:nvGrpSpPr>
        <p:grpSpPr bwMode="auto">
          <a:xfrm>
            <a:off x="1635125" y="2932113"/>
            <a:ext cx="415925" cy="606425"/>
            <a:chOff x="2208" y="1920"/>
            <a:chExt cx="1152" cy="1680"/>
          </a:xfrm>
        </p:grpSpPr>
        <p:sp>
          <p:nvSpPr>
            <p:cNvPr id="3897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8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8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8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25"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26"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8927" name="Group 23"/>
          <p:cNvGrpSpPr>
            <a:grpSpLocks/>
          </p:cNvGrpSpPr>
          <p:nvPr/>
        </p:nvGrpSpPr>
        <p:grpSpPr bwMode="auto">
          <a:xfrm>
            <a:off x="823913" y="3702050"/>
            <a:ext cx="2211387" cy="606425"/>
            <a:chOff x="375" y="1363"/>
            <a:chExt cx="1393" cy="382"/>
          </a:xfrm>
        </p:grpSpPr>
        <p:grpSp>
          <p:nvGrpSpPr>
            <p:cNvPr id="38972" name="Group 49"/>
            <p:cNvGrpSpPr>
              <a:grpSpLocks/>
            </p:cNvGrpSpPr>
            <p:nvPr/>
          </p:nvGrpSpPr>
          <p:grpSpPr bwMode="auto">
            <a:xfrm>
              <a:off x="886" y="1363"/>
              <a:ext cx="262" cy="382"/>
              <a:chOff x="2208" y="1920"/>
              <a:chExt cx="1152" cy="1680"/>
            </a:xfrm>
          </p:grpSpPr>
          <p:sp>
            <p:nvSpPr>
              <p:cNvPr id="3897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7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7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7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73" name="Text Box 29"/>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74" name="Rectangle 30"/>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8928" name="Group 31"/>
          <p:cNvGrpSpPr>
            <a:grpSpLocks/>
          </p:cNvGrpSpPr>
          <p:nvPr/>
        </p:nvGrpSpPr>
        <p:grpSpPr bwMode="auto">
          <a:xfrm>
            <a:off x="823913" y="4471988"/>
            <a:ext cx="2211387" cy="606425"/>
            <a:chOff x="375" y="1363"/>
            <a:chExt cx="1393" cy="382"/>
          </a:xfrm>
        </p:grpSpPr>
        <p:grpSp>
          <p:nvGrpSpPr>
            <p:cNvPr id="38965" name="Group 49"/>
            <p:cNvGrpSpPr>
              <a:grpSpLocks/>
            </p:cNvGrpSpPr>
            <p:nvPr/>
          </p:nvGrpSpPr>
          <p:grpSpPr bwMode="auto">
            <a:xfrm>
              <a:off x="886" y="1363"/>
              <a:ext cx="262" cy="382"/>
              <a:chOff x="2208" y="1920"/>
              <a:chExt cx="1152" cy="1680"/>
            </a:xfrm>
          </p:grpSpPr>
          <p:sp>
            <p:nvSpPr>
              <p:cNvPr id="3896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6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7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7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66" name="Text Box 37"/>
            <p:cNvSpPr txBox="1">
              <a:spLocks noChangeArrowheads="1"/>
            </p:cNvSpPr>
            <p:nvPr/>
          </p:nvSpPr>
          <p:spPr bwMode="auto">
            <a:xfrm>
              <a:off x="1303" y="1429"/>
              <a:ext cx="465" cy="250"/>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67" name="Rectangle 38"/>
            <p:cNvSpPr>
              <a:spLocks noChangeArrowheads="1"/>
            </p:cNvSpPr>
            <p:nvPr/>
          </p:nvSpPr>
          <p:spPr bwMode="auto">
            <a:xfrm>
              <a:off x="375" y="1376"/>
              <a:ext cx="356" cy="35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grpSp>
        <p:nvGrpSpPr>
          <p:cNvPr id="38929" name="Group 49"/>
          <p:cNvGrpSpPr>
            <a:grpSpLocks/>
          </p:cNvGrpSpPr>
          <p:nvPr/>
        </p:nvGrpSpPr>
        <p:grpSpPr bwMode="auto">
          <a:xfrm>
            <a:off x="1635125" y="5241925"/>
            <a:ext cx="415925" cy="606425"/>
            <a:chOff x="2208" y="1920"/>
            <a:chExt cx="1152" cy="1680"/>
          </a:xfrm>
        </p:grpSpPr>
        <p:sp>
          <p:nvSpPr>
            <p:cNvPr id="3896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896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896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896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8930"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V#</a:t>
            </a:r>
          </a:p>
        </p:txBody>
      </p:sp>
      <p:sp>
        <p:nvSpPr>
          <p:cNvPr id="38931"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8932"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3"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4"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8935"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8936" name="Rectangle 51"/>
          <p:cNvSpPr>
            <a:spLocks noChangeArrowheads="1"/>
          </p:cNvSpPr>
          <p:nvPr/>
        </p:nvSpPr>
        <p:spPr bwMode="auto">
          <a:xfrm>
            <a:off x="2397125" y="447198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7" name="Rectangle 52"/>
          <p:cNvSpPr>
            <a:spLocks noChangeArrowheads="1"/>
          </p:cNvSpPr>
          <p:nvPr/>
        </p:nvSpPr>
        <p:spPr bwMode="auto">
          <a:xfrm>
            <a:off x="779463" y="44704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8" name="Rectangle 53"/>
          <p:cNvSpPr>
            <a:spLocks noChangeArrowheads="1"/>
          </p:cNvSpPr>
          <p:nvPr/>
        </p:nvSpPr>
        <p:spPr bwMode="auto">
          <a:xfrm>
            <a:off x="2403475" y="37401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39" name="Rectangle 54"/>
          <p:cNvSpPr>
            <a:spLocks noChangeArrowheads="1"/>
          </p:cNvSpPr>
          <p:nvPr/>
        </p:nvSpPr>
        <p:spPr bwMode="auto">
          <a:xfrm>
            <a:off x="785813" y="373856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8940" name="Rectangle 55"/>
          <p:cNvSpPr>
            <a:spLocks noChangeArrowheads="1"/>
          </p:cNvSpPr>
          <p:nvPr/>
        </p:nvSpPr>
        <p:spPr bwMode="auto">
          <a:xfrm>
            <a:off x="2409825" y="52435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8941" name="Rectangle 56"/>
          <p:cNvSpPr>
            <a:spLocks noChangeArrowheads="1"/>
          </p:cNvSpPr>
          <p:nvPr/>
        </p:nvSpPr>
        <p:spPr bwMode="auto">
          <a:xfrm>
            <a:off x="792163" y="52419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grpSp>
        <p:nvGrpSpPr>
          <p:cNvPr id="9" name="Group 49"/>
          <p:cNvGrpSpPr>
            <a:grpSpLocks/>
          </p:cNvGrpSpPr>
          <p:nvPr/>
        </p:nvGrpSpPr>
        <p:grpSpPr bwMode="auto">
          <a:xfrm>
            <a:off x="1641475" y="2940050"/>
            <a:ext cx="415925" cy="606425"/>
            <a:chOff x="2208" y="1920"/>
            <a:chExt cx="1152" cy="1680"/>
          </a:xfrm>
        </p:grpSpPr>
        <p:sp>
          <p:nvSpPr>
            <p:cNvPr id="38957" name="Oval 50"/>
            <p:cNvSpPr>
              <a:spLocks noChangeArrowheads="1"/>
            </p:cNvSpPr>
            <p:nvPr/>
          </p:nvSpPr>
          <p:spPr bwMode="auto">
            <a:xfrm>
              <a:off x="2208" y="2448"/>
              <a:ext cx="1152" cy="115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8958" name="Oval 51"/>
            <p:cNvSpPr>
              <a:spLocks noChangeArrowheads="1"/>
            </p:cNvSpPr>
            <p:nvPr/>
          </p:nvSpPr>
          <p:spPr bwMode="auto">
            <a:xfrm>
              <a:off x="2640" y="2688"/>
              <a:ext cx="288" cy="288"/>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895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896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grpSp>
        <p:nvGrpSpPr>
          <p:cNvPr id="10" name="Group 49"/>
          <p:cNvGrpSpPr>
            <a:grpSpLocks/>
          </p:cNvGrpSpPr>
          <p:nvPr/>
        </p:nvGrpSpPr>
        <p:grpSpPr bwMode="auto">
          <a:xfrm>
            <a:off x="1635125" y="5256213"/>
            <a:ext cx="415925" cy="606425"/>
            <a:chOff x="2208" y="1920"/>
            <a:chExt cx="1152" cy="1680"/>
          </a:xfrm>
        </p:grpSpPr>
        <p:sp>
          <p:nvSpPr>
            <p:cNvPr id="38953" name="Oval 50"/>
            <p:cNvSpPr>
              <a:spLocks noChangeArrowheads="1"/>
            </p:cNvSpPr>
            <p:nvPr/>
          </p:nvSpPr>
          <p:spPr bwMode="auto">
            <a:xfrm>
              <a:off x="2208" y="2448"/>
              <a:ext cx="1152" cy="115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8954" name="Oval 51"/>
            <p:cNvSpPr>
              <a:spLocks noChangeArrowheads="1"/>
            </p:cNvSpPr>
            <p:nvPr/>
          </p:nvSpPr>
          <p:spPr bwMode="auto">
            <a:xfrm>
              <a:off x="2640" y="2688"/>
              <a:ext cx="288" cy="288"/>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895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895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pic>
        <p:nvPicPr>
          <p:cNvPr id="203848" name="Picture 72" descr="MCj04346650000[1]"/>
          <p:cNvPicPr>
            <a:picLocks noChangeAspect="1" noChangeArrowheads="1"/>
          </p:cNvPicPr>
          <p:nvPr/>
        </p:nvPicPr>
        <p:blipFill>
          <a:blip r:embed="rId3" cstate="print"/>
          <a:srcRect/>
          <a:stretch>
            <a:fillRect/>
          </a:stretch>
        </p:blipFill>
        <p:spPr bwMode="auto">
          <a:xfrm>
            <a:off x="3062288" y="2111375"/>
            <a:ext cx="627062" cy="577850"/>
          </a:xfrm>
          <a:prstGeom prst="rect">
            <a:avLst/>
          </a:prstGeom>
          <a:noFill/>
          <a:ln w="9525">
            <a:noFill/>
            <a:miter lim="800000"/>
            <a:headEnd/>
            <a:tailEnd/>
          </a:ln>
        </p:spPr>
      </p:pic>
      <p:pic>
        <p:nvPicPr>
          <p:cNvPr id="203849" name="Picture 73" descr="MCj04346650000[1]"/>
          <p:cNvPicPr>
            <a:picLocks noChangeAspect="1" noChangeArrowheads="1"/>
          </p:cNvPicPr>
          <p:nvPr/>
        </p:nvPicPr>
        <p:blipFill>
          <a:blip r:embed="rId3" cstate="print"/>
          <a:srcRect/>
          <a:stretch>
            <a:fillRect/>
          </a:stretch>
        </p:blipFill>
        <p:spPr bwMode="auto">
          <a:xfrm>
            <a:off x="3084513" y="2960688"/>
            <a:ext cx="627062" cy="577850"/>
          </a:xfrm>
          <a:prstGeom prst="rect">
            <a:avLst/>
          </a:prstGeom>
          <a:noFill/>
          <a:ln w="9525">
            <a:noFill/>
            <a:miter lim="800000"/>
            <a:headEnd/>
            <a:tailEnd/>
          </a:ln>
        </p:spPr>
      </p:pic>
      <p:pic>
        <p:nvPicPr>
          <p:cNvPr id="203850" name="Picture 74" descr="MCj04346650000[1]"/>
          <p:cNvPicPr>
            <a:picLocks noChangeAspect="1" noChangeArrowheads="1"/>
          </p:cNvPicPr>
          <p:nvPr/>
        </p:nvPicPr>
        <p:blipFill>
          <a:blip r:embed="rId3" cstate="print"/>
          <a:srcRect/>
          <a:stretch>
            <a:fillRect/>
          </a:stretch>
        </p:blipFill>
        <p:spPr bwMode="auto">
          <a:xfrm>
            <a:off x="3092450" y="3708400"/>
            <a:ext cx="627063" cy="577850"/>
          </a:xfrm>
          <a:prstGeom prst="rect">
            <a:avLst/>
          </a:prstGeom>
          <a:noFill/>
          <a:ln w="9525">
            <a:noFill/>
            <a:miter lim="800000"/>
            <a:headEnd/>
            <a:tailEnd/>
          </a:ln>
        </p:spPr>
      </p:pic>
      <p:pic>
        <p:nvPicPr>
          <p:cNvPr id="203851" name="Picture 75" descr="MCj04346650000[1]"/>
          <p:cNvPicPr>
            <a:picLocks noChangeAspect="1" noChangeArrowheads="1"/>
          </p:cNvPicPr>
          <p:nvPr/>
        </p:nvPicPr>
        <p:blipFill>
          <a:blip r:embed="rId3" cstate="print"/>
          <a:srcRect/>
          <a:stretch>
            <a:fillRect/>
          </a:stretch>
        </p:blipFill>
        <p:spPr bwMode="auto">
          <a:xfrm>
            <a:off x="3100388" y="4456113"/>
            <a:ext cx="627062" cy="577850"/>
          </a:xfrm>
          <a:prstGeom prst="rect">
            <a:avLst/>
          </a:prstGeom>
          <a:noFill/>
          <a:ln w="9525">
            <a:noFill/>
            <a:miter lim="800000"/>
            <a:headEnd/>
            <a:tailEnd/>
          </a:ln>
        </p:spPr>
      </p:pic>
      <p:pic>
        <p:nvPicPr>
          <p:cNvPr id="203852" name="Picture 76" descr="MCj04346650000[1]"/>
          <p:cNvPicPr>
            <a:picLocks noChangeAspect="1" noChangeArrowheads="1"/>
          </p:cNvPicPr>
          <p:nvPr/>
        </p:nvPicPr>
        <p:blipFill>
          <a:blip r:embed="rId3" cstate="print"/>
          <a:srcRect/>
          <a:stretch>
            <a:fillRect/>
          </a:stretch>
        </p:blipFill>
        <p:spPr bwMode="auto">
          <a:xfrm>
            <a:off x="3108325" y="5203825"/>
            <a:ext cx="627063" cy="577850"/>
          </a:xfrm>
          <a:prstGeom prst="rect">
            <a:avLst/>
          </a:prstGeom>
          <a:noFill/>
          <a:ln w="9525">
            <a:noFill/>
            <a:miter lim="800000"/>
            <a:headEnd/>
            <a:tailEnd/>
          </a:ln>
        </p:spPr>
      </p:pic>
      <p:sp>
        <p:nvSpPr>
          <p:cNvPr id="203853" name="Rectangle 77"/>
          <p:cNvSpPr>
            <a:spLocks noChangeArrowheads="1"/>
          </p:cNvSpPr>
          <p:nvPr/>
        </p:nvSpPr>
        <p:spPr bwMode="auto">
          <a:xfrm>
            <a:off x="765175" y="2971800"/>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cs typeface="Arial" pitchFamily="34" charset="0"/>
              </a:rPr>
              <a:t>X</a:t>
            </a:r>
          </a:p>
        </p:txBody>
      </p:sp>
      <p:sp>
        <p:nvSpPr>
          <p:cNvPr id="203854" name="Rectangle 78"/>
          <p:cNvSpPr>
            <a:spLocks noChangeArrowheads="1"/>
          </p:cNvSpPr>
          <p:nvPr/>
        </p:nvSpPr>
        <p:spPr bwMode="auto">
          <a:xfrm>
            <a:off x="757238" y="5257800"/>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cs typeface="Arial" pitchFamily="34" charset="0"/>
              </a:rPr>
              <a:t>Y</a:t>
            </a:r>
          </a:p>
        </p:txBody>
      </p:sp>
      <p:sp>
        <p:nvSpPr>
          <p:cNvPr id="203855" name="Rectangle 79"/>
          <p:cNvSpPr>
            <a:spLocks noChangeArrowheads="1"/>
          </p:cNvSpPr>
          <p:nvPr/>
        </p:nvSpPr>
        <p:spPr bwMode="auto">
          <a:xfrm>
            <a:off x="2368550" y="2986088"/>
            <a:ext cx="768350" cy="565150"/>
          </a:xfrm>
          <a:prstGeom prst="rect">
            <a:avLst/>
          </a:prstGeom>
          <a:solidFill>
            <a:schemeClr val="bg1"/>
          </a:solidFill>
          <a:ln w="76200" algn="ctr">
            <a:solidFill>
              <a:srgbClr val="FF0000"/>
            </a:solidFill>
            <a:miter lim="800000"/>
            <a:headEnd/>
            <a:tailEnd/>
          </a:ln>
        </p:spPr>
        <p:txBody>
          <a:bodyPr wrap="none" anchor="ctr"/>
          <a:lstStyle/>
          <a:p>
            <a:r>
              <a:rPr lang="en-US" sz="2000" dirty="0">
                <a:latin typeface="Arial" pitchFamily="34" charset="0"/>
              </a:rPr>
              <a:t>V#+1</a:t>
            </a:r>
          </a:p>
        </p:txBody>
      </p:sp>
      <p:sp>
        <p:nvSpPr>
          <p:cNvPr id="203856" name="Rectangle 80"/>
          <p:cNvSpPr>
            <a:spLocks noChangeArrowheads="1"/>
          </p:cNvSpPr>
          <p:nvPr/>
        </p:nvSpPr>
        <p:spPr bwMode="auto">
          <a:xfrm>
            <a:off x="2389188" y="5257800"/>
            <a:ext cx="768350" cy="565150"/>
          </a:xfrm>
          <a:prstGeom prst="rect">
            <a:avLst/>
          </a:prstGeom>
          <a:solidFill>
            <a:schemeClr val="bg1"/>
          </a:solidFill>
          <a:ln w="76200" algn="ctr">
            <a:solidFill>
              <a:srgbClr val="FF0000"/>
            </a:solidFill>
            <a:miter lim="800000"/>
            <a:headEnd/>
            <a:tailEnd/>
          </a:ln>
        </p:spPr>
        <p:txBody>
          <a:bodyPr wrap="none" anchor="ctr"/>
          <a:lstStyle/>
          <a:p>
            <a:r>
              <a:rPr lang="en-US" sz="2000" dirty="0">
                <a:latin typeface="Arial" pitchFamily="34" charset="0"/>
              </a:rPr>
              <a:t>V#+1</a:t>
            </a:r>
          </a:p>
        </p:txBody>
      </p:sp>
      <p:sp>
        <p:nvSpPr>
          <p:cNvPr id="38988" name="Text Box 76"/>
          <p:cNvSpPr txBox="1">
            <a:spLocks noChangeArrowheads="1"/>
          </p:cNvSpPr>
          <p:nvPr/>
        </p:nvSpPr>
        <p:spPr bwMode="auto">
          <a:xfrm>
            <a:off x="3862388" y="1906588"/>
            <a:ext cx="384810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Acquire write locks</a:t>
            </a:r>
          </a:p>
        </p:txBody>
      </p:sp>
      <p:sp>
        <p:nvSpPr>
          <p:cNvPr id="38989" name="Text Box 77"/>
          <p:cNvSpPr txBox="1">
            <a:spLocks noChangeArrowheads="1"/>
          </p:cNvSpPr>
          <p:nvPr/>
        </p:nvSpPr>
        <p:spPr bwMode="auto">
          <a:xfrm>
            <a:off x="4043363" y="2351088"/>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Check version numbers unchanged</a:t>
            </a:r>
          </a:p>
        </p:txBody>
      </p:sp>
      <p:sp>
        <p:nvSpPr>
          <p:cNvPr id="38990" name="Text Box 78"/>
          <p:cNvSpPr txBox="1">
            <a:spLocks noChangeArrowheads="1"/>
          </p:cNvSpPr>
          <p:nvPr/>
        </p:nvSpPr>
        <p:spPr bwMode="auto">
          <a:xfrm>
            <a:off x="4297363" y="3168650"/>
            <a:ext cx="4530725"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Arial" pitchFamily="34" charset="0"/>
                <a:cs typeface="Arial" pitchFamily="34" charset="0"/>
              </a:rPr>
              <a:t>Install new values</a:t>
            </a:r>
          </a:p>
        </p:txBody>
      </p:sp>
      <p:sp>
        <p:nvSpPr>
          <p:cNvPr id="38991" name="Text Box 79"/>
          <p:cNvSpPr txBox="1">
            <a:spLocks noChangeArrowheads="1"/>
          </p:cNvSpPr>
          <p:nvPr/>
        </p:nvSpPr>
        <p:spPr bwMode="auto">
          <a:xfrm>
            <a:off x="4433888" y="3582988"/>
            <a:ext cx="4530725"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Arial" pitchFamily="34" charset="0"/>
                <a:cs typeface="Arial" pitchFamily="34" charset="0"/>
              </a:rPr>
              <a:t>Increment version numbers</a:t>
            </a:r>
          </a:p>
        </p:txBody>
      </p:sp>
      <p:sp>
        <p:nvSpPr>
          <p:cNvPr id="38992" name="Text Box 80"/>
          <p:cNvSpPr txBox="1">
            <a:spLocks noChangeArrowheads="1"/>
          </p:cNvSpPr>
          <p:nvPr/>
        </p:nvSpPr>
        <p:spPr bwMode="auto">
          <a:xfrm>
            <a:off x="7156045" y="4028186"/>
            <a:ext cx="1383712"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a:solidFill>
                  <a:srgbClr val="0000FF"/>
                </a:solidFill>
                <a:latin typeface="Arial" pitchFamily="34" charset="0"/>
                <a:cs typeface="Arial" pitchFamily="34" charset="0"/>
              </a:rPr>
              <a:t>Unlock.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88"/>
                                        </p:tgtEl>
                                        <p:attrNameLst>
                                          <p:attrName>style.visibility</p:attrName>
                                        </p:attrNameLst>
                                      </p:cBhvr>
                                      <p:to>
                                        <p:strVal val="visible"/>
                                      </p:to>
                                    </p:set>
                                    <p:animEffect transition="in" filter="blinds(horizontal)">
                                      <p:cBhvr>
                                        <p:cTn id="7" dur="500"/>
                                        <p:tgtEl>
                                          <p:spTgt spid="3898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8989"/>
                                        </p:tgtEl>
                                        <p:attrNameLst>
                                          <p:attrName>style.visibility</p:attrName>
                                        </p:attrNameLst>
                                      </p:cBhvr>
                                      <p:to>
                                        <p:strVal val="visible"/>
                                      </p:to>
                                    </p:set>
                                    <p:animEffect transition="in" filter="blinds(horizontal)">
                                      <p:cBhvr>
                                        <p:cTn id="18" dur="500"/>
                                        <p:tgtEl>
                                          <p:spTgt spid="38989"/>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203848"/>
                                        </p:tgtEl>
                                        <p:attrNameLst>
                                          <p:attrName>style.visibility</p:attrName>
                                        </p:attrNameLst>
                                      </p:cBhvr>
                                      <p:to>
                                        <p:strVal val="visible"/>
                                      </p:to>
                                    </p:set>
                                    <p:animEffect transition="in" filter="blinds(horizontal)">
                                      <p:cBhvr>
                                        <p:cTn id="22" dur="500"/>
                                        <p:tgtEl>
                                          <p:spTgt spid="203848"/>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203849"/>
                                        </p:tgtEl>
                                        <p:attrNameLst>
                                          <p:attrName>style.visibility</p:attrName>
                                        </p:attrNameLst>
                                      </p:cBhvr>
                                      <p:to>
                                        <p:strVal val="visible"/>
                                      </p:to>
                                    </p:set>
                                    <p:animEffect transition="in" filter="blinds(horizontal)">
                                      <p:cBhvr>
                                        <p:cTn id="26" dur="500"/>
                                        <p:tgtEl>
                                          <p:spTgt spid="20384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203850"/>
                                        </p:tgtEl>
                                        <p:attrNameLst>
                                          <p:attrName>style.visibility</p:attrName>
                                        </p:attrNameLst>
                                      </p:cBhvr>
                                      <p:to>
                                        <p:strVal val="visible"/>
                                      </p:to>
                                    </p:set>
                                    <p:animEffect transition="in" filter="blinds(horizontal)">
                                      <p:cBhvr>
                                        <p:cTn id="30" dur="500"/>
                                        <p:tgtEl>
                                          <p:spTgt spid="203850"/>
                                        </p:tgtEl>
                                      </p:cBhvr>
                                    </p:animEffect>
                                  </p:childTnLst>
                                </p:cTn>
                              </p:par>
                            </p:childTnLst>
                          </p:cTn>
                        </p:par>
                        <p:par>
                          <p:cTn id="31" fill="hold">
                            <p:stCondLst>
                              <p:cond delay="2000"/>
                            </p:stCondLst>
                            <p:childTnLst>
                              <p:par>
                                <p:cTn id="32" presetID="3" presetClass="entr" presetSubtype="10" fill="hold" nodeType="afterEffect">
                                  <p:stCondLst>
                                    <p:cond delay="0"/>
                                  </p:stCondLst>
                                  <p:childTnLst>
                                    <p:set>
                                      <p:cBhvr>
                                        <p:cTn id="33" dur="1" fill="hold">
                                          <p:stCondLst>
                                            <p:cond delay="0"/>
                                          </p:stCondLst>
                                        </p:cTn>
                                        <p:tgtEl>
                                          <p:spTgt spid="203851"/>
                                        </p:tgtEl>
                                        <p:attrNameLst>
                                          <p:attrName>style.visibility</p:attrName>
                                        </p:attrNameLst>
                                      </p:cBhvr>
                                      <p:to>
                                        <p:strVal val="visible"/>
                                      </p:to>
                                    </p:set>
                                    <p:animEffect transition="in" filter="blinds(horizontal)">
                                      <p:cBhvr>
                                        <p:cTn id="34" dur="500"/>
                                        <p:tgtEl>
                                          <p:spTgt spid="203851"/>
                                        </p:tgtEl>
                                      </p:cBhvr>
                                    </p:animEffect>
                                  </p:childTnLst>
                                </p:cTn>
                              </p:par>
                            </p:childTnLst>
                          </p:cTn>
                        </p:par>
                        <p:par>
                          <p:cTn id="35" fill="hold">
                            <p:stCondLst>
                              <p:cond delay="2500"/>
                            </p:stCondLst>
                            <p:childTnLst>
                              <p:par>
                                <p:cTn id="36" presetID="3" presetClass="entr" presetSubtype="10" fill="hold" nodeType="afterEffect">
                                  <p:stCondLst>
                                    <p:cond delay="0"/>
                                  </p:stCondLst>
                                  <p:childTnLst>
                                    <p:set>
                                      <p:cBhvr>
                                        <p:cTn id="37" dur="1" fill="hold">
                                          <p:stCondLst>
                                            <p:cond delay="0"/>
                                          </p:stCondLst>
                                        </p:cTn>
                                        <p:tgtEl>
                                          <p:spTgt spid="203852"/>
                                        </p:tgtEl>
                                        <p:attrNameLst>
                                          <p:attrName>style.visibility</p:attrName>
                                        </p:attrNameLst>
                                      </p:cBhvr>
                                      <p:to>
                                        <p:strVal val="visible"/>
                                      </p:to>
                                    </p:set>
                                    <p:animEffect transition="in" filter="blinds(horizontal)">
                                      <p:cBhvr>
                                        <p:cTn id="38" dur="500"/>
                                        <p:tgtEl>
                                          <p:spTgt spid="20385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8990"/>
                                        </p:tgtEl>
                                        <p:attrNameLst>
                                          <p:attrName>style.visibility</p:attrName>
                                        </p:attrNameLst>
                                      </p:cBhvr>
                                      <p:to>
                                        <p:strVal val="visible"/>
                                      </p:to>
                                    </p:set>
                                    <p:animEffect transition="in" filter="blinds(horizontal)">
                                      <p:cBhvr>
                                        <p:cTn id="43" dur="500"/>
                                        <p:tgtEl>
                                          <p:spTgt spid="38990"/>
                                        </p:tgtEl>
                                      </p:cBhvr>
                                    </p:animEffect>
                                  </p:childTnLst>
                                </p:cTn>
                              </p:par>
                            </p:childTnLst>
                          </p:cTn>
                        </p:par>
                        <p:par>
                          <p:cTn id="44" fill="hold">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203853"/>
                                        </p:tgtEl>
                                        <p:attrNameLst>
                                          <p:attrName>style.visibility</p:attrName>
                                        </p:attrNameLst>
                                      </p:cBhvr>
                                      <p:to>
                                        <p:strVal val="visible"/>
                                      </p:to>
                                    </p:set>
                                    <p:anim calcmode="lin" valueType="num">
                                      <p:cBhvr additive="base">
                                        <p:cTn id="47" dur="500" fill="hold"/>
                                        <p:tgtEl>
                                          <p:spTgt spid="203853"/>
                                        </p:tgtEl>
                                        <p:attrNameLst>
                                          <p:attrName>ppt_x</p:attrName>
                                        </p:attrNameLst>
                                      </p:cBhvr>
                                      <p:tavLst>
                                        <p:tav tm="0">
                                          <p:val>
                                            <p:strVal val="1+#ppt_w/2"/>
                                          </p:val>
                                        </p:tav>
                                        <p:tav tm="100000">
                                          <p:val>
                                            <p:strVal val="#ppt_x"/>
                                          </p:val>
                                        </p:tav>
                                      </p:tavLst>
                                    </p:anim>
                                    <p:anim calcmode="lin" valueType="num">
                                      <p:cBhvr additive="base">
                                        <p:cTn id="48" dur="500" fill="hold"/>
                                        <p:tgtEl>
                                          <p:spTgt spid="203853"/>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2" fill="hold" grpId="0" nodeType="afterEffect">
                                  <p:stCondLst>
                                    <p:cond delay="0"/>
                                  </p:stCondLst>
                                  <p:childTnLst>
                                    <p:set>
                                      <p:cBhvr>
                                        <p:cTn id="51" dur="1" fill="hold">
                                          <p:stCondLst>
                                            <p:cond delay="0"/>
                                          </p:stCondLst>
                                        </p:cTn>
                                        <p:tgtEl>
                                          <p:spTgt spid="203854"/>
                                        </p:tgtEl>
                                        <p:attrNameLst>
                                          <p:attrName>style.visibility</p:attrName>
                                        </p:attrNameLst>
                                      </p:cBhvr>
                                      <p:to>
                                        <p:strVal val="visible"/>
                                      </p:to>
                                    </p:set>
                                    <p:anim calcmode="lin" valueType="num">
                                      <p:cBhvr additive="base">
                                        <p:cTn id="52" dur="500" fill="hold"/>
                                        <p:tgtEl>
                                          <p:spTgt spid="203854"/>
                                        </p:tgtEl>
                                        <p:attrNameLst>
                                          <p:attrName>ppt_x</p:attrName>
                                        </p:attrNameLst>
                                      </p:cBhvr>
                                      <p:tavLst>
                                        <p:tav tm="0">
                                          <p:val>
                                            <p:strVal val="1+#ppt_w/2"/>
                                          </p:val>
                                        </p:tav>
                                        <p:tav tm="100000">
                                          <p:val>
                                            <p:strVal val="#ppt_x"/>
                                          </p:val>
                                        </p:tav>
                                      </p:tavLst>
                                    </p:anim>
                                    <p:anim calcmode="lin" valueType="num">
                                      <p:cBhvr additive="base">
                                        <p:cTn id="53" dur="500" fill="hold"/>
                                        <p:tgtEl>
                                          <p:spTgt spid="203854"/>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8991"/>
                                        </p:tgtEl>
                                        <p:attrNameLst>
                                          <p:attrName>style.visibility</p:attrName>
                                        </p:attrNameLst>
                                      </p:cBhvr>
                                      <p:to>
                                        <p:strVal val="visible"/>
                                      </p:to>
                                    </p:set>
                                    <p:animEffect transition="in" filter="blinds(horizontal)">
                                      <p:cBhvr>
                                        <p:cTn id="58" dur="500"/>
                                        <p:tgtEl>
                                          <p:spTgt spid="38991"/>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03855"/>
                                        </p:tgtEl>
                                        <p:attrNameLst>
                                          <p:attrName>style.visibility</p:attrName>
                                        </p:attrNameLst>
                                      </p:cBhvr>
                                      <p:to>
                                        <p:strVal val="visible"/>
                                      </p:to>
                                    </p:set>
                                    <p:animEffect transition="in" filter="blinds(horizontal)">
                                      <p:cBhvr>
                                        <p:cTn id="61" dur="500"/>
                                        <p:tgtEl>
                                          <p:spTgt spid="203855"/>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03856"/>
                                        </p:tgtEl>
                                        <p:attrNameLst>
                                          <p:attrName>style.visibility</p:attrName>
                                        </p:attrNameLst>
                                      </p:cBhvr>
                                      <p:to>
                                        <p:strVal val="visible"/>
                                      </p:to>
                                    </p:set>
                                    <p:animEffect transition="in" filter="blinds(horizontal)">
                                      <p:cBhvr>
                                        <p:cTn id="64" dur="500"/>
                                        <p:tgtEl>
                                          <p:spTgt spid="203856"/>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8992"/>
                                        </p:tgtEl>
                                        <p:attrNameLst>
                                          <p:attrName>style.visibility</p:attrName>
                                        </p:attrNameLst>
                                      </p:cBhvr>
                                      <p:to>
                                        <p:strVal val="visible"/>
                                      </p:to>
                                    </p:set>
                                    <p:animEffect transition="in" filter="blinds(horizontal)">
                                      <p:cBhvr>
                                        <p:cTn id="69" dur="500"/>
                                        <p:tgtEl>
                                          <p:spTgt spid="38992"/>
                                        </p:tgtEl>
                                      </p:cBhvr>
                                    </p:animEffect>
                                  </p:childTnLst>
                                </p:cTn>
                              </p:par>
                            </p:childTnLst>
                          </p:cTn>
                        </p:par>
                        <p:par>
                          <p:cTn id="70" fill="hold">
                            <p:stCondLst>
                              <p:cond delay="500"/>
                            </p:stCondLst>
                            <p:childTnLst>
                              <p:par>
                                <p:cTn id="71" presetID="3" presetClass="exit" presetSubtype="10" fill="hold" nodeType="afterEffect">
                                  <p:stCondLst>
                                    <p:cond delay="0"/>
                                  </p:stCondLst>
                                  <p:childTnLst>
                                    <p:animEffect transition="out" filter="blinds(horizontal)">
                                      <p:cBhvr>
                                        <p:cTn id="72" dur="500"/>
                                        <p:tgtEl>
                                          <p:spTgt spid="9"/>
                                        </p:tgtEl>
                                      </p:cBhvr>
                                    </p:animEffect>
                                    <p:set>
                                      <p:cBhvr>
                                        <p:cTn id="73" dur="1" fill="hold">
                                          <p:stCondLst>
                                            <p:cond delay="499"/>
                                          </p:stCondLst>
                                        </p:cTn>
                                        <p:tgtEl>
                                          <p:spTgt spid="9"/>
                                        </p:tgtEl>
                                        <p:attrNameLst>
                                          <p:attrName>style.visibility</p:attrName>
                                        </p:attrNameLst>
                                      </p:cBhvr>
                                      <p:to>
                                        <p:strVal val="hidden"/>
                                      </p:to>
                                    </p:set>
                                  </p:childTnLst>
                                </p:cTn>
                              </p:par>
                              <p:par>
                                <p:cTn id="74" presetID="3" presetClass="exit" presetSubtype="10" fill="hold" nodeType="withEffect">
                                  <p:stCondLst>
                                    <p:cond delay="0"/>
                                  </p:stCondLst>
                                  <p:childTnLst>
                                    <p:animEffect transition="out" filter="blinds(horizontal)">
                                      <p:cBhvr>
                                        <p:cTn id="75" dur="500"/>
                                        <p:tgtEl>
                                          <p:spTgt spid="10"/>
                                        </p:tgtEl>
                                      </p:cBhvr>
                                    </p:animEffect>
                                    <p:set>
                                      <p:cBhvr>
                                        <p:cTn id="7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853" grpId="0" animBg="1"/>
      <p:bldP spid="203854" grpId="0" animBg="1"/>
      <p:bldP spid="203855" grpId="0" animBg="1"/>
      <p:bldP spid="203856" grpId="0" animBg="1"/>
      <p:bldP spid="38988" grpId="0" animBg="1"/>
      <p:bldP spid="38989" grpId="0" animBg="1"/>
      <p:bldP spid="38990" grpId="0" animBg="1"/>
      <p:bldP spid="38991" grpId="0" animBg="1"/>
      <p:bldP spid="3899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79388" y="188913"/>
            <a:ext cx="8785225" cy="1143000"/>
          </a:xfrm>
        </p:spPr>
        <p:txBody>
          <a:bodyPr/>
          <a:lstStyle/>
          <a:p>
            <a:r>
              <a:rPr lang="en-US" sz="4000" dirty="0"/>
              <a:t>Encounter Order Locking (Undo Log)</a:t>
            </a:r>
          </a:p>
        </p:txBody>
      </p:sp>
      <p:sp>
        <p:nvSpPr>
          <p:cNvPr id="22531" name="Rectangle 3"/>
          <p:cNvSpPr>
            <a:spLocks noChangeArrowheads="1"/>
          </p:cNvSpPr>
          <p:nvPr/>
        </p:nvSpPr>
        <p:spPr bwMode="auto">
          <a:xfrm>
            <a:off x="539750" y="2419350"/>
            <a:ext cx="576263" cy="3025775"/>
          </a:xfrm>
          <a:prstGeom prst="rect">
            <a:avLst/>
          </a:prstGeom>
          <a:solidFill>
            <a:srgbClr val="00FFCC"/>
          </a:solidFill>
          <a:ln w="9525">
            <a:solidFill>
              <a:schemeClr val="tx1"/>
            </a:solidFill>
            <a:miter lim="800000"/>
            <a:headEnd/>
            <a:tailEnd/>
          </a:ln>
        </p:spPr>
        <p:txBody>
          <a:bodyPr wrap="none" anchor="ctr"/>
          <a:lstStyle/>
          <a:p>
            <a:endParaRPr lang="en-US" sz="1800" dirty="0">
              <a:latin typeface="Arial" panose="020B0604020202020204" pitchFamily="34" charset="0"/>
            </a:endParaRPr>
          </a:p>
        </p:txBody>
      </p:sp>
      <p:sp>
        <p:nvSpPr>
          <p:cNvPr id="22532" name="Line 4"/>
          <p:cNvSpPr>
            <a:spLocks noChangeShapeType="1"/>
          </p:cNvSpPr>
          <p:nvPr/>
        </p:nvSpPr>
        <p:spPr bwMode="auto">
          <a:xfrm>
            <a:off x="539750" y="29241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33" name="Line 5"/>
          <p:cNvSpPr>
            <a:spLocks noChangeShapeType="1"/>
          </p:cNvSpPr>
          <p:nvPr/>
        </p:nvSpPr>
        <p:spPr bwMode="auto">
          <a:xfrm>
            <a:off x="539750" y="342900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34" name="Line 6"/>
          <p:cNvSpPr>
            <a:spLocks noChangeShapeType="1"/>
          </p:cNvSpPr>
          <p:nvPr/>
        </p:nvSpPr>
        <p:spPr bwMode="auto">
          <a:xfrm>
            <a:off x="539750" y="39338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35" name="Line 7"/>
          <p:cNvSpPr>
            <a:spLocks noChangeShapeType="1"/>
          </p:cNvSpPr>
          <p:nvPr/>
        </p:nvSpPr>
        <p:spPr bwMode="auto">
          <a:xfrm>
            <a:off x="539750" y="44386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36" name="Line 8"/>
          <p:cNvSpPr>
            <a:spLocks noChangeShapeType="1"/>
          </p:cNvSpPr>
          <p:nvPr/>
        </p:nvSpPr>
        <p:spPr bwMode="auto">
          <a:xfrm>
            <a:off x="539750" y="49434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37" name="Line 9"/>
          <p:cNvSpPr>
            <a:spLocks noChangeShapeType="1"/>
          </p:cNvSpPr>
          <p:nvPr/>
        </p:nvSpPr>
        <p:spPr bwMode="auto">
          <a:xfrm flipV="1">
            <a:off x="1116013"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38" name="Line 10"/>
          <p:cNvSpPr>
            <a:spLocks noChangeShapeType="1"/>
          </p:cNvSpPr>
          <p:nvPr/>
        </p:nvSpPr>
        <p:spPr bwMode="auto">
          <a:xfrm flipV="1">
            <a:off x="539750"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39" name="Line 11"/>
          <p:cNvSpPr>
            <a:spLocks noChangeShapeType="1"/>
          </p:cNvSpPr>
          <p:nvPr/>
        </p:nvSpPr>
        <p:spPr bwMode="auto">
          <a:xfrm flipV="1">
            <a:off x="539750"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40" name="Line 12"/>
          <p:cNvSpPr>
            <a:spLocks noChangeShapeType="1"/>
          </p:cNvSpPr>
          <p:nvPr/>
        </p:nvSpPr>
        <p:spPr bwMode="auto">
          <a:xfrm flipV="1">
            <a:off x="1116013"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42" name="Line 75"/>
          <p:cNvSpPr>
            <a:spLocks noChangeShapeType="1"/>
          </p:cNvSpPr>
          <p:nvPr/>
        </p:nvSpPr>
        <p:spPr bwMode="auto">
          <a:xfrm>
            <a:off x="539750" y="44259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43" name="Line 76"/>
          <p:cNvSpPr>
            <a:spLocks noChangeShapeType="1"/>
          </p:cNvSpPr>
          <p:nvPr/>
        </p:nvSpPr>
        <p:spPr bwMode="auto">
          <a:xfrm>
            <a:off x="539750" y="49307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57441" name="Rectangle 97"/>
          <p:cNvSpPr>
            <a:spLocks noChangeArrowheads="1"/>
          </p:cNvSpPr>
          <p:nvPr/>
        </p:nvSpPr>
        <p:spPr bwMode="auto">
          <a:xfrm>
            <a:off x="539750" y="2420938"/>
            <a:ext cx="576263" cy="504825"/>
          </a:xfrm>
          <a:prstGeom prst="rect">
            <a:avLst/>
          </a:prstGeom>
          <a:solidFill>
            <a:srgbClr val="00FFCC"/>
          </a:solidFill>
          <a:ln w="57150">
            <a:solidFill>
              <a:schemeClr val="accent2"/>
            </a:solidFill>
            <a:miter lim="800000"/>
            <a:headEnd/>
            <a:tailEnd/>
          </a:ln>
        </p:spPr>
        <p:txBody>
          <a:bodyPr wrap="none" anchor="ctr"/>
          <a:lstStyle/>
          <a:p>
            <a:endParaRPr lang="en-US" sz="1800" dirty="0">
              <a:latin typeface="Arial" panose="020B0604020202020204" pitchFamily="34" charset="0"/>
            </a:endParaRPr>
          </a:p>
        </p:txBody>
      </p:sp>
      <p:grpSp>
        <p:nvGrpSpPr>
          <p:cNvPr id="2" name="Group 109"/>
          <p:cNvGrpSpPr>
            <a:grpSpLocks/>
          </p:cNvGrpSpPr>
          <p:nvPr/>
        </p:nvGrpSpPr>
        <p:grpSpPr bwMode="auto">
          <a:xfrm>
            <a:off x="1331913" y="2419350"/>
            <a:ext cx="1441450" cy="514350"/>
            <a:chOff x="884" y="1207"/>
            <a:chExt cx="908" cy="324"/>
          </a:xfrm>
        </p:grpSpPr>
        <p:sp>
          <p:nvSpPr>
            <p:cNvPr id="22657" name="Rectangle 103"/>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58" name="Line 10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3" name="Group 119"/>
          <p:cNvGrpSpPr>
            <a:grpSpLocks/>
          </p:cNvGrpSpPr>
          <p:nvPr/>
        </p:nvGrpSpPr>
        <p:grpSpPr bwMode="auto">
          <a:xfrm>
            <a:off x="1331913" y="2419350"/>
            <a:ext cx="1447800" cy="514350"/>
            <a:chOff x="835" y="1207"/>
            <a:chExt cx="912" cy="324"/>
          </a:xfrm>
        </p:grpSpPr>
        <p:grpSp>
          <p:nvGrpSpPr>
            <p:cNvPr id="4" name="Group 120"/>
            <p:cNvGrpSpPr>
              <a:grpSpLocks/>
            </p:cNvGrpSpPr>
            <p:nvPr/>
          </p:nvGrpSpPr>
          <p:grpSpPr bwMode="auto">
            <a:xfrm>
              <a:off x="839" y="1207"/>
              <a:ext cx="908" cy="324"/>
              <a:chOff x="884" y="1207"/>
              <a:chExt cx="908" cy="324"/>
            </a:xfrm>
          </p:grpSpPr>
          <p:sp>
            <p:nvSpPr>
              <p:cNvPr id="22655" name="Rectangle 12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56" name="Line 12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654" name="Rectangle 123"/>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5" name="Group 127"/>
          <p:cNvGrpSpPr>
            <a:grpSpLocks/>
          </p:cNvGrpSpPr>
          <p:nvPr/>
        </p:nvGrpSpPr>
        <p:grpSpPr bwMode="auto">
          <a:xfrm>
            <a:off x="1331913" y="2944813"/>
            <a:ext cx="1441450" cy="514350"/>
            <a:chOff x="884" y="1207"/>
            <a:chExt cx="908" cy="324"/>
          </a:xfrm>
        </p:grpSpPr>
        <p:sp>
          <p:nvSpPr>
            <p:cNvPr id="22651" name="Rectangle 12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52" name="Line 12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6" name="Group 135"/>
          <p:cNvGrpSpPr>
            <a:grpSpLocks/>
          </p:cNvGrpSpPr>
          <p:nvPr/>
        </p:nvGrpSpPr>
        <p:grpSpPr bwMode="auto">
          <a:xfrm>
            <a:off x="1331913" y="3470275"/>
            <a:ext cx="1441450" cy="514350"/>
            <a:chOff x="884" y="1207"/>
            <a:chExt cx="908" cy="324"/>
          </a:xfrm>
        </p:grpSpPr>
        <p:sp>
          <p:nvSpPr>
            <p:cNvPr id="22649" name="Rectangle 13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50" name="Line 13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7" name="Group 143"/>
          <p:cNvGrpSpPr>
            <a:grpSpLocks/>
          </p:cNvGrpSpPr>
          <p:nvPr/>
        </p:nvGrpSpPr>
        <p:grpSpPr bwMode="auto">
          <a:xfrm>
            <a:off x="1331913" y="3967163"/>
            <a:ext cx="1441450" cy="514350"/>
            <a:chOff x="884" y="1207"/>
            <a:chExt cx="908" cy="324"/>
          </a:xfrm>
        </p:grpSpPr>
        <p:sp>
          <p:nvSpPr>
            <p:cNvPr id="22647" name="Rectangle 14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48" name="Line 14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8" name="Group 151"/>
          <p:cNvGrpSpPr>
            <a:grpSpLocks/>
          </p:cNvGrpSpPr>
          <p:nvPr/>
        </p:nvGrpSpPr>
        <p:grpSpPr bwMode="auto">
          <a:xfrm>
            <a:off x="1331913" y="4468813"/>
            <a:ext cx="1441450" cy="500062"/>
            <a:chOff x="884" y="1207"/>
            <a:chExt cx="908" cy="324"/>
          </a:xfrm>
        </p:grpSpPr>
        <p:sp>
          <p:nvSpPr>
            <p:cNvPr id="22645" name="Rectangle 15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46" name="Line 15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9" name="Group 159"/>
          <p:cNvGrpSpPr>
            <a:grpSpLocks/>
          </p:cNvGrpSpPr>
          <p:nvPr/>
        </p:nvGrpSpPr>
        <p:grpSpPr bwMode="auto">
          <a:xfrm>
            <a:off x="1333500" y="4959350"/>
            <a:ext cx="1441450" cy="500063"/>
            <a:chOff x="884" y="1207"/>
            <a:chExt cx="908" cy="324"/>
          </a:xfrm>
        </p:grpSpPr>
        <p:sp>
          <p:nvSpPr>
            <p:cNvPr id="22643" name="Rectangle 16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44" name="Line 16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57432" name="Rectangle 88"/>
          <p:cNvSpPr>
            <a:spLocks noChangeArrowheads="1"/>
          </p:cNvSpPr>
          <p:nvPr/>
        </p:nvSpPr>
        <p:spPr bwMode="auto">
          <a:xfrm>
            <a:off x="530225" y="2943225"/>
            <a:ext cx="576263" cy="504825"/>
          </a:xfrm>
          <a:prstGeom prst="rect">
            <a:avLst/>
          </a:prstGeom>
          <a:solidFill>
            <a:srgbClr val="00FFCC"/>
          </a:solidFill>
          <a:ln w="57150">
            <a:solidFill>
              <a:srgbClr val="FF0000"/>
            </a:solidFill>
            <a:miter lim="800000"/>
            <a:headEnd/>
            <a:tailEnd/>
          </a:ln>
        </p:spPr>
        <p:txBody>
          <a:bodyPr wrap="none" anchor="ctr"/>
          <a:lstStyle/>
          <a:p>
            <a:pPr algn="ctr"/>
            <a:r>
              <a:rPr lang="en-US" sz="1800" b="1" dirty="0">
                <a:solidFill>
                  <a:srgbClr val="FF0000"/>
                </a:solidFill>
                <a:latin typeface="Arial" panose="020B0604020202020204" pitchFamily="34" charset="0"/>
              </a:rPr>
              <a:t>X</a:t>
            </a:r>
          </a:p>
        </p:txBody>
      </p:sp>
      <p:grpSp>
        <p:nvGrpSpPr>
          <p:cNvPr id="10" name="Group 130"/>
          <p:cNvGrpSpPr>
            <a:grpSpLocks/>
          </p:cNvGrpSpPr>
          <p:nvPr/>
        </p:nvGrpSpPr>
        <p:grpSpPr bwMode="auto">
          <a:xfrm>
            <a:off x="1331913" y="2944813"/>
            <a:ext cx="1447800" cy="514350"/>
            <a:chOff x="835" y="1207"/>
            <a:chExt cx="912" cy="324"/>
          </a:xfrm>
        </p:grpSpPr>
        <p:grpSp>
          <p:nvGrpSpPr>
            <p:cNvPr id="11" name="Group 131"/>
            <p:cNvGrpSpPr>
              <a:grpSpLocks/>
            </p:cNvGrpSpPr>
            <p:nvPr/>
          </p:nvGrpSpPr>
          <p:grpSpPr bwMode="auto">
            <a:xfrm>
              <a:off x="839" y="1207"/>
              <a:ext cx="908" cy="324"/>
              <a:chOff x="884" y="1207"/>
              <a:chExt cx="908" cy="324"/>
            </a:xfrm>
          </p:grpSpPr>
          <p:sp>
            <p:nvSpPr>
              <p:cNvPr id="22641" name="Rectangle 132"/>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800" b="1" dirty="0">
                    <a:latin typeface="Arial" panose="020B0604020202020204" pitchFamily="34" charset="0"/>
                  </a:rPr>
                  <a:t> V#      </a:t>
                </a:r>
                <a:r>
                  <a:rPr lang="en-US" sz="1800" b="1" dirty="0">
                    <a:solidFill>
                      <a:srgbClr val="FF0000"/>
                    </a:solidFill>
                    <a:latin typeface="Arial" panose="020B0604020202020204" pitchFamily="34" charset="0"/>
                  </a:rPr>
                  <a:t>1</a:t>
                </a:r>
                <a:r>
                  <a:rPr lang="en-US" sz="1800" b="1" dirty="0">
                    <a:latin typeface="Arial" panose="020B0604020202020204" pitchFamily="34" charset="0"/>
                  </a:rPr>
                  <a:t> </a:t>
                </a:r>
              </a:p>
            </p:txBody>
          </p:sp>
          <p:sp>
            <p:nvSpPr>
              <p:cNvPr id="22642" name="Line 133"/>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640" name="Rectangle 134"/>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sp>
        <p:nvSpPr>
          <p:cNvPr id="22554" name="Line 167"/>
          <p:cNvSpPr>
            <a:spLocks noChangeShapeType="1"/>
          </p:cNvSpPr>
          <p:nvPr/>
        </p:nvSpPr>
        <p:spPr bwMode="auto">
          <a:xfrm>
            <a:off x="539750" y="39735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55" name="Line 168"/>
          <p:cNvSpPr>
            <a:spLocks noChangeShapeType="1"/>
          </p:cNvSpPr>
          <p:nvPr/>
        </p:nvSpPr>
        <p:spPr bwMode="auto">
          <a:xfrm>
            <a:off x="539750" y="4478338"/>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12" name="Group 169"/>
          <p:cNvGrpSpPr>
            <a:grpSpLocks/>
          </p:cNvGrpSpPr>
          <p:nvPr/>
        </p:nvGrpSpPr>
        <p:grpSpPr bwMode="auto">
          <a:xfrm>
            <a:off x="1331913" y="3951288"/>
            <a:ext cx="1441450" cy="557212"/>
            <a:chOff x="884" y="1207"/>
            <a:chExt cx="908" cy="324"/>
          </a:xfrm>
        </p:grpSpPr>
        <p:sp>
          <p:nvSpPr>
            <p:cNvPr id="22637" name="Rectangle 17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38" name="Line 17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57516" name="Rectangle 172"/>
          <p:cNvSpPr>
            <a:spLocks noChangeArrowheads="1"/>
          </p:cNvSpPr>
          <p:nvPr/>
        </p:nvSpPr>
        <p:spPr bwMode="auto">
          <a:xfrm>
            <a:off x="530225" y="3949700"/>
            <a:ext cx="576263" cy="547688"/>
          </a:xfrm>
          <a:prstGeom prst="rect">
            <a:avLst/>
          </a:prstGeom>
          <a:solidFill>
            <a:srgbClr val="00FFCC"/>
          </a:solidFill>
          <a:ln w="57150">
            <a:solidFill>
              <a:srgbClr val="FF0000"/>
            </a:solidFill>
            <a:miter lim="800000"/>
            <a:headEnd/>
            <a:tailEnd/>
          </a:ln>
        </p:spPr>
        <p:txBody>
          <a:bodyPr wrap="none" anchor="ctr"/>
          <a:lstStyle/>
          <a:p>
            <a:pPr algn="ctr"/>
            <a:r>
              <a:rPr lang="en-US" sz="1800" b="1" dirty="0">
                <a:solidFill>
                  <a:srgbClr val="FF0000"/>
                </a:solidFill>
                <a:latin typeface="Arial" panose="020B0604020202020204" pitchFamily="34" charset="0"/>
              </a:rPr>
              <a:t>Y</a:t>
            </a:r>
          </a:p>
        </p:txBody>
      </p:sp>
      <p:grpSp>
        <p:nvGrpSpPr>
          <p:cNvPr id="13" name="Group 173"/>
          <p:cNvGrpSpPr>
            <a:grpSpLocks/>
          </p:cNvGrpSpPr>
          <p:nvPr/>
        </p:nvGrpSpPr>
        <p:grpSpPr bwMode="auto">
          <a:xfrm>
            <a:off x="1331913" y="3951288"/>
            <a:ext cx="1447800" cy="557212"/>
            <a:chOff x="835" y="1207"/>
            <a:chExt cx="912" cy="324"/>
          </a:xfrm>
        </p:grpSpPr>
        <p:grpSp>
          <p:nvGrpSpPr>
            <p:cNvPr id="14" name="Group 174"/>
            <p:cNvGrpSpPr>
              <a:grpSpLocks/>
            </p:cNvGrpSpPr>
            <p:nvPr/>
          </p:nvGrpSpPr>
          <p:grpSpPr bwMode="auto">
            <a:xfrm>
              <a:off x="839" y="1207"/>
              <a:ext cx="908" cy="324"/>
              <a:chOff x="884" y="1207"/>
              <a:chExt cx="908" cy="324"/>
            </a:xfrm>
          </p:grpSpPr>
          <p:sp>
            <p:nvSpPr>
              <p:cNvPr id="22635" name="Rectangle 175"/>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800" b="1" dirty="0">
                    <a:latin typeface="Arial" panose="020B0604020202020204" pitchFamily="34" charset="0"/>
                  </a:rPr>
                  <a:t> V#      </a:t>
                </a:r>
                <a:r>
                  <a:rPr lang="en-US" sz="1800" b="1" dirty="0">
                    <a:solidFill>
                      <a:srgbClr val="FF0000"/>
                    </a:solidFill>
                    <a:latin typeface="Arial" panose="020B0604020202020204" pitchFamily="34" charset="0"/>
                  </a:rPr>
                  <a:t>1</a:t>
                </a:r>
                <a:r>
                  <a:rPr lang="en-US" sz="1800" b="1" dirty="0">
                    <a:latin typeface="Arial" panose="020B0604020202020204" pitchFamily="34" charset="0"/>
                  </a:rPr>
                  <a:t> </a:t>
                </a:r>
              </a:p>
            </p:txBody>
          </p:sp>
          <p:sp>
            <p:nvSpPr>
              <p:cNvPr id="22636" name="Line 17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634" name="Rectangle 17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sp>
        <p:nvSpPr>
          <p:cNvPr id="22559" name="Line 178"/>
          <p:cNvSpPr>
            <a:spLocks noChangeShapeType="1"/>
          </p:cNvSpPr>
          <p:nvPr/>
        </p:nvSpPr>
        <p:spPr bwMode="auto">
          <a:xfrm>
            <a:off x="539750" y="54451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57523" name="Rectangle 179"/>
          <p:cNvSpPr>
            <a:spLocks noChangeArrowheads="1"/>
          </p:cNvSpPr>
          <p:nvPr/>
        </p:nvSpPr>
        <p:spPr bwMode="auto">
          <a:xfrm>
            <a:off x="539750" y="4940300"/>
            <a:ext cx="576263" cy="504825"/>
          </a:xfrm>
          <a:prstGeom prst="rect">
            <a:avLst/>
          </a:prstGeom>
          <a:solidFill>
            <a:srgbClr val="00FFCC"/>
          </a:solidFill>
          <a:ln w="57150">
            <a:solidFill>
              <a:schemeClr val="accent2"/>
            </a:solidFill>
            <a:miter lim="800000"/>
            <a:headEnd/>
            <a:tailEnd/>
          </a:ln>
        </p:spPr>
        <p:txBody>
          <a:bodyPr wrap="none" anchor="ctr"/>
          <a:lstStyle/>
          <a:p>
            <a:endParaRPr lang="en-US" sz="1800" dirty="0">
              <a:latin typeface="Arial" panose="020B0604020202020204" pitchFamily="34" charset="0"/>
            </a:endParaRPr>
          </a:p>
        </p:txBody>
      </p:sp>
      <p:grpSp>
        <p:nvGrpSpPr>
          <p:cNvPr id="15" name="Group 180"/>
          <p:cNvGrpSpPr>
            <a:grpSpLocks/>
          </p:cNvGrpSpPr>
          <p:nvPr/>
        </p:nvGrpSpPr>
        <p:grpSpPr bwMode="auto">
          <a:xfrm>
            <a:off x="1331913" y="4940300"/>
            <a:ext cx="1441450" cy="514350"/>
            <a:chOff x="884" y="1207"/>
            <a:chExt cx="908" cy="324"/>
          </a:xfrm>
        </p:grpSpPr>
        <p:sp>
          <p:nvSpPr>
            <p:cNvPr id="22631" name="Rectangle 18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32" name="Line 18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16" name="Group 183"/>
          <p:cNvGrpSpPr>
            <a:grpSpLocks/>
          </p:cNvGrpSpPr>
          <p:nvPr/>
        </p:nvGrpSpPr>
        <p:grpSpPr bwMode="auto">
          <a:xfrm>
            <a:off x="1331913" y="4940300"/>
            <a:ext cx="1447800" cy="514350"/>
            <a:chOff x="835" y="1207"/>
            <a:chExt cx="912" cy="324"/>
          </a:xfrm>
        </p:grpSpPr>
        <p:grpSp>
          <p:nvGrpSpPr>
            <p:cNvPr id="17" name="Group 184"/>
            <p:cNvGrpSpPr>
              <a:grpSpLocks/>
            </p:cNvGrpSpPr>
            <p:nvPr/>
          </p:nvGrpSpPr>
          <p:grpSpPr bwMode="auto">
            <a:xfrm>
              <a:off x="839" y="1207"/>
              <a:ext cx="908" cy="324"/>
              <a:chOff x="884" y="1207"/>
              <a:chExt cx="908" cy="324"/>
            </a:xfrm>
          </p:grpSpPr>
          <p:sp>
            <p:nvSpPr>
              <p:cNvPr id="22629" name="Rectangle 18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30" name="Line 18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628" name="Rectangle 18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18" name="Group 190"/>
          <p:cNvGrpSpPr>
            <a:grpSpLocks/>
          </p:cNvGrpSpPr>
          <p:nvPr/>
        </p:nvGrpSpPr>
        <p:grpSpPr bwMode="auto">
          <a:xfrm>
            <a:off x="1331913" y="2924175"/>
            <a:ext cx="1447800" cy="514350"/>
            <a:chOff x="835" y="1207"/>
            <a:chExt cx="912" cy="324"/>
          </a:xfrm>
        </p:grpSpPr>
        <p:grpSp>
          <p:nvGrpSpPr>
            <p:cNvPr id="19" name="Group 191"/>
            <p:cNvGrpSpPr>
              <a:grpSpLocks/>
            </p:cNvGrpSpPr>
            <p:nvPr/>
          </p:nvGrpSpPr>
          <p:grpSpPr bwMode="auto">
            <a:xfrm>
              <a:off x="839" y="1207"/>
              <a:ext cx="908" cy="324"/>
              <a:chOff x="884" y="1207"/>
              <a:chExt cx="908" cy="324"/>
            </a:xfrm>
          </p:grpSpPr>
          <p:sp>
            <p:nvSpPr>
              <p:cNvPr id="22625" name="Rectangle 192"/>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800" b="1" dirty="0">
                    <a:latin typeface="Arial" panose="020B0604020202020204" pitchFamily="34" charset="0"/>
                  </a:rPr>
                  <a:t> </a:t>
                </a:r>
                <a:r>
                  <a:rPr lang="en-US" sz="1800" b="1" dirty="0">
                    <a:solidFill>
                      <a:srgbClr val="FF0000"/>
                    </a:solidFill>
                    <a:latin typeface="Arial" panose="020B0604020202020204" pitchFamily="34" charset="0"/>
                  </a:rPr>
                  <a:t>V#+1  0</a:t>
                </a:r>
                <a:r>
                  <a:rPr lang="en-US" sz="1800" b="1" dirty="0">
                    <a:latin typeface="Arial" panose="020B0604020202020204" pitchFamily="34" charset="0"/>
                  </a:rPr>
                  <a:t> </a:t>
                </a:r>
              </a:p>
            </p:txBody>
          </p:sp>
          <p:sp>
            <p:nvSpPr>
              <p:cNvPr id="22626" name="Line 193"/>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624" name="Rectangle 194"/>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20" name="Group 195"/>
          <p:cNvGrpSpPr>
            <a:grpSpLocks/>
          </p:cNvGrpSpPr>
          <p:nvPr/>
        </p:nvGrpSpPr>
        <p:grpSpPr bwMode="auto">
          <a:xfrm>
            <a:off x="1331913" y="3933825"/>
            <a:ext cx="1447800" cy="585788"/>
            <a:chOff x="835" y="1207"/>
            <a:chExt cx="912" cy="324"/>
          </a:xfrm>
        </p:grpSpPr>
        <p:grpSp>
          <p:nvGrpSpPr>
            <p:cNvPr id="21" name="Group 196"/>
            <p:cNvGrpSpPr>
              <a:grpSpLocks/>
            </p:cNvGrpSpPr>
            <p:nvPr/>
          </p:nvGrpSpPr>
          <p:grpSpPr bwMode="auto">
            <a:xfrm>
              <a:off x="839" y="1207"/>
              <a:ext cx="908" cy="324"/>
              <a:chOff x="884" y="1207"/>
              <a:chExt cx="908" cy="324"/>
            </a:xfrm>
          </p:grpSpPr>
          <p:sp>
            <p:nvSpPr>
              <p:cNvPr id="22621" name="Rectangle 197"/>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800" b="1" dirty="0">
                    <a:latin typeface="Arial" panose="020B0604020202020204" pitchFamily="34" charset="0"/>
                  </a:rPr>
                  <a:t> </a:t>
                </a:r>
                <a:r>
                  <a:rPr lang="en-US" sz="1800" b="1" dirty="0">
                    <a:solidFill>
                      <a:srgbClr val="FF0000"/>
                    </a:solidFill>
                    <a:latin typeface="Arial" panose="020B0604020202020204" pitchFamily="34" charset="0"/>
                  </a:rPr>
                  <a:t>V#+1  0</a:t>
                </a:r>
                <a:r>
                  <a:rPr lang="en-US" sz="1800" b="1" dirty="0">
                    <a:latin typeface="Arial" panose="020B0604020202020204" pitchFamily="34" charset="0"/>
                  </a:rPr>
                  <a:t> </a:t>
                </a:r>
              </a:p>
            </p:txBody>
          </p:sp>
          <p:sp>
            <p:nvSpPr>
              <p:cNvPr id="22622" name="Line 198"/>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620" name="Rectangle 199"/>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22" name="Group 201"/>
          <p:cNvGrpSpPr>
            <a:grpSpLocks/>
          </p:cNvGrpSpPr>
          <p:nvPr/>
        </p:nvGrpSpPr>
        <p:grpSpPr bwMode="auto">
          <a:xfrm>
            <a:off x="1331913" y="2420938"/>
            <a:ext cx="1447800" cy="514350"/>
            <a:chOff x="835" y="1207"/>
            <a:chExt cx="912" cy="324"/>
          </a:xfrm>
        </p:grpSpPr>
        <p:grpSp>
          <p:nvGrpSpPr>
            <p:cNvPr id="23" name="Group 202"/>
            <p:cNvGrpSpPr>
              <a:grpSpLocks/>
            </p:cNvGrpSpPr>
            <p:nvPr/>
          </p:nvGrpSpPr>
          <p:grpSpPr bwMode="auto">
            <a:xfrm>
              <a:off x="839" y="1207"/>
              <a:ext cx="908" cy="324"/>
              <a:chOff x="884" y="1207"/>
              <a:chExt cx="908" cy="324"/>
            </a:xfrm>
          </p:grpSpPr>
          <p:sp>
            <p:nvSpPr>
              <p:cNvPr id="22617" name="Rectangle 203"/>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18" name="Line 20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616" name="Rectangle 20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24" name="Group 206"/>
          <p:cNvGrpSpPr>
            <a:grpSpLocks/>
          </p:cNvGrpSpPr>
          <p:nvPr/>
        </p:nvGrpSpPr>
        <p:grpSpPr bwMode="auto">
          <a:xfrm>
            <a:off x="1331913" y="4941888"/>
            <a:ext cx="1447800" cy="514350"/>
            <a:chOff x="835" y="1207"/>
            <a:chExt cx="912" cy="324"/>
          </a:xfrm>
        </p:grpSpPr>
        <p:grpSp>
          <p:nvGrpSpPr>
            <p:cNvPr id="25" name="Group 207"/>
            <p:cNvGrpSpPr>
              <a:grpSpLocks/>
            </p:cNvGrpSpPr>
            <p:nvPr/>
          </p:nvGrpSpPr>
          <p:grpSpPr bwMode="auto">
            <a:xfrm>
              <a:off x="839" y="1207"/>
              <a:ext cx="908" cy="324"/>
              <a:chOff x="884" y="1207"/>
              <a:chExt cx="908" cy="324"/>
            </a:xfrm>
          </p:grpSpPr>
          <p:sp>
            <p:nvSpPr>
              <p:cNvPr id="22613" name="Rectangle 208"/>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14" name="Line 20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612" name="Rectangle 210"/>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26" name="Group 299"/>
          <p:cNvGrpSpPr>
            <a:grpSpLocks/>
          </p:cNvGrpSpPr>
          <p:nvPr/>
        </p:nvGrpSpPr>
        <p:grpSpPr bwMode="auto">
          <a:xfrm>
            <a:off x="323850" y="2060575"/>
            <a:ext cx="2952750" cy="3816350"/>
            <a:chOff x="204" y="1298"/>
            <a:chExt cx="1860" cy="2404"/>
          </a:xfrm>
        </p:grpSpPr>
        <p:grpSp>
          <p:nvGrpSpPr>
            <p:cNvPr id="27" name="Group 296"/>
            <p:cNvGrpSpPr>
              <a:grpSpLocks/>
            </p:cNvGrpSpPr>
            <p:nvPr/>
          </p:nvGrpSpPr>
          <p:grpSpPr bwMode="auto">
            <a:xfrm>
              <a:off x="204" y="1298"/>
              <a:ext cx="1860" cy="2404"/>
              <a:chOff x="2608" y="1298"/>
              <a:chExt cx="1860" cy="2404"/>
            </a:xfrm>
          </p:grpSpPr>
          <p:sp>
            <p:nvSpPr>
              <p:cNvPr id="22574" name="Rectangle 295"/>
              <p:cNvSpPr>
                <a:spLocks noChangeArrowheads="1"/>
              </p:cNvSpPr>
              <p:nvPr/>
            </p:nvSpPr>
            <p:spPr bwMode="auto">
              <a:xfrm>
                <a:off x="2608" y="1389"/>
                <a:ext cx="1860" cy="22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dirty="0">
                  <a:latin typeface="Arial" panose="020B0604020202020204" pitchFamily="34" charset="0"/>
                </a:endParaRPr>
              </a:p>
            </p:txBody>
          </p:sp>
          <p:grpSp>
            <p:nvGrpSpPr>
              <p:cNvPr id="28" name="Group 294"/>
              <p:cNvGrpSpPr>
                <a:grpSpLocks/>
              </p:cNvGrpSpPr>
              <p:nvPr/>
            </p:nvGrpSpPr>
            <p:grpSpPr bwMode="auto">
              <a:xfrm>
                <a:off x="2742" y="1298"/>
                <a:ext cx="1408" cy="2404"/>
                <a:chOff x="3061" y="1660"/>
                <a:chExt cx="1408" cy="2404"/>
              </a:xfrm>
            </p:grpSpPr>
            <p:sp>
              <p:nvSpPr>
                <p:cNvPr id="22576" name="Rectangle 211"/>
                <p:cNvSpPr>
                  <a:spLocks noChangeArrowheads="1"/>
                </p:cNvSpPr>
                <p:nvPr/>
              </p:nvSpPr>
              <p:spPr bwMode="auto">
                <a:xfrm>
                  <a:off x="3061" y="1886"/>
                  <a:ext cx="363" cy="1906"/>
                </a:xfrm>
                <a:prstGeom prst="rect">
                  <a:avLst/>
                </a:prstGeom>
                <a:solidFill>
                  <a:srgbClr val="00FFCC"/>
                </a:solidFill>
                <a:ln w="9525">
                  <a:solidFill>
                    <a:schemeClr val="tx1"/>
                  </a:solidFill>
                  <a:miter lim="800000"/>
                  <a:headEnd/>
                  <a:tailEnd/>
                </a:ln>
              </p:spPr>
              <p:txBody>
                <a:bodyPr wrap="none" anchor="ctr"/>
                <a:lstStyle/>
                <a:p>
                  <a:pPr algn="ctr"/>
                  <a:endParaRPr lang="en-US" sz="1800" dirty="0">
                    <a:latin typeface="Arial" panose="020B0604020202020204" pitchFamily="34" charset="0"/>
                  </a:endParaRPr>
                </a:p>
              </p:txBody>
            </p:sp>
            <p:sp>
              <p:nvSpPr>
                <p:cNvPr id="22577" name="Line 212"/>
                <p:cNvSpPr>
                  <a:spLocks noChangeShapeType="1"/>
                </p:cNvSpPr>
                <p:nvPr/>
              </p:nvSpPr>
              <p:spPr bwMode="auto">
                <a:xfrm>
                  <a:off x="3061" y="2204"/>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78" name="Line 213"/>
                <p:cNvSpPr>
                  <a:spLocks noChangeShapeType="1"/>
                </p:cNvSpPr>
                <p:nvPr/>
              </p:nvSpPr>
              <p:spPr bwMode="auto">
                <a:xfrm>
                  <a:off x="3061" y="252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79" name="Line 214"/>
                <p:cNvSpPr>
                  <a:spLocks noChangeShapeType="1"/>
                </p:cNvSpPr>
                <p:nvPr/>
              </p:nvSpPr>
              <p:spPr bwMode="auto">
                <a:xfrm>
                  <a:off x="3061" y="2840"/>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80" name="Line 216"/>
                <p:cNvSpPr>
                  <a:spLocks noChangeShapeType="1"/>
                </p:cNvSpPr>
                <p:nvPr/>
              </p:nvSpPr>
              <p:spPr bwMode="auto">
                <a:xfrm>
                  <a:off x="3061" y="347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81" name="Line 217"/>
                <p:cNvSpPr>
                  <a:spLocks noChangeShapeType="1"/>
                </p:cNvSpPr>
                <p:nvPr/>
              </p:nvSpPr>
              <p:spPr bwMode="auto">
                <a:xfrm flipV="1">
                  <a:off x="3424"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82" name="Line 218"/>
                <p:cNvSpPr>
                  <a:spLocks noChangeShapeType="1"/>
                </p:cNvSpPr>
                <p:nvPr/>
              </p:nvSpPr>
              <p:spPr bwMode="auto">
                <a:xfrm flipV="1">
                  <a:off x="3061"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83" name="Line 219"/>
                <p:cNvSpPr>
                  <a:spLocks noChangeShapeType="1"/>
                </p:cNvSpPr>
                <p:nvPr/>
              </p:nvSpPr>
              <p:spPr bwMode="auto">
                <a:xfrm flipV="1">
                  <a:off x="3061"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2584" name="Line 220"/>
                <p:cNvSpPr>
                  <a:spLocks noChangeShapeType="1"/>
                </p:cNvSpPr>
                <p:nvPr/>
              </p:nvSpPr>
              <p:spPr bwMode="auto">
                <a:xfrm flipV="1">
                  <a:off x="3424"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29" name="Group 224"/>
                <p:cNvGrpSpPr>
                  <a:grpSpLocks/>
                </p:cNvGrpSpPr>
                <p:nvPr/>
              </p:nvGrpSpPr>
              <p:grpSpPr bwMode="auto">
                <a:xfrm>
                  <a:off x="3560" y="1886"/>
                  <a:ext cx="908" cy="324"/>
                  <a:chOff x="884" y="1207"/>
                  <a:chExt cx="908" cy="324"/>
                </a:xfrm>
              </p:grpSpPr>
              <p:sp>
                <p:nvSpPr>
                  <p:cNvPr id="22609" name="Rectangle 22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10" name="Line 22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30" name="Group 232"/>
                <p:cNvGrpSpPr>
                  <a:grpSpLocks/>
                </p:cNvGrpSpPr>
                <p:nvPr/>
              </p:nvGrpSpPr>
              <p:grpSpPr bwMode="auto">
                <a:xfrm>
                  <a:off x="3560" y="2205"/>
                  <a:ext cx="908" cy="336"/>
                  <a:chOff x="884" y="1207"/>
                  <a:chExt cx="908" cy="324"/>
                </a:xfrm>
              </p:grpSpPr>
              <p:sp>
                <p:nvSpPr>
                  <p:cNvPr id="22607" name="Rectangle 233"/>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V#+1   0 </a:t>
                    </a:r>
                  </a:p>
                </p:txBody>
              </p:sp>
              <p:sp>
                <p:nvSpPr>
                  <p:cNvPr id="22608" name="Line 23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31" name="Group 235"/>
                <p:cNvGrpSpPr>
                  <a:grpSpLocks/>
                </p:cNvGrpSpPr>
                <p:nvPr/>
              </p:nvGrpSpPr>
              <p:grpSpPr bwMode="auto">
                <a:xfrm>
                  <a:off x="3560" y="2532"/>
                  <a:ext cx="908" cy="340"/>
                  <a:chOff x="884" y="1207"/>
                  <a:chExt cx="908" cy="324"/>
                </a:xfrm>
              </p:grpSpPr>
              <p:sp>
                <p:nvSpPr>
                  <p:cNvPr id="22605" name="Rectangle 23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06" name="Line 23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57408" name="Group 238"/>
                <p:cNvGrpSpPr>
                  <a:grpSpLocks/>
                </p:cNvGrpSpPr>
                <p:nvPr/>
              </p:nvGrpSpPr>
              <p:grpSpPr bwMode="auto">
                <a:xfrm>
                  <a:off x="3560" y="2861"/>
                  <a:ext cx="908" cy="324"/>
                  <a:chOff x="884" y="1207"/>
                  <a:chExt cx="908" cy="324"/>
                </a:xfrm>
              </p:grpSpPr>
              <p:sp>
                <p:nvSpPr>
                  <p:cNvPr id="22603" name="Rectangle 23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04" name="Line 24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57409" name="Group 241"/>
                <p:cNvGrpSpPr>
                  <a:grpSpLocks/>
                </p:cNvGrpSpPr>
                <p:nvPr/>
              </p:nvGrpSpPr>
              <p:grpSpPr bwMode="auto">
                <a:xfrm>
                  <a:off x="3560" y="3177"/>
                  <a:ext cx="908" cy="315"/>
                  <a:chOff x="884" y="1207"/>
                  <a:chExt cx="908" cy="324"/>
                </a:xfrm>
              </p:grpSpPr>
              <p:sp>
                <p:nvSpPr>
                  <p:cNvPr id="22601" name="Rectangle 24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02" name="Line 24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57410" name="Group 244"/>
                <p:cNvGrpSpPr>
                  <a:grpSpLocks/>
                </p:cNvGrpSpPr>
                <p:nvPr/>
              </p:nvGrpSpPr>
              <p:grpSpPr bwMode="auto">
                <a:xfrm>
                  <a:off x="3561" y="3486"/>
                  <a:ext cx="908" cy="315"/>
                  <a:chOff x="884" y="1207"/>
                  <a:chExt cx="908" cy="324"/>
                </a:xfrm>
              </p:grpSpPr>
              <p:sp>
                <p:nvSpPr>
                  <p:cNvPr id="22599" name="Rectangle 24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600" name="Line 24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591" name="Line 254"/>
                <p:cNvSpPr>
                  <a:spLocks noChangeShapeType="1"/>
                </p:cNvSpPr>
                <p:nvPr/>
              </p:nvSpPr>
              <p:spPr bwMode="auto">
                <a:xfrm>
                  <a:off x="3061" y="3183"/>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57411" name="Group 255"/>
                <p:cNvGrpSpPr>
                  <a:grpSpLocks/>
                </p:cNvGrpSpPr>
                <p:nvPr/>
              </p:nvGrpSpPr>
              <p:grpSpPr bwMode="auto">
                <a:xfrm>
                  <a:off x="3560" y="2851"/>
                  <a:ext cx="908" cy="351"/>
                  <a:chOff x="884" y="1207"/>
                  <a:chExt cx="908" cy="324"/>
                </a:xfrm>
              </p:grpSpPr>
              <p:sp>
                <p:nvSpPr>
                  <p:cNvPr id="22597" name="Rectangle 25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V#+1   0 </a:t>
                    </a:r>
                  </a:p>
                </p:txBody>
              </p:sp>
              <p:sp>
                <p:nvSpPr>
                  <p:cNvPr id="22598" name="Line 25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2593" name="Line 264"/>
                <p:cNvSpPr>
                  <a:spLocks noChangeShapeType="1"/>
                </p:cNvSpPr>
                <p:nvPr/>
              </p:nvSpPr>
              <p:spPr bwMode="auto">
                <a:xfrm>
                  <a:off x="3061" y="379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57412" name="Group 266"/>
                <p:cNvGrpSpPr>
                  <a:grpSpLocks/>
                </p:cNvGrpSpPr>
                <p:nvPr/>
              </p:nvGrpSpPr>
              <p:grpSpPr bwMode="auto">
                <a:xfrm>
                  <a:off x="3560" y="3474"/>
                  <a:ext cx="908" cy="324"/>
                  <a:chOff x="884" y="1207"/>
                  <a:chExt cx="908" cy="324"/>
                </a:xfrm>
              </p:grpSpPr>
              <p:sp>
                <p:nvSpPr>
                  <p:cNvPr id="22595" name="Rectangle 26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2596" name="Line 26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grpSp>
        <p:sp>
          <p:nvSpPr>
            <p:cNvPr id="22572" name="Text Box 297"/>
            <p:cNvSpPr txBox="1">
              <a:spLocks noChangeArrowheads="1"/>
            </p:cNvSpPr>
            <p:nvPr/>
          </p:nvSpPr>
          <p:spPr bwMode="auto">
            <a:xfrm>
              <a:off x="393" y="1861"/>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dirty="0"/>
                <a:t>X</a:t>
              </a:r>
            </a:p>
          </p:txBody>
        </p:sp>
        <p:sp>
          <p:nvSpPr>
            <p:cNvPr id="22573" name="Text Box 298"/>
            <p:cNvSpPr txBox="1">
              <a:spLocks noChangeArrowheads="1"/>
            </p:cNvSpPr>
            <p:nvPr/>
          </p:nvSpPr>
          <p:spPr bwMode="auto">
            <a:xfrm>
              <a:off x="379" y="2496"/>
              <a:ext cx="2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b="1" dirty="0"/>
                <a:t>Y</a:t>
              </a:r>
            </a:p>
          </p:txBody>
        </p:sp>
      </p:grpSp>
      <p:sp>
        <p:nvSpPr>
          <p:cNvPr id="22563" name="Text Box 188"/>
          <p:cNvSpPr txBox="1">
            <a:spLocks noChangeArrowheads="1"/>
          </p:cNvSpPr>
          <p:nvPr/>
        </p:nvSpPr>
        <p:spPr bwMode="auto">
          <a:xfrm>
            <a:off x="530225" y="1874319"/>
            <a:ext cx="24929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800" dirty="0"/>
              <a:t>Undo      Mem    Locks</a:t>
            </a:r>
          </a:p>
        </p:txBody>
      </p:sp>
      <p:grpSp>
        <p:nvGrpSpPr>
          <p:cNvPr id="130" name="Group 129"/>
          <p:cNvGrpSpPr/>
          <p:nvPr/>
        </p:nvGrpSpPr>
        <p:grpSpPr>
          <a:xfrm>
            <a:off x="3279075" y="1533617"/>
            <a:ext cx="4151950" cy="1375486"/>
            <a:chOff x="3695488" y="1533617"/>
            <a:chExt cx="4151950" cy="1375486"/>
          </a:xfrm>
        </p:grpSpPr>
        <p:sp>
          <p:nvSpPr>
            <p:cNvPr id="131" name="Text Box 56"/>
            <p:cNvSpPr txBox="1">
              <a:spLocks noChangeArrowheads="1"/>
            </p:cNvSpPr>
            <p:nvPr/>
          </p:nvSpPr>
          <p:spPr bwMode="auto">
            <a:xfrm>
              <a:off x="3695488" y="1533617"/>
              <a:ext cx="1045478"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0000FF"/>
                  </a:solidFill>
                  <a:latin typeface="Arial" pitchFamily="34" charset="0"/>
                  <a:cs typeface="Arial" pitchFamily="34" charset="0"/>
                </a:rPr>
                <a:t>Read</a:t>
              </a:r>
            </a:p>
          </p:txBody>
        </p:sp>
        <p:sp>
          <p:nvSpPr>
            <p:cNvPr id="132" name="Text Box 56"/>
            <p:cNvSpPr txBox="1">
              <a:spLocks noChangeArrowheads="1"/>
            </p:cNvSpPr>
            <p:nvPr/>
          </p:nvSpPr>
          <p:spPr bwMode="auto">
            <a:xfrm>
              <a:off x="3999338" y="1954996"/>
              <a:ext cx="3848100" cy="954107"/>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Check unlocked,</a:t>
              </a:r>
            </a:p>
            <a:p>
              <a:r>
                <a:rPr lang="en-US" sz="2800" dirty="0">
                  <a:solidFill>
                    <a:srgbClr val="0000FF"/>
                  </a:solidFill>
                  <a:latin typeface="Arial" pitchFamily="34" charset="0"/>
                  <a:cs typeface="Arial" pitchFamily="34" charset="0"/>
                </a:rPr>
                <a:t>add to read set</a:t>
              </a:r>
            </a:p>
          </p:txBody>
        </p:sp>
      </p:grpSp>
      <p:grpSp>
        <p:nvGrpSpPr>
          <p:cNvPr id="133" name="Group 132"/>
          <p:cNvGrpSpPr/>
          <p:nvPr/>
        </p:nvGrpSpPr>
        <p:grpSpPr>
          <a:xfrm>
            <a:off x="3279075" y="2783998"/>
            <a:ext cx="4137490" cy="1375486"/>
            <a:chOff x="3649835" y="2783998"/>
            <a:chExt cx="4137490" cy="1375486"/>
          </a:xfrm>
        </p:grpSpPr>
        <p:sp>
          <p:nvSpPr>
            <p:cNvPr id="134" name="Text Box 56"/>
            <p:cNvSpPr txBox="1">
              <a:spLocks noChangeArrowheads="1"/>
            </p:cNvSpPr>
            <p:nvPr/>
          </p:nvSpPr>
          <p:spPr bwMode="auto">
            <a:xfrm>
              <a:off x="3649835" y="2783998"/>
              <a:ext cx="101656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0000FF"/>
                  </a:solidFill>
                  <a:latin typeface="Arial" pitchFamily="34" charset="0"/>
                  <a:cs typeface="Arial" pitchFamily="34" charset="0"/>
                </a:rPr>
                <a:t>Write</a:t>
              </a:r>
            </a:p>
          </p:txBody>
        </p:sp>
        <p:sp>
          <p:nvSpPr>
            <p:cNvPr id="135" name="Text Box 56"/>
            <p:cNvSpPr txBox="1">
              <a:spLocks noChangeArrowheads="1"/>
            </p:cNvSpPr>
            <p:nvPr/>
          </p:nvSpPr>
          <p:spPr bwMode="auto">
            <a:xfrm>
              <a:off x="3939225" y="3205377"/>
              <a:ext cx="3848100"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lock,</a:t>
              </a:r>
            </a:p>
            <a:p>
              <a:r>
                <a:rPr lang="en-US" sz="2800" dirty="0">
                  <a:solidFill>
                    <a:srgbClr val="0000FF"/>
                  </a:solidFill>
                  <a:latin typeface="Arial" pitchFamily="34" charset="0"/>
                  <a:cs typeface="Arial" pitchFamily="34" charset="0"/>
                </a:rPr>
                <a:t>add value to write set,</a:t>
              </a:r>
            </a:p>
          </p:txBody>
        </p:sp>
      </p:grpSp>
      <p:grpSp>
        <p:nvGrpSpPr>
          <p:cNvPr id="136" name="Group 135"/>
          <p:cNvGrpSpPr/>
          <p:nvPr/>
        </p:nvGrpSpPr>
        <p:grpSpPr>
          <a:xfrm>
            <a:off x="3279075" y="4076428"/>
            <a:ext cx="5210804" cy="1806374"/>
            <a:chOff x="3279075" y="4414060"/>
            <a:chExt cx="5210804" cy="1806374"/>
          </a:xfrm>
        </p:grpSpPr>
        <p:sp>
          <p:nvSpPr>
            <p:cNvPr id="137" name="Text Box 56"/>
            <p:cNvSpPr txBox="1">
              <a:spLocks noChangeArrowheads="1"/>
            </p:cNvSpPr>
            <p:nvPr/>
          </p:nvSpPr>
          <p:spPr bwMode="auto">
            <a:xfrm>
              <a:off x="3279075" y="4414060"/>
              <a:ext cx="1458028" cy="523220"/>
            </a:xfrm>
            <a:prstGeom prst="rect">
              <a:avLst/>
            </a:prstGeom>
            <a:solidFill>
              <a:schemeClr val="bg1"/>
            </a:solidFill>
            <a:ln w="38100" algn="ctr">
              <a:solidFill>
                <a:srgbClr val="00B05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0000FF"/>
                  </a:solidFill>
                  <a:latin typeface="Arial" pitchFamily="34" charset="0"/>
                  <a:cs typeface="Arial" pitchFamily="34" charset="0"/>
                </a:rPr>
                <a:t>Validate</a:t>
              </a:r>
            </a:p>
          </p:txBody>
        </p:sp>
        <p:sp>
          <p:nvSpPr>
            <p:cNvPr id="138" name="Text Box 56"/>
            <p:cNvSpPr txBox="1">
              <a:spLocks noChangeArrowheads="1"/>
            </p:cNvSpPr>
            <p:nvPr/>
          </p:nvSpPr>
          <p:spPr bwMode="auto">
            <a:xfrm>
              <a:off x="3789196" y="4835439"/>
              <a:ext cx="4700683" cy="1384995"/>
            </a:xfrm>
            <a:prstGeom prst="rect">
              <a:avLst/>
            </a:prstGeom>
            <a:solidFill>
              <a:schemeClr val="bg1"/>
            </a:solidFill>
            <a:ln w="38100" algn="ctr">
              <a:solidFill>
                <a:srgbClr val="00B050"/>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rgbClr val="0000FF"/>
                  </a:solidFill>
                  <a:latin typeface="Arial" pitchFamily="34" charset="0"/>
                  <a:cs typeface="Arial" pitchFamily="34" charset="0"/>
                </a:rPr>
                <a:t>check read version #s increment write version #s</a:t>
              </a:r>
            </a:p>
            <a:p>
              <a:r>
                <a:rPr lang="en-US" sz="2800" dirty="0">
                  <a:solidFill>
                    <a:srgbClr val="0000FF"/>
                  </a:solidFill>
                  <a:latin typeface="Arial" pitchFamily="34" charset="0"/>
                  <a:cs typeface="Arial" pitchFamily="34" charset="0"/>
                </a:rPr>
                <a:t>unlock write set</a:t>
              </a:r>
            </a:p>
          </p:txBody>
        </p:sp>
      </p:grpSp>
    </p:spTree>
    <p:extLst>
      <p:ext uri="{BB962C8B-B14F-4D97-AF65-F5344CB8AC3E}">
        <p14:creationId xmlns:p14="http://schemas.microsoft.com/office/powerpoint/2010/main" val="2724185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4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4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2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1" grpId="0" animBg="1"/>
      <p:bldP spid="57432" grpId="0" animBg="1"/>
      <p:bldP spid="57516" grpId="0" animBg="1"/>
      <p:bldP spid="5752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850" y="260350"/>
            <a:ext cx="8496300" cy="1143000"/>
          </a:xfrm>
        </p:spPr>
        <p:txBody>
          <a:bodyPr/>
          <a:lstStyle/>
          <a:p>
            <a:r>
              <a:rPr lang="en-US" sz="4000" dirty="0"/>
              <a:t>Commit Time Locking (Write Buff)</a:t>
            </a:r>
          </a:p>
        </p:txBody>
      </p:sp>
      <p:sp>
        <p:nvSpPr>
          <p:cNvPr id="23555" name="Rectangle 3"/>
          <p:cNvSpPr>
            <a:spLocks noChangeArrowheads="1"/>
          </p:cNvSpPr>
          <p:nvPr/>
        </p:nvSpPr>
        <p:spPr bwMode="auto">
          <a:xfrm>
            <a:off x="539750" y="2419350"/>
            <a:ext cx="576263" cy="3025775"/>
          </a:xfrm>
          <a:prstGeom prst="rect">
            <a:avLst/>
          </a:prstGeom>
          <a:solidFill>
            <a:srgbClr val="00FFCC"/>
          </a:solidFill>
          <a:ln w="9525">
            <a:solidFill>
              <a:schemeClr val="tx1"/>
            </a:solidFill>
            <a:miter lim="800000"/>
            <a:headEnd/>
            <a:tailEnd/>
          </a:ln>
        </p:spPr>
        <p:txBody>
          <a:bodyPr wrap="none" anchor="ctr"/>
          <a:lstStyle/>
          <a:p>
            <a:endParaRPr lang="en-US" sz="1400" dirty="0">
              <a:latin typeface="Arial" panose="020B0604020202020204" pitchFamily="34" charset="0"/>
            </a:endParaRPr>
          </a:p>
        </p:txBody>
      </p:sp>
      <p:sp>
        <p:nvSpPr>
          <p:cNvPr id="23556" name="Line 4"/>
          <p:cNvSpPr>
            <a:spLocks noChangeShapeType="1"/>
          </p:cNvSpPr>
          <p:nvPr/>
        </p:nvSpPr>
        <p:spPr bwMode="auto">
          <a:xfrm>
            <a:off x="539750" y="29241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57" name="Line 5"/>
          <p:cNvSpPr>
            <a:spLocks noChangeShapeType="1"/>
          </p:cNvSpPr>
          <p:nvPr/>
        </p:nvSpPr>
        <p:spPr bwMode="auto">
          <a:xfrm>
            <a:off x="539750" y="342900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58" name="Line 7"/>
          <p:cNvSpPr>
            <a:spLocks noChangeShapeType="1"/>
          </p:cNvSpPr>
          <p:nvPr/>
        </p:nvSpPr>
        <p:spPr bwMode="auto">
          <a:xfrm>
            <a:off x="539750" y="44386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59" name="Line 8"/>
          <p:cNvSpPr>
            <a:spLocks noChangeShapeType="1"/>
          </p:cNvSpPr>
          <p:nvPr/>
        </p:nvSpPr>
        <p:spPr bwMode="auto">
          <a:xfrm>
            <a:off x="539750" y="49434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60" name="Line 9"/>
          <p:cNvSpPr>
            <a:spLocks noChangeShapeType="1"/>
          </p:cNvSpPr>
          <p:nvPr/>
        </p:nvSpPr>
        <p:spPr bwMode="auto">
          <a:xfrm flipV="1">
            <a:off x="1116013"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61" name="Line 10"/>
          <p:cNvSpPr>
            <a:spLocks noChangeShapeType="1"/>
          </p:cNvSpPr>
          <p:nvPr/>
        </p:nvSpPr>
        <p:spPr bwMode="auto">
          <a:xfrm flipV="1">
            <a:off x="539750"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62" name="Line 11"/>
          <p:cNvSpPr>
            <a:spLocks noChangeShapeType="1"/>
          </p:cNvSpPr>
          <p:nvPr/>
        </p:nvSpPr>
        <p:spPr bwMode="auto">
          <a:xfrm flipV="1">
            <a:off x="539750"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dirty="0">
              <a:latin typeface="Arial" panose="020B0604020202020204" pitchFamily="34" charset="0"/>
            </a:endParaRPr>
          </a:p>
        </p:txBody>
      </p:sp>
      <p:sp>
        <p:nvSpPr>
          <p:cNvPr id="23563" name="Line 12"/>
          <p:cNvSpPr>
            <a:spLocks noChangeShapeType="1"/>
          </p:cNvSpPr>
          <p:nvPr/>
        </p:nvSpPr>
        <p:spPr bwMode="auto">
          <a:xfrm flipV="1">
            <a:off x="1116013"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dirty="0">
              <a:latin typeface="Arial" panose="020B0604020202020204" pitchFamily="34" charset="0"/>
            </a:endParaRPr>
          </a:p>
        </p:txBody>
      </p:sp>
      <p:sp>
        <p:nvSpPr>
          <p:cNvPr id="23565" name="Line 15"/>
          <p:cNvSpPr>
            <a:spLocks noChangeShapeType="1"/>
          </p:cNvSpPr>
          <p:nvPr/>
        </p:nvSpPr>
        <p:spPr bwMode="auto">
          <a:xfrm>
            <a:off x="539750" y="49307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58384" name="Rectangle 16"/>
          <p:cNvSpPr>
            <a:spLocks noChangeArrowheads="1"/>
          </p:cNvSpPr>
          <p:nvPr/>
        </p:nvSpPr>
        <p:spPr bwMode="auto">
          <a:xfrm>
            <a:off x="539750" y="2420938"/>
            <a:ext cx="576263" cy="504825"/>
          </a:xfrm>
          <a:prstGeom prst="rect">
            <a:avLst/>
          </a:prstGeom>
          <a:solidFill>
            <a:srgbClr val="00FFCC"/>
          </a:solidFill>
          <a:ln w="57150">
            <a:solidFill>
              <a:schemeClr val="accent2"/>
            </a:solidFill>
            <a:miter lim="800000"/>
            <a:headEnd/>
            <a:tailEnd/>
          </a:ln>
        </p:spPr>
        <p:txBody>
          <a:bodyPr wrap="none" anchor="ctr"/>
          <a:lstStyle/>
          <a:p>
            <a:endParaRPr lang="en-US" sz="1400" dirty="0">
              <a:latin typeface="Arial" panose="020B0604020202020204" pitchFamily="34" charset="0"/>
            </a:endParaRPr>
          </a:p>
        </p:txBody>
      </p:sp>
      <p:grpSp>
        <p:nvGrpSpPr>
          <p:cNvPr id="2" name="Group 17"/>
          <p:cNvGrpSpPr>
            <a:grpSpLocks/>
          </p:cNvGrpSpPr>
          <p:nvPr/>
        </p:nvGrpSpPr>
        <p:grpSpPr bwMode="auto">
          <a:xfrm>
            <a:off x="1331913" y="2419350"/>
            <a:ext cx="1441450" cy="514350"/>
            <a:chOff x="884" y="1207"/>
            <a:chExt cx="908" cy="324"/>
          </a:xfrm>
        </p:grpSpPr>
        <p:sp>
          <p:nvSpPr>
            <p:cNvPr id="23705" name="Rectangle 1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706" name="Line 1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3" name="Group 20"/>
          <p:cNvGrpSpPr>
            <a:grpSpLocks/>
          </p:cNvGrpSpPr>
          <p:nvPr/>
        </p:nvGrpSpPr>
        <p:grpSpPr bwMode="auto">
          <a:xfrm>
            <a:off x="1331913" y="2419350"/>
            <a:ext cx="1447800" cy="514350"/>
            <a:chOff x="835" y="1207"/>
            <a:chExt cx="912" cy="324"/>
          </a:xfrm>
        </p:grpSpPr>
        <p:grpSp>
          <p:nvGrpSpPr>
            <p:cNvPr id="4" name="Group 21"/>
            <p:cNvGrpSpPr>
              <a:grpSpLocks/>
            </p:cNvGrpSpPr>
            <p:nvPr/>
          </p:nvGrpSpPr>
          <p:grpSpPr bwMode="auto">
            <a:xfrm>
              <a:off x="839" y="1207"/>
              <a:ext cx="908" cy="324"/>
              <a:chOff x="884" y="1207"/>
              <a:chExt cx="908" cy="324"/>
            </a:xfrm>
          </p:grpSpPr>
          <p:sp>
            <p:nvSpPr>
              <p:cNvPr id="23703" name="Rectangle 2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704" name="Line 2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702" name="Rectangle 24"/>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5" name="Group 25"/>
          <p:cNvGrpSpPr>
            <a:grpSpLocks/>
          </p:cNvGrpSpPr>
          <p:nvPr/>
        </p:nvGrpSpPr>
        <p:grpSpPr bwMode="auto">
          <a:xfrm>
            <a:off x="1331913" y="2944813"/>
            <a:ext cx="1441450" cy="514350"/>
            <a:chOff x="884" y="1207"/>
            <a:chExt cx="908" cy="324"/>
          </a:xfrm>
        </p:grpSpPr>
        <p:sp>
          <p:nvSpPr>
            <p:cNvPr id="23699" name="Rectangle 2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700" name="Line 2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6" name="Group 28"/>
          <p:cNvGrpSpPr>
            <a:grpSpLocks/>
          </p:cNvGrpSpPr>
          <p:nvPr/>
        </p:nvGrpSpPr>
        <p:grpSpPr bwMode="auto">
          <a:xfrm>
            <a:off x="1331913" y="3470275"/>
            <a:ext cx="1441450" cy="514350"/>
            <a:chOff x="884" y="1207"/>
            <a:chExt cx="908" cy="324"/>
          </a:xfrm>
        </p:grpSpPr>
        <p:sp>
          <p:nvSpPr>
            <p:cNvPr id="23697" name="Rectangle 2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8" name="Line 3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7" name="Group 31"/>
          <p:cNvGrpSpPr>
            <a:grpSpLocks/>
          </p:cNvGrpSpPr>
          <p:nvPr/>
        </p:nvGrpSpPr>
        <p:grpSpPr bwMode="auto">
          <a:xfrm>
            <a:off x="1331913" y="3967163"/>
            <a:ext cx="1441450" cy="514350"/>
            <a:chOff x="884" y="1207"/>
            <a:chExt cx="908" cy="324"/>
          </a:xfrm>
        </p:grpSpPr>
        <p:sp>
          <p:nvSpPr>
            <p:cNvPr id="23695" name="Rectangle 3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6" name="Line 3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8" name="Group 34"/>
          <p:cNvGrpSpPr>
            <a:grpSpLocks/>
          </p:cNvGrpSpPr>
          <p:nvPr/>
        </p:nvGrpSpPr>
        <p:grpSpPr bwMode="auto">
          <a:xfrm>
            <a:off x="1331913" y="4468813"/>
            <a:ext cx="1441450" cy="500062"/>
            <a:chOff x="884" y="1207"/>
            <a:chExt cx="908" cy="324"/>
          </a:xfrm>
        </p:grpSpPr>
        <p:sp>
          <p:nvSpPr>
            <p:cNvPr id="23693" name="Rectangle 3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4" name="Line 3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9" name="Group 37"/>
          <p:cNvGrpSpPr>
            <a:grpSpLocks/>
          </p:cNvGrpSpPr>
          <p:nvPr/>
        </p:nvGrpSpPr>
        <p:grpSpPr bwMode="auto">
          <a:xfrm>
            <a:off x="1333500" y="4959350"/>
            <a:ext cx="1441450" cy="500063"/>
            <a:chOff x="884" y="1207"/>
            <a:chExt cx="908" cy="324"/>
          </a:xfrm>
        </p:grpSpPr>
        <p:sp>
          <p:nvSpPr>
            <p:cNvPr id="23691" name="Rectangle 3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2" name="Line 3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10" name="Group 41"/>
          <p:cNvGrpSpPr>
            <a:grpSpLocks/>
          </p:cNvGrpSpPr>
          <p:nvPr/>
        </p:nvGrpSpPr>
        <p:grpSpPr bwMode="auto">
          <a:xfrm>
            <a:off x="1331913" y="2944813"/>
            <a:ext cx="1447800" cy="514350"/>
            <a:chOff x="835" y="1207"/>
            <a:chExt cx="912" cy="324"/>
          </a:xfrm>
        </p:grpSpPr>
        <p:grpSp>
          <p:nvGrpSpPr>
            <p:cNvPr id="11" name="Group 42"/>
            <p:cNvGrpSpPr>
              <a:grpSpLocks/>
            </p:cNvGrpSpPr>
            <p:nvPr/>
          </p:nvGrpSpPr>
          <p:grpSpPr bwMode="auto">
            <a:xfrm>
              <a:off x="839" y="1207"/>
              <a:ext cx="908" cy="324"/>
              <a:chOff x="884" y="1207"/>
              <a:chExt cx="908" cy="324"/>
            </a:xfrm>
          </p:grpSpPr>
          <p:sp>
            <p:nvSpPr>
              <p:cNvPr id="23689" name="Rectangle 43"/>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0" name="Line 44"/>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88" name="Rectangle 4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23575" name="Line 46"/>
          <p:cNvSpPr>
            <a:spLocks noChangeShapeType="1"/>
          </p:cNvSpPr>
          <p:nvPr/>
        </p:nvSpPr>
        <p:spPr bwMode="auto">
          <a:xfrm>
            <a:off x="539750" y="39735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nvGrpSpPr>
          <p:cNvPr id="12" name="Group 48"/>
          <p:cNvGrpSpPr>
            <a:grpSpLocks/>
          </p:cNvGrpSpPr>
          <p:nvPr/>
        </p:nvGrpSpPr>
        <p:grpSpPr bwMode="auto">
          <a:xfrm>
            <a:off x="1331913" y="3951288"/>
            <a:ext cx="1441450" cy="557212"/>
            <a:chOff x="884" y="1207"/>
            <a:chExt cx="908" cy="324"/>
          </a:xfrm>
        </p:grpSpPr>
        <p:sp>
          <p:nvSpPr>
            <p:cNvPr id="23685" name="Rectangle 4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86" name="Line 5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13" name="Group 52"/>
          <p:cNvGrpSpPr>
            <a:grpSpLocks/>
          </p:cNvGrpSpPr>
          <p:nvPr/>
        </p:nvGrpSpPr>
        <p:grpSpPr bwMode="auto">
          <a:xfrm>
            <a:off x="1331913" y="3951288"/>
            <a:ext cx="1447800" cy="557212"/>
            <a:chOff x="835" y="1207"/>
            <a:chExt cx="912" cy="324"/>
          </a:xfrm>
        </p:grpSpPr>
        <p:grpSp>
          <p:nvGrpSpPr>
            <p:cNvPr id="14" name="Group 53"/>
            <p:cNvGrpSpPr>
              <a:grpSpLocks/>
            </p:cNvGrpSpPr>
            <p:nvPr/>
          </p:nvGrpSpPr>
          <p:grpSpPr bwMode="auto">
            <a:xfrm>
              <a:off x="839" y="1207"/>
              <a:ext cx="908" cy="324"/>
              <a:chOff x="884" y="1207"/>
              <a:chExt cx="908" cy="324"/>
            </a:xfrm>
          </p:grpSpPr>
          <p:sp>
            <p:nvSpPr>
              <p:cNvPr id="23683" name="Rectangle 54"/>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84" name="Line 55"/>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82" name="Rectangle 56"/>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23578" name="Line 57"/>
          <p:cNvSpPr>
            <a:spLocks noChangeShapeType="1"/>
          </p:cNvSpPr>
          <p:nvPr/>
        </p:nvSpPr>
        <p:spPr bwMode="auto">
          <a:xfrm>
            <a:off x="539750" y="54451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58426" name="Rectangle 58"/>
          <p:cNvSpPr>
            <a:spLocks noChangeArrowheads="1"/>
          </p:cNvSpPr>
          <p:nvPr/>
        </p:nvSpPr>
        <p:spPr bwMode="auto">
          <a:xfrm>
            <a:off x="539750" y="4940300"/>
            <a:ext cx="576263" cy="504825"/>
          </a:xfrm>
          <a:prstGeom prst="rect">
            <a:avLst/>
          </a:prstGeom>
          <a:solidFill>
            <a:srgbClr val="00FFCC"/>
          </a:solidFill>
          <a:ln w="57150">
            <a:solidFill>
              <a:schemeClr val="accent2"/>
            </a:solidFill>
            <a:miter lim="800000"/>
            <a:headEnd/>
            <a:tailEnd/>
          </a:ln>
        </p:spPr>
        <p:txBody>
          <a:bodyPr wrap="none" anchor="ctr"/>
          <a:lstStyle/>
          <a:p>
            <a:endParaRPr lang="en-US" sz="1400" dirty="0">
              <a:latin typeface="Arial" panose="020B0604020202020204" pitchFamily="34" charset="0"/>
            </a:endParaRPr>
          </a:p>
        </p:txBody>
      </p:sp>
      <p:grpSp>
        <p:nvGrpSpPr>
          <p:cNvPr id="15" name="Group 59"/>
          <p:cNvGrpSpPr>
            <a:grpSpLocks/>
          </p:cNvGrpSpPr>
          <p:nvPr/>
        </p:nvGrpSpPr>
        <p:grpSpPr bwMode="auto">
          <a:xfrm>
            <a:off x="1331913" y="4940300"/>
            <a:ext cx="1441450" cy="514350"/>
            <a:chOff x="884" y="1207"/>
            <a:chExt cx="908" cy="324"/>
          </a:xfrm>
        </p:grpSpPr>
        <p:sp>
          <p:nvSpPr>
            <p:cNvPr id="23679" name="Rectangle 6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80" name="Line 6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16" name="Group 62"/>
          <p:cNvGrpSpPr>
            <a:grpSpLocks/>
          </p:cNvGrpSpPr>
          <p:nvPr/>
        </p:nvGrpSpPr>
        <p:grpSpPr bwMode="auto">
          <a:xfrm>
            <a:off x="1331913" y="4940300"/>
            <a:ext cx="1447800" cy="514350"/>
            <a:chOff x="835" y="1207"/>
            <a:chExt cx="912" cy="324"/>
          </a:xfrm>
        </p:grpSpPr>
        <p:grpSp>
          <p:nvGrpSpPr>
            <p:cNvPr id="17" name="Group 63"/>
            <p:cNvGrpSpPr>
              <a:grpSpLocks/>
            </p:cNvGrpSpPr>
            <p:nvPr/>
          </p:nvGrpSpPr>
          <p:grpSpPr bwMode="auto">
            <a:xfrm>
              <a:off x="839" y="1207"/>
              <a:ext cx="908" cy="324"/>
              <a:chOff x="884" y="1207"/>
              <a:chExt cx="908" cy="324"/>
            </a:xfrm>
          </p:grpSpPr>
          <p:sp>
            <p:nvSpPr>
              <p:cNvPr id="23677" name="Rectangle 6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78" name="Line 6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76" name="Rectangle 66"/>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23582" name="Text Box 67"/>
          <p:cNvSpPr txBox="1">
            <a:spLocks noChangeArrowheads="1"/>
          </p:cNvSpPr>
          <p:nvPr/>
        </p:nvSpPr>
        <p:spPr bwMode="auto">
          <a:xfrm>
            <a:off x="447675" y="1574800"/>
            <a:ext cx="199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t>Mem    Locks</a:t>
            </a:r>
          </a:p>
        </p:txBody>
      </p:sp>
      <p:grpSp>
        <p:nvGrpSpPr>
          <p:cNvPr id="18" name="Group 73"/>
          <p:cNvGrpSpPr>
            <a:grpSpLocks/>
          </p:cNvGrpSpPr>
          <p:nvPr/>
        </p:nvGrpSpPr>
        <p:grpSpPr bwMode="auto">
          <a:xfrm>
            <a:off x="1331913" y="3933825"/>
            <a:ext cx="1447800" cy="585788"/>
            <a:chOff x="835" y="1207"/>
            <a:chExt cx="912" cy="324"/>
          </a:xfrm>
        </p:grpSpPr>
        <p:grpSp>
          <p:nvGrpSpPr>
            <p:cNvPr id="19" name="Group 74"/>
            <p:cNvGrpSpPr>
              <a:grpSpLocks/>
            </p:cNvGrpSpPr>
            <p:nvPr/>
          </p:nvGrpSpPr>
          <p:grpSpPr bwMode="auto">
            <a:xfrm>
              <a:off x="839" y="1207"/>
              <a:ext cx="908" cy="324"/>
              <a:chOff x="884" y="1207"/>
              <a:chExt cx="908" cy="324"/>
            </a:xfrm>
          </p:grpSpPr>
          <p:sp>
            <p:nvSpPr>
              <p:cNvPr id="23673" name="Rectangle 75"/>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V#+1  0</a:t>
                </a:r>
                <a:r>
                  <a:rPr lang="en-US" sz="1400" b="1" dirty="0">
                    <a:latin typeface="Arial" panose="020B0604020202020204" pitchFamily="34" charset="0"/>
                  </a:rPr>
                  <a:t> </a:t>
                </a:r>
              </a:p>
            </p:txBody>
          </p:sp>
          <p:sp>
            <p:nvSpPr>
              <p:cNvPr id="23674" name="Line 7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72" name="Rectangle 7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0" name="Group 78"/>
          <p:cNvGrpSpPr>
            <a:grpSpLocks/>
          </p:cNvGrpSpPr>
          <p:nvPr/>
        </p:nvGrpSpPr>
        <p:grpSpPr bwMode="auto">
          <a:xfrm>
            <a:off x="1331913" y="2420938"/>
            <a:ext cx="1447800" cy="514350"/>
            <a:chOff x="835" y="1207"/>
            <a:chExt cx="912" cy="324"/>
          </a:xfrm>
        </p:grpSpPr>
        <p:grpSp>
          <p:nvGrpSpPr>
            <p:cNvPr id="21" name="Group 79"/>
            <p:cNvGrpSpPr>
              <a:grpSpLocks/>
            </p:cNvGrpSpPr>
            <p:nvPr/>
          </p:nvGrpSpPr>
          <p:grpSpPr bwMode="auto">
            <a:xfrm>
              <a:off x="839" y="1207"/>
              <a:ext cx="908" cy="324"/>
              <a:chOff x="884" y="1207"/>
              <a:chExt cx="908" cy="324"/>
            </a:xfrm>
          </p:grpSpPr>
          <p:sp>
            <p:nvSpPr>
              <p:cNvPr id="23669" name="Rectangle 80"/>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70" name="Line 8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68" name="Rectangle 8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2" name="Group 83"/>
          <p:cNvGrpSpPr>
            <a:grpSpLocks/>
          </p:cNvGrpSpPr>
          <p:nvPr/>
        </p:nvGrpSpPr>
        <p:grpSpPr bwMode="auto">
          <a:xfrm>
            <a:off x="1331913" y="4941888"/>
            <a:ext cx="1447800" cy="514350"/>
            <a:chOff x="835" y="1207"/>
            <a:chExt cx="912" cy="324"/>
          </a:xfrm>
        </p:grpSpPr>
        <p:grpSp>
          <p:nvGrpSpPr>
            <p:cNvPr id="23" name="Group 84"/>
            <p:cNvGrpSpPr>
              <a:grpSpLocks/>
            </p:cNvGrpSpPr>
            <p:nvPr/>
          </p:nvGrpSpPr>
          <p:grpSpPr bwMode="auto">
            <a:xfrm>
              <a:off x="839" y="1207"/>
              <a:ext cx="908" cy="324"/>
              <a:chOff x="884" y="1207"/>
              <a:chExt cx="908" cy="324"/>
            </a:xfrm>
          </p:grpSpPr>
          <p:sp>
            <p:nvSpPr>
              <p:cNvPr id="23665" name="Rectangle 85"/>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66" name="Line 8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64" name="Rectangle 8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58499" name="Rectangle 131"/>
          <p:cNvSpPr>
            <a:spLocks noChangeArrowheads="1"/>
          </p:cNvSpPr>
          <p:nvPr/>
        </p:nvSpPr>
        <p:spPr bwMode="auto">
          <a:xfrm>
            <a:off x="539750" y="2924175"/>
            <a:ext cx="576263" cy="504825"/>
          </a:xfrm>
          <a:prstGeom prst="rect">
            <a:avLst/>
          </a:prstGeom>
          <a:solidFill>
            <a:srgbClr val="00FFCC"/>
          </a:solidFill>
          <a:ln w="57150">
            <a:solidFill>
              <a:schemeClr val="accent2"/>
            </a:solidFill>
            <a:miter lim="800000"/>
            <a:headEnd/>
            <a:tailEnd/>
          </a:ln>
        </p:spPr>
        <p:txBody>
          <a:bodyPr wrap="none" anchor="ctr"/>
          <a:lstStyle/>
          <a:p>
            <a:pPr algn="ctr"/>
            <a:endParaRPr lang="en-US" sz="1400" b="1" dirty="0">
              <a:solidFill>
                <a:srgbClr val="FF0000"/>
              </a:solidFill>
              <a:latin typeface="Arial" panose="020B0604020202020204" pitchFamily="34" charset="0"/>
            </a:endParaRPr>
          </a:p>
        </p:txBody>
      </p:sp>
      <p:sp>
        <p:nvSpPr>
          <p:cNvPr id="58500" name="Rectangle 132"/>
          <p:cNvSpPr>
            <a:spLocks noChangeArrowheads="1"/>
          </p:cNvSpPr>
          <p:nvPr/>
        </p:nvSpPr>
        <p:spPr bwMode="auto">
          <a:xfrm>
            <a:off x="554038" y="3948113"/>
            <a:ext cx="576262" cy="504825"/>
          </a:xfrm>
          <a:prstGeom prst="rect">
            <a:avLst/>
          </a:prstGeom>
          <a:solidFill>
            <a:srgbClr val="00FFCC"/>
          </a:solidFill>
          <a:ln w="57150">
            <a:solidFill>
              <a:schemeClr val="accent2"/>
            </a:solidFill>
            <a:miter lim="800000"/>
            <a:headEnd/>
            <a:tailEnd/>
          </a:ln>
        </p:spPr>
        <p:txBody>
          <a:bodyPr wrap="none" anchor="ctr"/>
          <a:lstStyle/>
          <a:p>
            <a:endParaRPr lang="en-US" sz="1400" dirty="0">
              <a:latin typeface="Arial" panose="020B0604020202020204" pitchFamily="34" charset="0"/>
            </a:endParaRPr>
          </a:p>
        </p:txBody>
      </p:sp>
      <p:grpSp>
        <p:nvGrpSpPr>
          <p:cNvPr id="24" name="Group 133"/>
          <p:cNvGrpSpPr>
            <a:grpSpLocks/>
          </p:cNvGrpSpPr>
          <p:nvPr/>
        </p:nvGrpSpPr>
        <p:grpSpPr bwMode="auto">
          <a:xfrm>
            <a:off x="1331913" y="2924175"/>
            <a:ext cx="1447800" cy="585788"/>
            <a:chOff x="835" y="1207"/>
            <a:chExt cx="912" cy="324"/>
          </a:xfrm>
        </p:grpSpPr>
        <p:grpSp>
          <p:nvGrpSpPr>
            <p:cNvPr id="25" name="Group 134"/>
            <p:cNvGrpSpPr>
              <a:grpSpLocks/>
            </p:cNvGrpSpPr>
            <p:nvPr/>
          </p:nvGrpSpPr>
          <p:grpSpPr bwMode="auto">
            <a:xfrm>
              <a:off x="839" y="1207"/>
              <a:ext cx="908" cy="324"/>
              <a:chOff x="884" y="1207"/>
              <a:chExt cx="908" cy="324"/>
            </a:xfrm>
          </p:grpSpPr>
          <p:sp>
            <p:nvSpPr>
              <p:cNvPr id="23661" name="Rectangle 135"/>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      1</a:t>
                </a:r>
                <a:r>
                  <a:rPr lang="en-US" sz="1400" b="1" dirty="0">
                    <a:latin typeface="Arial" panose="020B0604020202020204" pitchFamily="34" charset="0"/>
                  </a:rPr>
                  <a:t> </a:t>
                </a:r>
              </a:p>
            </p:txBody>
          </p:sp>
          <p:sp>
            <p:nvSpPr>
              <p:cNvPr id="23662" name="Line 13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60" name="Rectangle 13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6" name="Group 138"/>
          <p:cNvGrpSpPr>
            <a:grpSpLocks/>
          </p:cNvGrpSpPr>
          <p:nvPr/>
        </p:nvGrpSpPr>
        <p:grpSpPr bwMode="auto">
          <a:xfrm>
            <a:off x="1331913" y="3933825"/>
            <a:ext cx="1447800" cy="585788"/>
            <a:chOff x="835" y="1207"/>
            <a:chExt cx="912" cy="324"/>
          </a:xfrm>
        </p:grpSpPr>
        <p:grpSp>
          <p:nvGrpSpPr>
            <p:cNvPr id="27" name="Group 139"/>
            <p:cNvGrpSpPr>
              <a:grpSpLocks/>
            </p:cNvGrpSpPr>
            <p:nvPr/>
          </p:nvGrpSpPr>
          <p:grpSpPr bwMode="auto">
            <a:xfrm>
              <a:off x="839" y="1207"/>
              <a:ext cx="908" cy="324"/>
              <a:chOff x="884" y="1207"/>
              <a:chExt cx="908" cy="324"/>
            </a:xfrm>
          </p:grpSpPr>
          <p:sp>
            <p:nvSpPr>
              <p:cNvPr id="23657" name="Rectangle 140"/>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      1</a:t>
                </a:r>
                <a:r>
                  <a:rPr lang="en-US" sz="1400" b="1" dirty="0">
                    <a:latin typeface="Arial" panose="020B0604020202020204" pitchFamily="34" charset="0"/>
                  </a:rPr>
                  <a:t> </a:t>
                </a:r>
              </a:p>
            </p:txBody>
          </p:sp>
          <p:sp>
            <p:nvSpPr>
              <p:cNvPr id="23658" name="Line 14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56" name="Rectangle 14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8" name="Group 143"/>
          <p:cNvGrpSpPr>
            <a:grpSpLocks/>
          </p:cNvGrpSpPr>
          <p:nvPr/>
        </p:nvGrpSpPr>
        <p:grpSpPr bwMode="auto">
          <a:xfrm>
            <a:off x="1331913" y="2924175"/>
            <a:ext cx="1447800" cy="585788"/>
            <a:chOff x="835" y="1207"/>
            <a:chExt cx="912" cy="324"/>
          </a:xfrm>
        </p:grpSpPr>
        <p:grpSp>
          <p:nvGrpSpPr>
            <p:cNvPr id="29" name="Group 144"/>
            <p:cNvGrpSpPr>
              <a:grpSpLocks/>
            </p:cNvGrpSpPr>
            <p:nvPr/>
          </p:nvGrpSpPr>
          <p:grpSpPr bwMode="auto">
            <a:xfrm>
              <a:off x="839" y="1207"/>
              <a:ext cx="908" cy="324"/>
              <a:chOff x="884" y="1207"/>
              <a:chExt cx="908" cy="324"/>
            </a:xfrm>
          </p:grpSpPr>
          <p:sp>
            <p:nvSpPr>
              <p:cNvPr id="23653" name="Rectangle 145"/>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      1</a:t>
                </a:r>
                <a:r>
                  <a:rPr lang="en-US" sz="1400" b="1" dirty="0">
                    <a:latin typeface="Arial" panose="020B0604020202020204" pitchFamily="34" charset="0"/>
                  </a:rPr>
                  <a:t> </a:t>
                </a:r>
              </a:p>
            </p:txBody>
          </p:sp>
          <p:sp>
            <p:nvSpPr>
              <p:cNvPr id="23654" name="Line 14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52" name="Rectangle 14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58408" name="Rectangle 40"/>
          <p:cNvSpPr>
            <a:spLocks noChangeArrowheads="1"/>
          </p:cNvSpPr>
          <p:nvPr/>
        </p:nvSpPr>
        <p:spPr bwMode="auto">
          <a:xfrm>
            <a:off x="539750" y="2924175"/>
            <a:ext cx="576263" cy="504825"/>
          </a:xfrm>
          <a:prstGeom prst="rect">
            <a:avLst/>
          </a:prstGeom>
          <a:solidFill>
            <a:srgbClr val="00FFCC"/>
          </a:solidFill>
          <a:ln w="57150">
            <a:solidFill>
              <a:srgbClr val="FF0000"/>
            </a:solidFill>
            <a:miter lim="800000"/>
            <a:headEnd/>
            <a:tailEnd/>
          </a:ln>
        </p:spPr>
        <p:txBody>
          <a:bodyPr wrap="none" anchor="ctr"/>
          <a:lstStyle/>
          <a:p>
            <a:pPr algn="ctr"/>
            <a:r>
              <a:rPr lang="en-US" sz="1400" b="1" dirty="0">
                <a:solidFill>
                  <a:srgbClr val="FF0000"/>
                </a:solidFill>
                <a:latin typeface="Arial" panose="020B0604020202020204" pitchFamily="34" charset="0"/>
              </a:rPr>
              <a:t>X</a:t>
            </a:r>
          </a:p>
        </p:txBody>
      </p:sp>
      <p:sp>
        <p:nvSpPr>
          <p:cNvPr id="58419" name="Rectangle 51"/>
          <p:cNvSpPr>
            <a:spLocks noChangeArrowheads="1"/>
          </p:cNvSpPr>
          <p:nvPr/>
        </p:nvSpPr>
        <p:spPr bwMode="auto">
          <a:xfrm>
            <a:off x="539750" y="3933825"/>
            <a:ext cx="608013" cy="550863"/>
          </a:xfrm>
          <a:prstGeom prst="rect">
            <a:avLst/>
          </a:prstGeom>
          <a:solidFill>
            <a:srgbClr val="00FFCC"/>
          </a:solidFill>
          <a:ln w="57150">
            <a:solidFill>
              <a:srgbClr val="FF0000"/>
            </a:solidFill>
            <a:miter lim="800000"/>
            <a:headEnd/>
            <a:tailEnd/>
          </a:ln>
        </p:spPr>
        <p:txBody>
          <a:bodyPr wrap="none" anchor="ctr"/>
          <a:lstStyle/>
          <a:p>
            <a:pPr algn="ctr"/>
            <a:r>
              <a:rPr lang="en-US" sz="1400" b="1" dirty="0">
                <a:solidFill>
                  <a:srgbClr val="FF0000"/>
                </a:solidFill>
                <a:latin typeface="Arial" panose="020B0604020202020204" pitchFamily="34" charset="0"/>
              </a:rPr>
              <a:t>Y</a:t>
            </a:r>
          </a:p>
        </p:txBody>
      </p:sp>
      <p:grpSp>
        <p:nvGrpSpPr>
          <p:cNvPr id="30" name="Group 68"/>
          <p:cNvGrpSpPr>
            <a:grpSpLocks/>
          </p:cNvGrpSpPr>
          <p:nvPr/>
        </p:nvGrpSpPr>
        <p:grpSpPr bwMode="auto">
          <a:xfrm>
            <a:off x="1331913" y="2924175"/>
            <a:ext cx="1447800" cy="601663"/>
            <a:chOff x="835" y="1207"/>
            <a:chExt cx="912" cy="324"/>
          </a:xfrm>
        </p:grpSpPr>
        <p:grpSp>
          <p:nvGrpSpPr>
            <p:cNvPr id="31" name="Group 69"/>
            <p:cNvGrpSpPr>
              <a:grpSpLocks/>
            </p:cNvGrpSpPr>
            <p:nvPr/>
          </p:nvGrpSpPr>
          <p:grpSpPr bwMode="auto">
            <a:xfrm>
              <a:off x="839" y="1207"/>
              <a:ext cx="908" cy="324"/>
              <a:chOff x="884" y="1207"/>
              <a:chExt cx="908" cy="324"/>
            </a:xfrm>
          </p:grpSpPr>
          <p:sp>
            <p:nvSpPr>
              <p:cNvPr id="23649" name="Rectangle 7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V#+1  0</a:t>
                </a:r>
                <a:r>
                  <a:rPr lang="en-US" sz="1400" b="1" dirty="0">
                    <a:latin typeface="Arial" panose="020B0604020202020204" pitchFamily="34" charset="0"/>
                  </a:rPr>
                  <a:t> </a:t>
                </a:r>
              </a:p>
            </p:txBody>
          </p:sp>
          <p:sp>
            <p:nvSpPr>
              <p:cNvPr id="23650" name="Line 7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48" name="Rectangle 7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3552" name="Group 153"/>
          <p:cNvGrpSpPr>
            <a:grpSpLocks/>
          </p:cNvGrpSpPr>
          <p:nvPr/>
        </p:nvGrpSpPr>
        <p:grpSpPr bwMode="auto">
          <a:xfrm>
            <a:off x="1331913" y="3933825"/>
            <a:ext cx="1447800" cy="585788"/>
            <a:chOff x="835" y="1207"/>
            <a:chExt cx="912" cy="324"/>
          </a:xfrm>
        </p:grpSpPr>
        <p:grpSp>
          <p:nvGrpSpPr>
            <p:cNvPr id="23553" name="Group 154"/>
            <p:cNvGrpSpPr>
              <a:grpSpLocks/>
            </p:cNvGrpSpPr>
            <p:nvPr/>
          </p:nvGrpSpPr>
          <p:grpSpPr bwMode="auto">
            <a:xfrm>
              <a:off x="839" y="1207"/>
              <a:ext cx="908" cy="324"/>
              <a:chOff x="884" y="1207"/>
              <a:chExt cx="908" cy="324"/>
            </a:xfrm>
          </p:grpSpPr>
          <p:sp>
            <p:nvSpPr>
              <p:cNvPr id="23645" name="Rectangle 155"/>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      1</a:t>
                </a:r>
                <a:r>
                  <a:rPr lang="en-US" sz="1400" b="1" dirty="0">
                    <a:latin typeface="Arial" panose="020B0604020202020204" pitchFamily="34" charset="0"/>
                  </a:rPr>
                  <a:t> </a:t>
                </a:r>
              </a:p>
            </p:txBody>
          </p:sp>
          <p:sp>
            <p:nvSpPr>
              <p:cNvPr id="23646" name="Line 15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44" name="Rectangle 15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3566" name="Group 148"/>
          <p:cNvGrpSpPr>
            <a:grpSpLocks/>
          </p:cNvGrpSpPr>
          <p:nvPr/>
        </p:nvGrpSpPr>
        <p:grpSpPr bwMode="auto">
          <a:xfrm>
            <a:off x="1331913" y="3933825"/>
            <a:ext cx="1447800" cy="585788"/>
            <a:chOff x="835" y="1207"/>
            <a:chExt cx="912" cy="324"/>
          </a:xfrm>
        </p:grpSpPr>
        <p:grpSp>
          <p:nvGrpSpPr>
            <p:cNvPr id="23567" name="Group 149"/>
            <p:cNvGrpSpPr>
              <a:grpSpLocks/>
            </p:cNvGrpSpPr>
            <p:nvPr/>
          </p:nvGrpSpPr>
          <p:grpSpPr bwMode="auto">
            <a:xfrm>
              <a:off x="839" y="1207"/>
              <a:ext cx="908" cy="324"/>
              <a:chOff x="884" y="1207"/>
              <a:chExt cx="908" cy="324"/>
            </a:xfrm>
          </p:grpSpPr>
          <p:sp>
            <p:nvSpPr>
              <p:cNvPr id="23641" name="Rectangle 15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V#+1   0</a:t>
                </a:r>
                <a:r>
                  <a:rPr lang="en-US" sz="1400" b="1" dirty="0">
                    <a:latin typeface="Arial" panose="020B0604020202020204" pitchFamily="34" charset="0"/>
                  </a:rPr>
                  <a:t> </a:t>
                </a:r>
              </a:p>
            </p:txBody>
          </p:sp>
          <p:sp>
            <p:nvSpPr>
              <p:cNvPr id="23642" name="Line 15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40" name="Rectangle 15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3568" name="Group 88"/>
          <p:cNvGrpSpPr>
            <a:grpSpLocks/>
          </p:cNvGrpSpPr>
          <p:nvPr/>
        </p:nvGrpSpPr>
        <p:grpSpPr bwMode="auto">
          <a:xfrm>
            <a:off x="323850" y="1989138"/>
            <a:ext cx="2952750" cy="3816350"/>
            <a:chOff x="204" y="1298"/>
            <a:chExt cx="1860" cy="2404"/>
          </a:xfrm>
        </p:grpSpPr>
        <p:grpSp>
          <p:nvGrpSpPr>
            <p:cNvPr id="23569" name="Group 89"/>
            <p:cNvGrpSpPr>
              <a:grpSpLocks/>
            </p:cNvGrpSpPr>
            <p:nvPr/>
          </p:nvGrpSpPr>
          <p:grpSpPr bwMode="auto">
            <a:xfrm>
              <a:off x="204" y="1298"/>
              <a:ext cx="1860" cy="2404"/>
              <a:chOff x="2608" y="1298"/>
              <a:chExt cx="1860" cy="2404"/>
            </a:xfrm>
          </p:grpSpPr>
          <p:sp>
            <p:nvSpPr>
              <p:cNvPr id="23602" name="Rectangle 90"/>
              <p:cNvSpPr>
                <a:spLocks noChangeArrowheads="1"/>
              </p:cNvSpPr>
              <p:nvPr/>
            </p:nvSpPr>
            <p:spPr bwMode="auto">
              <a:xfrm>
                <a:off x="2608" y="1389"/>
                <a:ext cx="1860" cy="22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dirty="0">
                  <a:latin typeface="Arial" panose="020B0604020202020204" pitchFamily="34" charset="0"/>
                </a:endParaRPr>
              </a:p>
            </p:txBody>
          </p:sp>
          <p:grpSp>
            <p:nvGrpSpPr>
              <p:cNvPr id="23570" name="Group 91"/>
              <p:cNvGrpSpPr>
                <a:grpSpLocks/>
              </p:cNvGrpSpPr>
              <p:nvPr/>
            </p:nvGrpSpPr>
            <p:grpSpPr bwMode="auto">
              <a:xfrm>
                <a:off x="2742" y="1298"/>
                <a:ext cx="1408" cy="2404"/>
                <a:chOff x="3061" y="1660"/>
                <a:chExt cx="1408" cy="2404"/>
              </a:xfrm>
            </p:grpSpPr>
            <p:sp>
              <p:nvSpPr>
                <p:cNvPr id="23604" name="Rectangle 92"/>
                <p:cNvSpPr>
                  <a:spLocks noChangeArrowheads="1"/>
                </p:cNvSpPr>
                <p:nvPr/>
              </p:nvSpPr>
              <p:spPr bwMode="auto">
                <a:xfrm>
                  <a:off x="3061" y="1886"/>
                  <a:ext cx="363" cy="1906"/>
                </a:xfrm>
                <a:prstGeom prst="rect">
                  <a:avLst/>
                </a:prstGeom>
                <a:solidFill>
                  <a:srgbClr val="00FFCC"/>
                </a:solidFill>
                <a:ln w="9525">
                  <a:solidFill>
                    <a:schemeClr val="tx1"/>
                  </a:solidFill>
                  <a:miter lim="800000"/>
                  <a:headEnd/>
                  <a:tailEnd/>
                </a:ln>
              </p:spPr>
              <p:txBody>
                <a:bodyPr wrap="none" anchor="ctr"/>
                <a:lstStyle/>
                <a:p>
                  <a:pPr algn="ctr"/>
                  <a:endParaRPr lang="en-US" sz="1800" dirty="0">
                    <a:latin typeface="Arial" panose="020B0604020202020204" pitchFamily="34" charset="0"/>
                  </a:endParaRPr>
                </a:p>
              </p:txBody>
            </p:sp>
            <p:sp>
              <p:nvSpPr>
                <p:cNvPr id="23605" name="Line 93"/>
                <p:cNvSpPr>
                  <a:spLocks noChangeShapeType="1"/>
                </p:cNvSpPr>
                <p:nvPr/>
              </p:nvSpPr>
              <p:spPr bwMode="auto">
                <a:xfrm>
                  <a:off x="3061" y="2204"/>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06" name="Line 94"/>
                <p:cNvSpPr>
                  <a:spLocks noChangeShapeType="1"/>
                </p:cNvSpPr>
                <p:nvPr/>
              </p:nvSpPr>
              <p:spPr bwMode="auto">
                <a:xfrm>
                  <a:off x="3061" y="252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07" name="Line 95"/>
                <p:cNvSpPr>
                  <a:spLocks noChangeShapeType="1"/>
                </p:cNvSpPr>
                <p:nvPr/>
              </p:nvSpPr>
              <p:spPr bwMode="auto">
                <a:xfrm>
                  <a:off x="3061" y="2840"/>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08" name="Line 96"/>
                <p:cNvSpPr>
                  <a:spLocks noChangeShapeType="1"/>
                </p:cNvSpPr>
                <p:nvPr/>
              </p:nvSpPr>
              <p:spPr bwMode="auto">
                <a:xfrm>
                  <a:off x="3061" y="347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09" name="Line 97"/>
                <p:cNvSpPr>
                  <a:spLocks noChangeShapeType="1"/>
                </p:cNvSpPr>
                <p:nvPr/>
              </p:nvSpPr>
              <p:spPr bwMode="auto">
                <a:xfrm flipV="1">
                  <a:off x="3424"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10" name="Line 98"/>
                <p:cNvSpPr>
                  <a:spLocks noChangeShapeType="1"/>
                </p:cNvSpPr>
                <p:nvPr/>
              </p:nvSpPr>
              <p:spPr bwMode="auto">
                <a:xfrm flipV="1">
                  <a:off x="3061"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11" name="Line 99"/>
                <p:cNvSpPr>
                  <a:spLocks noChangeShapeType="1"/>
                </p:cNvSpPr>
                <p:nvPr/>
              </p:nvSpPr>
              <p:spPr bwMode="auto">
                <a:xfrm flipV="1">
                  <a:off x="3061"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12" name="Line 100"/>
                <p:cNvSpPr>
                  <a:spLocks noChangeShapeType="1"/>
                </p:cNvSpPr>
                <p:nvPr/>
              </p:nvSpPr>
              <p:spPr bwMode="auto">
                <a:xfrm flipV="1">
                  <a:off x="3424"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23571" name="Group 101"/>
                <p:cNvGrpSpPr>
                  <a:grpSpLocks/>
                </p:cNvGrpSpPr>
                <p:nvPr/>
              </p:nvGrpSpPr>
              <p:grpSpPr bwMode="auto">
                <a:xfrm>
                  <a:off x="3560" y="1886"/>
                  <a:ext cx="908" cy="324"/>
                  <a:chOff x="884" y="1207"/>
                  <a:chExt cx="908" cy="324"/>
                </a:xfrm>
              </p:grpSpPr>
              <p:sp>
                <p:nvSpPr>
                  <p:cNvPr id="23637" name="Rectangle 10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38" name="Line 10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2" name="Group 104"/>
                <p:cNvGrpSpPr>
                  <a:grpSpLocks/>
                </p:cNvGrpSpPr>
                <p:nvPr/>
              </p:nvGrpSpPr>
              <p:grpSpPr bwMode="auto">
                <a:xfrm>
                  <a:off x="3560" y="2205"/>
                  <a:ext cx="908" cy="336"/>
                  <a:chOff x="884" y="1207"/>
                  <a:chExt cx="908" cy="324"/>
                </a:xfrm>
              </p:grpSpPr>
              <p:sp>
                <p:nvSpPr>
                  <p:cNvPr id="23635" name="Rectangle 10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V#+1   0 </a:t>
                    </a:r>
                  </a:p>
                </p:txBody>
              </p:sp>
              <p:sp>
                <p:nvSpPr>
                  <p:cNvPr id="23636" name="Line 10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3" name="Group 107"/>
                <p:cNvGrpSpPr>
                  <a:grpSpLocks/>
                </p:cNvGrpSpPr>
                <p:nvPr/>
              </p:nvGrpSpPr>
              <p:grpSpPr bwMode="auto">
                <a:xfrm>
                  <a:off x="3560" y="2532"/>
                  <a:ext cx="908" cy="340"/>
                  <a:chOff x="884" y="1207"/>
                  <a:chExt cx="908" cy="324"/>
                </a:xfrm>
              </p:grpSpPr>
              <p:sp>
                <p:nvSpPr>
                  <p:cNvPr id="23633" name="Rectangle 10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34" name="Line 10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4" name="Group 110"/>
                <p:cNvGrpSpPr>
                  <a:grpSpLocks/>
                </p:cNvGrpSpPr>
                <p:nvPr/>
              </p:nvGrpSpPr>
              <p:grpSpPr bwMode="auto">
                <a:xfrm>
                  <a:off x="3560" y="2861"/>
                  <a:ext cx="908" cy="324"/>
                  <a:chOff x="884" y="1207"/>
                  <a:chExt cx="908" cy="324"/>
                </a:xfrm>
              </p:grpSpPr>
              <p:sp>
                <p:nvSpPr>
                  <p:cNvPr id="23631" name="Rectangle 11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32" name="Line 11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6" name="Group 113"/>
                <p:cNvGrpSpPr>
                  <a:grpSpLocks/>
                </p:cNvGrpSpPr>
                <p:nvPr/>
              </p:nvGrpSpPr>
              <p:grpSpPr bwMode="auto">
                <a:xfrm>
                  <a:off x="3560" y="3177"/>
                  <a:ext cx="908" cy="315"/>
                  <a:chOff x="884" y="1207"/>
                  <a:chExt cx="908" cy="324"/>
                </a:xfrm>
              </p:grpSpPr>
              <p:sp>
                <p:nvSpPr>
                  <p:cNvPr id="23629" name="Rectangle 11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30" name="Line 11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7" name="Group 116"/>
                <p:cNvGrpSpPr>
                  <a:grpSpLocks/>
                </p:cNvGrpSpPr>
                <p:nvPr/>
              </p:nvGrpSpPr>
              <p:grpSpPr bwMode="auto">
                <a:xfrm>
                  <a:off x="3561" y="3486"/>
                  <a:ext cx="908" cy="315"/>
                  <a:chOff x="884" y="1207"/>
                  <a:chExt cx="908" cy="324"/>
                </a:xfrm>
              </p:grpSpPr>
              <p:sp>
                <p:nvSpPr>
                  <p:cNvPr id="23627" name="Rectangle 11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28" name="Line 11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3619" name="Line 119"/>
                <p:cNvSpPr>
                  <a:spLocks noChangeShapeType="1"/>
                </p:cNvSpPr>
                <p:nvPr/>
              </p:nvSpPr>
              <p:spPr bwMode="auto">
                <a:xfrm>
                  <a:off x="3061" y="3183"/>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23579" name="Group 120"/>
                <p:cNvGrpSpPr>
                  <a:grpSpLocks/>
                </p:cNvGrpSpPr>
                <p:nvPr/>
              </p:nvGrpSpPr>
              <p:grpSpPr bwMode="auto">
                <a:xfrm>
                  <a:off x="3560" y="2851"/>
                  <a:ext cx="908" cy="351"/>
                  <a:chOff x="884" y="1207"/>
                  <a:chExt cx="908" cy="324"/>
                </a:xfrm>
              </p:grpSpPr>
              <p:sp>
                <p:nvSpPr>
                  <p:cNvPr id="23625" name="Rectangle 12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V#+1   0 </a:t>
                    </a:r>
                  </a:p>
                </p:txBody>
              </p:sp>
              <p:sp>
                <p:nvSpPr>
                  <p:cNvPr id="23626" name="Line 12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3621" name="Line 123"/>
                <p:cNvSpPr>
                  <a:spLocks noChangeShapeType="1"/>
                </p:cNvSpPr>
                <p:nvPr/>
              </p:nvSpPr>
              <p:spPr bwMode="auto">
                <a:xfrm>
                  <a:off x="3061" y="379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23580" name="Group 124"/>
                <p:cNvGrpSpPr>
                  <a:grpSpLocks/>
                </p:cNvGrpSpPr>
                <p:nvPr/>
              </p:nvGrpSpPr>
              <p:grpSpPr bwMode="auto">
                <a:xfrm>
                  <a:off x="3560" y="3474"/>
                  <a:ext cx="908" cy="324"/>
                  <a:chOff x="884" y="1207"/>
                  <a:chExt cx="908" cy="324"/>
                </a:xfrm>
              </p:grpSpPr>
              <p:sp>
                <p:nvSpPr>
                  <p:cNvPr id="23623" name="Rectangle 12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24" name="Line 12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grpSp>
        <p:sp>
          <p:nvSpPr>
            <p:cNvPr id="23600" name="Text Box 127"/>
            <p:cNvSpPr txBox="1">
              <a:spLocks noChangeArrowheads="1"/>
            </p:cNvSpPr>
            <p:nvPr/>
          </p:nvSpPr>
          <p:spPr bwMode="auto">
            <a:xfrm>
              <a:off x="381" y="1861"/>
              <a:ext cx="27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800" b="1" dirty="0"/>
                <a:t>X</a:t>
              </a:r>
            </a:p>
          </p:txBody>
        </p:sp>
        <p:sp>
          <p:nvSpPr>
            <p:cNvPr id="23601" name="Text Box 128"/>
            <p:cNvSpPr txBox="1">
              <a:spLocks noChangeArrowheads="1"/>
            </p:cNvSpPr>
            <p:nvPr/>
          </p:nvSpPr>
          <p:spPr bwMode="auto">
            <a:xfrm>
              <a:off x="367" y="2496"/>
              <a:ext cx="27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800" b="1"/>
                <a:t>Y</a:t>
              </a:r>
            </a:p>
          </p:txBody>
        </p:sp>
      </p:grpSp>
      <p:grpSp>
        <p:nvGrpSpPr>
          <p:cNvPr id="154" name="Group 153"/>
          <p:cNvGrpSpPr/>
          <p:nvPr/>
        </p:nvGrpSpPr>
        <p:grpSpPr>
          <a:xfrm>
            <a:off x="3279075" y="1533617"/>
            <a:ext cx="4151950" cy="1375486"/>
            <a:chOff x="3695488" y="1533617"/>
            <a:chExt cx="4151950" cy="1375486"/>
          </a:xfrm>
        </p:grpSpPr>
        <p:sp>
          <p:nvSpPr>
            <p:cNvPr id="155" name="Text Box 56"/>
            <p:cNvSpPr txBox="1">
              <a:spLocks noChangeArrowheads="1"/>
            </p:cNvSpPr>
            <p:nvPr/>
          </p:nvSpPr>
          <p:spPr bwMode="auto">
            <a:xfrm>
              <a:off x="3695488" y="1533617"/>
              <a:ext cx="1045478" cy="523220"/>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0000FF"/>
                  </a:solidFill>
                  <a:latin typeface="Arial" pitchFamily="34" charset="0"/>
                  <a:cs typeface="Arial" pitchFamily="34" charset="0"/>
                </a:rPr>
                <a:t>Read</a:t>
              </a:r>
            </a:p>
          </p:txBody>
        </p:sp>
        <p:sp>
          <p:nvSpPr>
            <p:cNvPr id="156" name="Text Box 56"/>
            <p:cNvSpPr txBox="1">
              <a:spLocks noChangeArrowheads="1"/>
            </p:cNvSpPr>
            <p:nvPr/>
          </p:nvSpPr>
          <p:spPr bwMode="auto">
            <a:xfrm>
              <a:off x="3999338" y="1954996"/>
              <a:ext cx="3848100" cy="954107"/>
            </a:xfrm>
            <a:prstGeom prst="rect">
              <a:avLst/>
            </a:prstGeom>
            <a:solidFill>
              <a:schemeClr val="bg1"/>
            </a:solidFill>
            <a:ln w="38100" algn="ctr">
              <a:solidFill>
                <a:schemeClr val="accent6">
                  <a:lumMod val="50000"/>
                </a:schemeClr>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In write set? unlocked?</a:t>
              </a:r>
            </a:p>
            <a:p>
              <a:r>
                <a:rPr lang="en-US" sz="2800" dirty="0">
                  <a:solidFill>
                    <a:srgbClr val="0000FF"/>
                  </a:solidFill>
                  <a:latin typeface="Arial" pitchFamily="34" charset="0"/>
                  <a:cs typeface="Arial" pitchFamily="34" charset="0"/>
                </a:rPr>
                <a:t>add  value to read set</a:t>
              </a:r>
            </a:p>
          </p:txBody>
        </p:sp>
      </p:grpSp>
      <p:grpSp>
        <p:nvGrpSpPr>
          <p:cNvPr id="157" name="Group 156"/>
          <p:cNvGrpSpPr/>
          <p:nvPr/>
        </p:nvGrpSpPr>
        <p:grpSpPr>
          <a:xfrm>
            <a:off x="3279075" y="2783998"/>
            <a:ext cx="4137490" cy="944599"/>
            <a:chOff x="3649835" y="2783998"/>
            <a:chExt cx="4137490" cy="944599"/>
          </a:xfrm>
        </p:grpSpPr>
        <p:sp>
          <p:nvSpPr>
            <p:cNvPr id="158" name="Text Box 56"/>
            <p:cNvSpPr txBox="1">
              <a:spLocks noChangeArrowheads="1"/>
            </p:cNvSpPr>
            <p:nvPr/>
          </p:nvSpPr>
          <p:spPr bwMode="auto">
            <a:xfrm>
              <a:off x="3649835" y="2783998"/>
              <a:ext cx="101656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0000FF"/>
                  </a:solidFill>
                  <a:latin typeface="Arial" pitchFamily="34" charset="0"/>
                  <a:cs typeface="Arial" pitchFamily="34" charset="0"/>
                </a:rPr>
                <a:t>Write</a:t>
              </a:r>
            </a:p>
          </p:txBody>
        </p:sp>
        <p:sp>
          <p:nvSpPr>
            <p:cNvPr id="159" name="Text Box 56"/>
            <p:cNvSpPr txBox="1">
              <a:spLocks noChangeArrowheads="1"/>
            </p:cNvSpPr>
            <p:nvPr/>
          </p:nvSpPr>
          <p:spPr bwMode="auto">
            <a:xfrm>
              <a:off x="3939225" y="3205377"/>
              <a:ext cx="384810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add value to write set,</a:t>
              </a:r>
            </a:p>
          </p:txBody>
        </p:sp>
      </p:grpSp>
      <p:grpSp>
        <p:nvGrpSpPr>
          <p:cNvPr id="160" name="Group 159"/>
          <p:cNvGrpSpPr/>
          <p:nvPr/>
        </p:nvGrpSpPr>
        <p:grpSpPr>
          <a:xfrm>
            <a:off x="3279075" y="3682524"/>
            <a:ext cx="5210804" cy="2237261"/>
            <a:chOff x="3279075" y="4414060"/>
            <a:chExt cx="5210804" cy="2237261"/>
          </a:xfrm>
        </p:grpSpPr>
        <p:sp>
          <p:nvSpPr>
            <p:cNvPr id="161" name="Text Box 56"/>
            <p:cNvSpPr txBox="1">
              <a:spLocks noChangeArrowheads="1"/>
            </p:cNvSpPr>
            <p:nvPr/>
          </p:nvSpPr>
          <p:spPr bwMode="auto">
            <a:xfrm>
              <a:off x="3279075" y="4414060"/>
              <a:ext cx="1458028" cy="523220"/>
            </a:xfrm>
            <a:prstGeom prst="rect">
              <a:avLst/>
            </a:prstGeom>
            <a:solidFill>
              <a:schemeClr val="bg1"/>
            </a:solidFill>
            <a:ln w="38100" algn="ctr">
              <a:solidFill>
                <a:srgbClr val="00B05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0000FF"/>
                  </a:solidFill>
                  <a:latin typeface="Arial" pitchFamily="34" charset="0"/>
                  <a:cs typeface="Arial" pitchFamily="34" charset="0"/>
                </a:rPr>
                <a:t>Validate</a:t>
              </a:r>
            </a:p>
          </p:txBody>
        </p:sp>
        <p:sp>
          <p:nvSpPr>
            <p:cNvPr id="162" name="Text Box 56"/>
            <p:cNvSpPr txBox="1">
              <a:spLocks noChangeArrowheads="1"/>
            </p:cNvSpPr>
            <p:nvPr/>
          </p:nvSpPr>
          <p:spPr bwMode="auto">
            <a:xfrm>
              <a:off x="3789196" y="4835439"/>
              <a:ext cx="4700683" cy="1815882"/>
            </a:xfrm>
            <a:prstGeom prst="rect">
              <a:avLst/>
            </a:prstGeom>
            <a:solidFill>
              <a:schemeClr val="bg1"/>
            </a:solidFill>
            <a:ln w="38100" algn="ctr">
              <a:solidFill>
                <a:srgbClr val="00B050"/>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rgbClr val="0000FF"/>
                  </a:solidFill>
                  <a:latin typeface="Arial" pitchFamily="34" charset="0"/>
                  <a:cs typeface="Arial" pitchFamily="34" charset="0"/>
                </a:rPr>
                <a:t>acquire locks</a:t>
              </a:r>
            </a:p>
            <a:p>
              <a:r>
                <a:rPr lang="en-US" sz="2800" dirty="0">
                  <a:solidFill>
                    <a:srgbClr val="0000FF"/>
                  </a:solidFill>
                  <a:latin typeface="Arial" pitchFamily="34" charset="0"/>
                  <a:cs typeface="Arial" pitchFamily="34" charset="0"/>
                </a:rPr>
                <a:t>check version #s unchanged</a:t>
              </a:r>
            </a:p>
            <a:p>
              <a:r>
                <a:rPr lang="en-US" sz="2800" dirty="0">
                  <a:solidFill>
                    <a:srgbClr val="0000FF"/>
                  </a:solidFill>
                  <a:latin typeface="Arial" pitchFamily="34" charset="0"/>
                  <a:cs typeface="Arial" pitchFamily="34" charset="0"/>
                </a:rPr>
                <a:t>install changes,</a:t>
              </a:r>
            </a:p>
            <a:p>
              <a:r>
                <a:rPr lang="en-US" sz="2800" dirty="0">
                  <a:solidFill>
                    <a:srgbClr val="0000FF"/>
                  </a:solidFill>
                  <a:latin typeface="Arial" pitchFamily="34" charset="0"/>
                  <a:cs typeface="Arial" pitchFamily="34" charset="0"/>
                </a:rPr>
                <a:t>increment </a:t>
              </a:r>
              <a:r>
                <a:rPr lang="en-US" sz="2800" dirty="0" err="1">
                  <a:solidFill>
                    <a:srgbClr val="0000FF"/>
                  </a:solidFill>
                  <a:latin typeface="Arial" pitchFamily="34" charset="0"/>
                  <a:cs typeface="Arial" pitchFamily="34" charset="0"/>
                </a:rPr>
                <a:t>vesion</a:t>
              </a:r>
              <a:r>
                <a:rPr lang="en-US" sz="2800" dirty="0">
                  <a:solidFill>
                    <a:srgbClr val="0000FF"/>
                  </a:solidFill>
                  <a:latin typeface="Arial" pitchFamily="34" charset="0"/>
                  <a:cs typeface="Arial" pitchFamily="34" charset="0"/>
                </a:rPr>
                <a:t> #s, unlock</a:t>
              </a:r>
            </a:p>
          </p:txBody>
        </p:sp>
      </p:grpSp>
    </p:spTree>
    <p:extLst>
      <p:ext uri="{BB962C8B-B14F-4D97-AF65-F5344CB8AC3E}">
        <p14:creationId xmlns:p14="http://schemas.microsoft.com/office/powerpoint/2010/main" val="2633371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4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50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84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355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840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41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2356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23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4" grpId="0" animBg="1"/>
      <p:bldP spid="58426" grpId="0" animBg="1"/>
      <p:bldP spid="58499" grpId="0" animBg="1"/>
      <p:bldP spid="58500" grpId="0" animBg="1"/>
      <p:bldP spid="58408" grpId="0" animBg="1"/>
      <p:bldP spid="584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850" y="260350"/>
            <a:ext cx="8496300" cy="1143000"/>
          </a:xfrm>
        </p:spPr>
        <p:txBody>
          <a:bodyPr/>
          <a:lstStyle/>
          <a:p>
            <a:r>
              <a:rPr lang="en-US" sz="4000" dirty="0"/>
              <a:t>Commit Time Locking (Write Buff)</a:t>
            </a:r>
          </a:p>
        </p:txBody>
      </p:sp>
      <p:sp>
        <p:nvSpPr>
          <p:cNvPr id="23555" name="Rectangle 3"/>
          <p:cNvSpPr>
            <a:spLocks noChangeArrowheads="1"/>
          </p:cNvSpPr>
          <p:nvPr/>
        </p:nvSpPr>
        <p:spPr bwMode="auto">
          <a:xfrm>
            <a:off x="539750" y="2419350"/>
            <a:ext cx="576263" cy="3025775"/>
          </a:xfrm>
          <a:prstGeom prst="rect">
            <a:avLst/>
          </a:prstGeom>
          <a:solidFill>
            <a:srgbClr val="00FFCC"/>
          </a:solidFill>
          <a:ln w="9525">
            <a:solidFill>
              <a:schemeClr val="tx1"/>
            </a:solidFill>
            <a:miter lim="800000"/>
            <a:headEnd/>
            <a:tailEnd/>
          </a:ln>
        </p:spPr>
        <p:txBody>
          <a:bodyPr wrap="none" anchor="ctr"/>
          <a:lstStyle/>
          <a:p>
            <a:endParaRPr lang="en-US" sz="1400" dirty="0">
              <a:latin typeface="Arial" panose="020B0604020202020204" pitchFamily="34" charset="0"/>
            </a:endParaRPr>
          </a:p>
        </p:txBody>
      </p:sp>
      <p:sp>
        <p:nvSpPr>
          <p:cNvPr id="23556" name="Line 4"/>
          <p:cNvSpPr>
            <a:spLocks noChangeShapeType="1"/>
          </p:cNvSpPr>
          <p:nvPr/>
        </p:nvSpPr>
        <p:spPr bwMode="auto">
          <a:xfrm>
            <a:off x="539750" y="29241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57" name="Line 5"/>
          <p:cNvSpPr>
            <a:spLocks noChangeShapeType="1"/>
          </p:cNvSpPr>
          <p:nvPr/>
        </p:nvSpPr>
        <p:spPr bwMode="auto">
          <a:xfrm>
            <a:off x="539750" y="342900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58" name="Line 7"/>
          <p:cNvSpPr>
            <a:spLocks noChangeShapeType="1"/>
          </p:cNvSpPr>
          <p:nvPr/>
        </p:nvSpPr>
        <p:spPr bwMode="auto">
          <a:xfrm>
            <a:off x="539750" y="44386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59" name="Line 8"/>
          <p:cNvSpPr>
            <a:spLocks noChangeShapeType="1"/>
          </p:cNvSpPr>
          <p:nvPr/>
        </p:nvSpPr>
        <p:spPr bwMode="auto">
          <a:xfrm>
            <a:off x="539750" y="49434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60" name="Line 9"/>
          <p:cNvSpPr>
            <a:spLocks noChangeShapeType="1"/>
          </p:cNvSpPr>
          <p:nvPr/>
        </p:nvSpPr>
        <p:spPr bwMode="auto">
          <a:xfrm flipV="1">
            <a:off x="1116013"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61" name="Line 10"/>
          <p:cNvSpPr>
            <a:spLocks noChangeShapeType="1"/>
          </p:cNvSpPr>
          <p:nvPr/>
        </p:nvSpPr>
        <p:spPr bwMode="auto">
          <a:xfrm flipV="1">
            <a:off x="539750"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23562" name="Line 11"/>
          <p:cNvSpPr>
            <a:spLocks noChangeShapeType="1"/>
          </p:cNvSpPr>
          <p:nvPr/>
        </p:nvSpPr>
        <p:spPr bwMode="auto">
          <a:xfrm flipV="1">
            <a:off x="539750"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dirty="0">
              <a:latin typeface="Arial" panose="020B0604020202020204" pitchFamily="34" charset="0"/>
            </a:endParaRPr>
          </a:p>
        </p:txBody>
      </p:sp>
      <p:sp>
        <p:nvSpPr>
          <p:cNvPr id="23563" name="Line 12"/>
          <p:cNvSpPr>
            <a:spLocks noChangeShapeType="1"/>
          </p:cNvSpPr>
          <p:nvPr/>
        </p:nvSpPr>
        <p:spPr bwMode="auto">
          <a:xfrm flipV="1">
            <a:off x="1116013"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dirty="0">
              <a:latin typeface="Arial" panose="020B0604020202020204" pitchFamily="34" charset="0"/>
            </a:endParaRPr>
          </a:p>
        </p:txBody>
      </p:sp>
      <p:sp>
        <p:nvSpPr>
          <p:cNvPr id="23564" name="Text Box 13"/>
          <p:cNvSpPr txBox="1">
            <a:spLocks noChangeArrowheads="1"/>
          </p:cNvSpPr>
          <p:nvPr/>
        </p:nvSpPr>
        <p:spPr bwMode="auto">
          <a:xfrm>
            <a:off x="3276600" y="2492375"/>
            <a:ext cx="548098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l">
              <a:buFontTx/>
              <a:buAutoNum type="arabicPeriod"/>
            </a:pPr>
            <a:r>
              <a:rPr lang="en-US" dirty="0">
                <a:solidFill>
                  <a:schemeClr val="accent2"/>
                </a:solidFill>
              </a:rPr>
              <a:t>To Read: load lock + location</a:t>
            </a:r>
          </a:p>
          <a:p>
            <a:pPr algn="l">
              <a:buFontTx/>
              <a:buAutoNum type="arabicPeriod"/>
            </a:pPr>
            <a:r>
              <a:rPr lang="en-US" dirty="0">
                <a:solidFill>
                  <a:schemeClr val="accent2"/>
                </a:solidFill>
              </a:rPr>
              <a:t>Location in write-set? (Bloom Filter)</a:t>
            </a:r>
          </a:p>
          <a:p>
            <a:pPr algn="l">
              <a:buFontTx/>
              <a:buAutoNum type="arabicPeriod"/>
            </a:pPr>
            <a:r>
              <a:rPr lang="en-US" dirty="0">
                <a:solidFill>
                  <a:schemeClr val="accent2"/>
                </a:solidFill>
              </a:rPr>
              <a:t>Check unlocked add to Read-Set</a:t>
            </a:r>
          </a:p>
          <a:p>
            <a:pPr algn="l">
              <a:buFontTx/>
              <a:buAutoNum type="arabicPeriod"/>
            </a:pPr>
            <a:r>
              <a:rPr lang="en-US" dirty="0">
                <a:solidFill>
                  <a:schemeClr val="accent2"/>
                </a:solidFill>
              </a:rPr>
              <a:t>To Write: add value to write set</a:t>
            </a:r>
          </a:p>
          <a:p>
            <a:pPr algn="l">
              <a:buFontTx/>
              <a:buAutoNum type="arabicPeriod"/>
            </a:pPr>
            <a:r>
              <a:rPr lang="en-US" dirty="0">
                <a:solidFill>
                  <a:srgbClr val="FF0000"/>
                </a:solidFill>
              </a:rPr>
              <a:t>Acquire Locks</a:t>
            </a:r>
          </a:p>
          <a:p>
            <a:pPr algn="l">
              <a:buFontTx/>
              <a:buAutoNum type="arabicPeriod"/>
            </a:pPr>
            <a:r>
              <a:rPr lang="en-US" dirty="0">
                <a:solidFill>
                  <a:schemeClr val="accent2"/>
                </a:solidFill>
              </a:rPr>
              <a:t>Validate read/write v#</a:t>
            </a:r>
            <a:r>
              <a:rPr lang="ja-JP" altLang="en-US" dirty="0">
                <a:solidFill>
                  <a:schemeClr val="accent2"/>
                </a:solidFill>
              </a:rPr>
              <a:t>’</a:t>
            </a:r>
            <a:r>
              <a:rPr lang="en-US" dirty="0">
                <a:solidFill>
                  <a:schemeClr val="accent2"/>
                </a:solidFill>
              </a:rPr>
              <a:t>s unchanged</a:t>
            </a:r>
          </a:p>
          <a:p>
            <a:pPr algn="l">
              <a:buFontTx/>
              <a:buAutoNum type="arabicPeriod"/>
            </a:pPr>
            <a:r>
              <a:rPr lang="en-US" dirty="0">
                <a:solidFill>
                  <a:srgbClr val="FF0000"/>
                </a:solidFill>
              </a:rPr>
              <a:t>Release each lock with v#+1</a:t>
            </a:r>
            <a:endParaRPr lang="en-US" dirty="0">
              <a:solidFill>
                <a:schemeClr val="accent2"/>
              </a:solidFill>
            </a:endParaRPr>
          </a:p>
        </p:txBody>
      </p:sp>
      <p:sp>
        <p:nvSpPr>
          <p:cNvPr id="23565" name="Line 15"/>
          <p:cNvSpPr>
            <a:spLocks noChangeShapeType="1"/>
          </p:cNvSpPr>
          <p:nvPr/>
        </p:nvSpPr>
        <p:spPr bwMode="auto">
          <a:xfrm>
            <a:off x="539750" y="49307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58384" name="Rectangle 16"/>
          <p:cNvSpPr>
            <a:spLocks noChangeArrowheads="1"/>
          </p:cNvSpPr>
          <p:nvPr/>
        </p:nvSpPr>
        <p:spPr bwMode="auto">
          <a:xfrm>
            <a:off x="539750" y="2420938"/>
            <a:ext cx="576263" cy="504825"/>
          </a:xfrm>
          <a:prstGeom prst="rect">
            <a:avLst/>
          </a:prstGeom>
          <a:solidFill>
            <a:srgbClr val="00FFCC"/>
          </a:solidFill>
          <a:ln w="57150">
            <a:solidFill>
              <a:schemeClr val="accent2"/>
            </a:solidFill>
            <a:miter lim="800000"/>
            <a:headEnd/>
            <a:tailEnd/>
          </a:ln>
        </p:spPr>
        <p:txBody>
          <a:bodyPr wrap="none" anchor="ctr"/>
          <a:lstStyle/>
          <a:p>
            <a:endParaRPr lang="en-US" sz="1400" dirty="0">
              <a:latin typeface="Arial" panose="020B0604020202020204" pitchFamily="34" charset="0"/>
            </a:endParaRPr>
          </a:p>
        </p:txBody>
      </p:sp>
      <p:grpSp>
        <p:nvGrpSpPr>
          <p:cNvPr id="2" name="Group 17"/>
          <p:cNvGrpSpPr>
            <a:grpSpLocks/>
          </p:cNvGrpSpPr>
          <p:nvPr/>
        </p:nvGrpSpPr>
        <p:grpSpPr bwMode="auto">
          <a:xfrm>
            <a:off x="1331913" y="2419350"/>
            <a:ext cx="1441450" cy="514350"/>
            <a:chOff x="884" y="1207"/>
            <a:chExt cx="908" cy="324"/>
          </a:xfrm>
        </p:grpSpPr>
        <p:sp>
          <p:nvSpPr>
            <p:cNvPr id="23705" name="Rectangle 1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706" name="Line 1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3" name="Group 20"/>
          <p:cNvGrpSpPr>
            <a:grpSpLocks/>
          </p:cNvGrpSpPr>
          <p:nvPr/>
        </p:nvGrpSpPr>
        <p:grpSpPr bwMode="auto">
          <a:xfrm>
            <a:off x="1331913" y="2419350"/>
            <a:ext cx="1447800" cy="514350"/>
            <a:chOff x="835" y="1207"/>
            <a:chExt cx="912" cy="324"/>
          </a:xfrm>
        </p:grpSpPr>
        <p:grpSp>
          <p:nvGrpSpPr>
            <p:cNvPr id="4" name="Group 21"/>
            <p:cNvGrpSpPr>
              <a:grpSpLocks/>
            </p:cNvGrpSpPr>
            <p:nvPr/>
          </p:nvGrpSpPr>
          <p:grpSpPr bwMode="auto">
            <a:xfrm>
              <a:off x="839" y="1207"/>
              <a:ext cx="908" cy="324"/>
              <a:chOff x="884" y="1207"/>
              <a:chExt cx="908" cy="324"/>
            </a:xfrm>
          </p:grpSpPr>
          <p:sp>
            <p:nvSpPr>
              <p:cNvPr id="23703" name="Rectangle 2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704" name="Line 2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702" name="Rectangle 24"/>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5" name="Group 25"/>
          <p:cNvGrpSpPr>
            <a:grpSpLocks/>
          </p:cNvGrpSpPr>
          <p:nvPr/>
        </p:nvGrpSpPr>
        <p:grpSpPr bwMode="auto">
          <a:xfrm>
            <a:off x="1331913" y="2944813"/>
            <a:ext cx="1441450" cy="514350"/>
            <a:chOff x="884" y="1207"/>
            <a:chExt cx="908" cy="324"/>
          </a:xfrm>
        </p:grpSpPr>
        <p:sp>
          <p:nvSpPr>
            <p:cNvPr id="23699" name="Rectangle 2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700" name="Line 2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6" name="Group 28"/>
          <p:cNvGrpSpPr>
            <a:grpSpLocks/>
          </p:cNvGrpSpPr>
          <p:nvPr/>
        </p:nvGrpSpPr>
        <p:grpSpPr bwMode="auto">
          <a:xfrm>
            <a:off x="1331913" y="3470275"/>
            <a:ext cx="1441450" cy="514350"/>
            <a:chOff x="884" y="1207"/>
            <a:chExt cx="908" cy="324"/>
          </a:xfrm>
        </p:grpSpPr>
        <p:sp>
          <p:nvSpPr>
            <p:cNvPr id="23697" name="Rectangle 2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8" name="Line 3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7" name="Group 31"/>
          <p:cNvGrpSpPr>
            <a:grpSpLocks/>
          </p:cNvGrpSpPr>
          <p:nvPr/>
        </p:nvGrpSpPr>
        <p:grpSpPr bwMode="auto">
          <a:xfrm>
            <a:off x="1331913" y="3967163"/>
            <a:ext cx="1441450" cy="514350"/>
            <a:chOff x="884" y="1207"/>
            <a:chExt cx="908" cy="324"/>
          </a:xfrm>
        </p:grpSpPr>
        <p:sp>
          <p:nvSpPr>
            <p:cNvPr id="23695" name="Rectangle 3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6" name="Line 3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8" name="Group 34"/>
          <p:cNvGrpSpPr>
            <a:grpSpLocks/>
          </p:cNvGrpSpPr>
          <p:nvPr/>
        </p:nvGrpSpPr>
        <p:grpSpPr bwMode="auto">
          <a:xfrm>
            <a:off x="1331913" y="4468813"/>
            <a:ext cx="1441450" cy="500062"/>
            <a:chOff x="884" y="1207"/>
            <a:chExt cx="908" cy="324"/>
          </a:xfrm>
        </p:grpSpPr>
        <p:sp>
          <p:nvSpPr>
            <p:cNvPr id="23693" name="Rectangle 3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4" name="Line 3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9" name="Group 37"/>
          <p:cNvGrpSpPr>
            <a:grpSpLocks/>
          </p:cNvGrpSpPr>
          <p:nvPr/>
        </p:nvGrpSpPr>
        <p:grpSpPr bwMode="auto">
          <a:xfrm>
            <a:off x="1333500" y="4959350"/>
            <a:ext cx="1441450" cy="500063"/>
            <a:chOff x="884" y="1207"/>
            <a:chExt cx="908" cy="324"/>
          </a:xfrm>
        </p:grpSpPr>
        <p:sp>
          <p:nvSpPr>
            <p:cNvPr id="23691" name="Rectangle 3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2" name="Line 3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10" name="Group 41"/>
          <p:cNvGrpSpPr>
            <a:grpSpLocks/>
          </p:cNvGrpSpPr>
          <p:nvPr/>
        </p:nvGrpSpPr>
        <p:grpSpPr bwMode="auto">
          <a:xfrm>
            <a:off x="1331913" y="2944813"/>
            <a:ext cx="1447800" cy="514350"/>
            <a:chOff x="835" y="1207"/>
            <a:chExt cx="912" cy="324"/>
          </a:xfrm>
        </p:grpSpPr>
        <p:grpSp>
          <p:nvGrpSpPr>
            <p:cNvPr id="11" name="Group 42"/>
            <p:cNvGrpSpPr>
              <a:grpSpLocks/>
            </p:cNvGrpSpPr>
            <p:nvPr/>
          </p:nvGrpSpPr>
          <p:grpSpPr bwMode="auto">
            <a:xfrm>
              <a:off x="839" y="1207"/>
              <a:ext cx="908" cy="324"/>
              <a:chOff x="884" y="1207"/>
              <a:chExt cx="908" cy="324"/>
            </a:xfrm>
          </p:grpSpPr>
          <p:sp>
            <p:nvSpPr>
              <p:cNvPr id="23689" name="Rectangle 43"/>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90" name="Line 44"/>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88" name="Rectangle 4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23575" name="Line 46"/>
          <p:cNvSpPr>
            <a:spLocks noChangeShapeType="1"/>
          </p:cNvSpPr>
          <p:nvPr/>
        </p:nvSpPr>
        <p:spPr bwMode="auto">
          <a:xfrm>
            <a:off x="539750" y="39735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nvGrpSpPr>
          <p:cNvPr id="12" name="Group 48"/>
          <p:cNvGrpSpPr>
            <a:grpSpLocks/>
          </p:cNvGrpSpPr>
          <p:nvPr/>
        </p:nvGrpSpPr>
        <p:grpSpPr bwMode="auto">
          <a:xfrm>
            <a:off x="1331913" y="3951288"/>
            <a:ext cx="1441450" cy="557212"/>
            <a:chOff x="884" y="1207"/>
            <a:chExt cx="908" cy="324"/>
          </a:xfrm>
        </p:grpSpPr>
        <p:sp>
          <p:nvSpPr>
            <p:cNvPr id="23685" name="Rectangle 4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86" name="Line 5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13" name="Group 52"/>
          <p:cNvGrpSpPr>
            <a:grpSpLocks/>
          </p:cNvGrpSpPr>
          <p:nvPr/>
        </p:nvGrpSpPr>
        <p:grpSpPr bwMode="auto">
          <a:xfrm>
            <a:off x="1331913" y="3951288"/>
            <a:ext cx="1447800" cy="557212"/>
            <a:chOff x="835" y="1207"/>
            <a:chExt cx="912" cy="324"/>
          </a:xfrm>
        </p:grpSpPr>
        <p:grpSp>
          <p:nvGrpSpPr>
            <p:cNvPr id="14" name="Group 53"/>
            <p:cNvGrpSpPr>
              <a:grpSpLocks/>
            </p:cNvGrpSpPr>
            <p:nvPr/>
          </p:nvGrpSpPr>
          <p:grpSpPr bwMode="auto">
            <a:xfrm>
              <a:off x="839" y="1207"/>
              <a:ext cx="908" cy="324"/>
              <a:chOff x="884" y="1207"/>
              <a:chExt cx="908" cy="324"/>
            </a:xfrm>
          </p:grpSpPr>
          <p:sp>
            <p:nvSpPr>
              <p:cNvPr id="23683" name="Rectangle 54"/>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84" name="Line 55"/>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82" name="Rectangle 56"/>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23578" name="Line 57"/>
          <p:cNvSpPr>
            <a:spLocks noChangeShapeType="1"/>
          </p:cNvSpPr>
          <p:nvPr/>
        </p:nvSpPr>
        <p:spPr bwMode="auto">
          <a:xfrm>
            <a:off x="539750" y="54451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sp>
        <p:nvSpPr>
          <p:cNvPr id="58426" name="Rectangle 58"/>
          <p:cNvSpPr>
            <a:spLocks noChangeArrowheads="1"/>
          </p:cNvSpPr>
          <p:nvPr/>
        </p:nvSpPr>
        <p:spPr bwMode="auto">
          <a:xfrm>
            <a:off x="539750" y="4940300"/>
            <a:ext cx="576263" cy="504825"/>
          </a:xfrm>
          <a:prstGeom prst="rect">
            <a:avLst/>
          </a:prstGeom>
          <a:solidFill>
            <a:srgbClr val="00FFCC"/>
          </a:solidFill>
          <a:ln w="57150">
            <a:solidFill>
              <a:schemeClr val="accent2"/>
            </a:solidFill>
            <a:miter lim="800000"/>
            <a:headEnd/>
            <a:tailEnd/>
          </a:ln>
        </p:spPr>
        <p:txBody>
          <a:bodyPr wrap="none" anchor="ctr"/>
          <a:lstStyle/>
          <a:p>
            <a:endParaRPr lang="en-US" sz="1400" dirty="0">
              <a:latin typeface="Arial" panose="020B0604020202020204" pitchFamily="34" charset="0"/>
            </a:endParaRPr>
          </a:p>
        </p:txBody>
      </p:sp>
      <p:grpSp>
        <p:nvGrpSpPr>
          <p:cNvPr id="15" name="Group 59"/>
          <p:cNvGrpSpPr>
            <a:grpSpLocks/>
          </p:cNvGrpSpPr>
          <p:nvPr/>
        </p:nvGrpSpPr>
        <p:grpSpPr bwMode="auto">
          <a:xfrm>
            <a:off x="1331913" y="4940300"/>
            <a:ext cx="1441450" cy="514350"/>
            <a:chOff x="884" y="1207"/>
            <a:chExt cx="908" cy="324"/>
          </a:xfrm>
        </p:grpSpPr>
        <p:sp>
          <p:nvSpPr>
            <p:cNvPr id="23679" name="Rectangle 6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80" name="Line 6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grpSp>
        <p:nvGrpSpPr>
          <p:cNvPr id="16" name="Group 62"/>
          <p:cNvGrpSpPr>
            <a:grpSpLocks/>
          </p:cNvGrpSpPr>
          <p:nvPr/>
        </p:nvGrpSpPr>
        <p:grpSpPr bwMode="auto">
          <a:xfrm>
            <a:off x="1331913" y="4940300"/>
            <a:ext cx="1447800" cy="514350"/>
            <a:chOff x="835" y="1207"/>
            <a:chExt cx="912" cy="324"/>
          </a:xfrm>
        </p:grpSpPr>
        <p:grpSp>
          <p:nvGrpSpPr>
            <p:cNvPr id="17" name="Group 63"/>
            <p:cNvGrpSpPr>
              <a:grpSpLocks/>
            </p:cNvGrpSpPr>
            <p:nvPr/>
          </p:nvGrpSpPr>
          <p:grpSpPr bwMode="auto">
            <a:xfrm>
              <a:off x="839" y="1207"/>
              <a:ext cx="908" cy="324"/>
              <a:chOff x="884" y="1207"/>
              <a:chExt cx="908" cy="324"/>
            </a:xfrm>
          </p:grpSpPr>
          <p:sp>
            <p:nvSpPr>
              <p:cNvPr id="23677" name="Rectangle 6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78" name="Line 6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76" name="Rectangle 66"/>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23582" name="Text Box 67"/>
          <p:cNvSpPr txBox="1">
            <a:spLocks noChangeArrowheads="1"/>
          </p:cNvSpPr>
          <p:nvPr/>
        </p:nvSpPr>
        <p:spPr bwMode="auto">
          <a:xfrm>
            <a:off x="447675" y="1574800"/>
            <a:ext cx="199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t>Mem    Locks</a:t>
            </a:r>
          </a:p>
        </p:txBody>
      </p:sp>
      <p:grpSp>
        <p:nvGrpSpPr>
          <p:cNvPr id="18" name="Group 73"/>
          <p:cNvGrpSpPr>
            <a:grpSpLocks/>
          </p:cNvGrpSpPr>
          <p:nvPr/>
        </p:nvGrpSpPr>
        <p:grpSpPr bwMode="auto">
          <a:xfrm>
            <a:off x="1331913" y="3933825"/>
            <a:ext cx="1447800" cy="585788"/>
            <a:chOff x="835" y="1207"/>
            <a:chExt cx="912" cy="324"/>
          </a:xfrm>
        </p:grpSpPr>
        <p:grpSp>
          <p:nvGrpSpPr>
            <p:cNvPr id="19" name="Group 74"/>
            <p:cNvGrpSpPr>
              <a:grpSpLocks/>
            </p:cNvGrpSpPr>
            <p:nvPr/>
          </p:nvGrpSpPr>
          <p:grpSpPr bwMode="auto">
            <a:xfrm>
              <a:off x="839" y="1207"/>
              <a:ext cx="908" cy="324"/>
              <a:chOff x="884" y="1207"/>
              <a:chExt cx="908" cy="324"/>
            </a:xfrm>
          </p:grpSpPr>
          <p:sp>
            <p:nvSpPr>
              <p:cNvPr id="23673" name="Rectangle 75"/>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V#+1  0</a:t>
                </a:r>
                <a:r>
                  <a:rPr lang="en-US" sz="1400" b="1" dirty="0">
                    <a:latin typeface="Arial" panose="020B0604020202020204" pitchFamily="34" charset="0"/>
                  </a:rPr>
                  <a:t> </a:t>
                </a:r>
              </a:p>
            </p:txBody>
          </p:sp>
          <p:sp>
            <p:nvSpPr>
              <p:cNvPr id="23674" name="Line 7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72" name="Rectangle 7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0" name="Group 78"/>
          <p:cNvGrpSpPr>
            <a:grpSpLocks/>
          </p:cNvGrpSpPr>
          <p:nvPr/>
        </p:nvGrpSpPr>
        <p:grpSpPr bwMode="auto">
          <a:xfrm>
            <a:off x="1331913" y="2420938"/>
            <a:ext cx="1447800" cy="514350"/>
            <a:chOff x="835" y="1207"/>
            <a:chExt cx="912" cy="324"/>
          </a:xfrm>
        </p:grpSpPr>
        <p:grpSp>
          <p:nvGrpSpPr>
            <p:cNvPr id="21" name="Group 79"/>
            <p:cNvGrpSpPr>
              <a:grpSpLocks/>
            </p:cNvGrpSpPr>
            <p:nvPr/>
          </p:nvGrpSpPr>
          <p:grpSpPr bwMode="auto">
            <a:xfrm>
              <a:off x="839" y="1207"/>
              <a:ext cx="908" cy="324"/>
              <a:chOff x="884" y="1207"/>
              <a:chExt cx="908" cy="324"/>
            </a:xfrm>
          </p:grpSpPr>
          <p:sp>
            <p:nvSpPr>
              <p:cNvPr id="23669" name="Rectangle 80"/>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70" name="Line 8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68" name="Rectangle 8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2" name="Group 83"/>
          <p:cNvGrpSpPr>
            <a:grpSpLocks/>
          </p:cNvGrpSpPr>
          <p:nvPr/>
        </p:nvGrpSpPr>
        <p:grpSpPr bwMode="auto">
          <a:xfrm>
            <a:off x="1331913" y="4941888"/>
            <a:ext cx="1447800" cy="514350"/>
            <a:chOff x="835" y="1207"/>
            <a:chExt cx="912" cy="324"/>
          </a:xfrm>
        </p:grpSpPr>
        <p:grpSp>
          <p:nvGrpSpPr>
            <p:cNvPr id="23" name="Group 84"/>
            <p:cNvGrpSpPr>
              <a:grpSpLocks/>
            </p:cNvGrpSpPr>
            <p:nvPr/>
          </p:nvGrpSpPr>
          <p:grpSpPr bwMode="auto">
            <a:xfrm>
              <a:off x="839" y="1207"/>
              <a:ext cx="908" cy="324"/>
              <a:chOff x="884" y="1207"/>
              <a:chExt cx="908" cy="324"/>
            </a:xfrm>
          </p:grpSpPr>
          <p:sp>
            <p:nvSpPr>
              <p:cNvPr id="23665" name="Rectangle 85"/>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400" b="1" dirty="0">
                    <a:latin typeface="Arial" panose="020B0604020202020204" pitchFamily="34" charset="0"/>
                  </a:rPr>
                  <a:t> V#      0 </a:t>
                </a:r>
              </a:p>
            </p:txBody>
          </p:sp>
          <p:sp>
            <p:nvSpPr>
              <p:cNvPr id="23666" name="Line 8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64" name="Rectangle 8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58497" name="Text Box 129"/>
          <p:cNvSpPr txBox="1">
            <a:spLocks noChangeArrowheads="1"/>
          </p:cNvSpPr>
          <p:nvPr/>
        </p:nvSpPr>
        <p:spPr bwMode="auto">
          <a:xfrm>
            <a:off x="3635375" y="5661025"/>
            <a:ext cx="4651375" cy="466725"/>
          </a:xfrm>
          <a:prstGeom prst="rect">
            <a:avLst/>
          </a:prstGeom>
          <a:solidFill>
            <a:srgbClr val="FFCC00"/>
          </a:solidFill>
          <a:ln w="9525">
            <a:solidFill>
              <a:schemeClr val="tx1"/>
            </a:solidFill>
            <a:miter lim="800000"/>
            <a:headEnd/>
            <a:tailEnd/>
          </a:ln>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Hold locks for very short duration</a:t>
            </a:r>
          </a:p>
        </p:txBody>
      </p:sp>
      <p:sp>
        <p:nvSpPr>
          <p:cNvPr id="58499" name="Rectangle 131"/>
          <p:cNvSpPr>
            <a:spLocks noChangeArrowheads="1"/>
          </p:cNvSpPr>
          <p:nvPr/>
        </p:nvSpPr>
        <p:spPr bwMode="auto">
          <a:xfrm>
            <a:off x="539750" y="2924175"/>
            <a:ext cx="576263" cy="504825"/>
          </a:xfrm>
          <a:prstGeom prst="rect">
            <a:avLst/>
          </a:prstGeom>
          <a:solidFill>
            <a:srgbClr val="00FFCC"/>
          </a:solidFill>
          <a:ln w="57150">
            <a:solidFill>
              <a:schemeClr val="accent2"/>
            </a:solidFill>
            <a:miter lim="800000"/>
            <a:headEnd/>
            <a:tailEnd/>
          </a:ln>
        </p:spPr>
        <p:txBody>
          <a:bodyPr wrap="none" anchor="ctr"/>
          <a:lstStyle/>
          <a:p>
            <a:pPr algn="ctr"/>
            <a:endParaRPr lang="en-US" sz="1400" b="1" dirty="0">
              <a:solidFill>
                <a:srgbClr val="FF0000"/>
              </a:solidFill>
              <a:latin typeface="Arial" panose="020B0604020202020204" pitchFamily="34" charset="0"/>
            </a:endParaRPr>
          </a:p>
        </p:txBody>
      </p:sp>
      <p:sp>
        <p:nvSpPr>
          <p:cNvPr id="58500" name="Rectangle 132"/>
          <p:cNvSpPr>
            <a:spLocks noChangeArrowheads="1"/>
          </p:cNvSpPr>
          <p:nvPr/>
        </p:nvSpPr>
        <p:spPr bwMode="auto">
          <a:xfrm>
            <a:off x="554038" y="3948113"/>
            <a:ext cx="576262" cy="504825"/>
          </a:xfrm>
          <a:prstGeom prst="rect">
            <a:avLst/>
          </a:prstGeom>
          <a:solidFill>
            <a:srgbClr val="00FFCC"/>
          </a:solidFill>
          <a:ln w="57150">
            <a:solidFill>
              <a:schemeClr val="accent2"/>
            </a:solidFill>
            <a:miter lim="800000"/>
            <a:headEnd/>
            <a:tailEnd/>
          </a:ln>
        </p:spPr>
        <p:txBody>
          <a:bodyPr wrap="none" anchor="ctr"/>
          <a:lstStyle/>
          <a:p>
            <a:endParaRPr lang="en-US" sz="1400" dirty="0">
              <a:latin typeface="Arial" panose="020B0604020202020204" pitchFamily="34" charset="0"/>
            </a:endParaRPr>
          </a:p>
        </p:txBody>
      </p:sp>
      <p:grpSp>
        <p:nvGrpSpPr>
          <p:cNvPr id="24" name="Group 133"/>
          <p:cNvGrpSpPr>
            <a:grpSpLocks/>
          </p:cNvGrpSpPr>
          <p:nvPr/>
        </p:nvGrpSpPr>
        <p:grpSpPr bwMode="auto">
          <a:xfrm>
            <a:off x="1331913" y="2924175"/>
            <a:ext cx="1447800" cy="585788"/>
            <a:chOff x="835" y="1207"/>
            <a:chExt cx="912" cy="324"/>
          </a:xfrm>
        </p:grpSpPr>
        <p:grpSp>
          <p:nvGrpSpPr>
            <p:cNvPr id="25" name="Group 134"/>
            <p:cNvGrpSpPr>
              <a:grpSpLocks/>
            </p:cNvGrpSpPr>
            <p:nvPr/>
          </p:nvGrpSpPr>
          <p:grpSpPr bwMode="auto">
            <a:xfrm>
              <a:off x="839" y="1207"/>
              <a:ext cx="908" cy="324"/>
              <a:chOff x="884" y="1207"/>
              <a:chExt cx="908" cy="324"/>
            </a:xfrm>
          </p:grpSpPr>
          <p:sp>
            <p:nvSpPr>
              <p:cNvPr id="23661" name="Rectangle 135"/>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      1</a:t>
                </a:r>
                <a:r>
                  <a:rPr lang="en-US" sz="1400" b="1" dirty="0">
                    <a:latin typeface="Arial" panose="020B0604020202020204" pitchFamily="34" charset="0"/>
                  </a:rPr>
                  <a:t> </a:t>
                </a:r>
              </a:p>
            </p:txBody>
          </p:sp>
          <p:sp>
            <p:nvSpPr>
              <p:cNvPr id="23662" name="Line 13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60" name="Rectangle 13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6" name="Group 138"/>
          <p:cNvGrpSpPr>
            <a:grpSpLocks/>
          </p:cNvGrpSpPr>
          <p:nvPr/>
        </p:nvGrpSpPr>
        <p:grpSpPr bwMode="auto">
          <a:xfrm>
            <a:off x="1331913" y="3933825"/>
            <a:ext cx="1447800" cy="585788"/>
            <a:chOff x="835" y="1207"/>
            <a:chExt cx="912" cy="324"/>
          </a:xfrm>
        </p:grpSpPr>
        <p:grpSp>
          <p:nvGrpSpPr>
            <p:cNvPr id="27" name="Group 139"/>
            <p:cNvGrpSpPr>
              <a:grpSpLocks/>
            </p:cNvGrpSpPr>
            <p:nvPr/>
          </p:nvGrpSpPr>
          <p:grpSpPr bwMode="auto">
            <a:xfrm>
              <a:off x="839" y="1207"/>
              <a:ext cx="908" cy="324"/>
              <a:chOff x="884" y="1207"/>
              <a:chExt cx="908" cy="324"/>
            </a:xfrm>
          </p:grpSpPr>
          <p:sp>
            <p:nvSpPr>
              <p:cNvPr id="23657" name="Rectangle 140"/>
              <p:cNvSpPr>
                <a:spLocks noChangeArrowheads="1"/>
              </p:cNvSpPr>
              <p:nvPr/>
            </p:nvSpPr>
            <p:spPr bwMode="auto">
              <a:xfrm>
                <a:off x="884" y="1207"/>
                <a:ext cx="908" cy="318"/>
              </a:xfrm>
              <a:prstGeom prst="rect">
                <a:avLst/>
              </a:prstGeom>
              <a:solidFill>
                <a:srgbClr val="00FFCC"/>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      1</a:t>
                </a:r>
                <a:r>
                  <a:rPr lang="en-US" sz="1400" b="1" dirty="0">
                    <a:latin typeface="Arial" panose="020B0604020202020204" pitchFamily="34" charset="0"/>
                  </a:rPr>
                  <a:t> </a:t>
                </a:r>
              </a:p>
            </p:txBody>
          </p:sp>
          <p:sp>
            <p:nvSpPr>
              <p:cNvPr id="23658" name="Line 14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56" name="Rectangle 14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8" name="Group 143"/>
          <p:cNvGrpSpPr>
            <a:grpSpLocks/>
          </p:cNvGrpSpPr>
          <p:nvPr/>
        </p:nvGrpSpPr>
        <p:grpSpPr bwMode="auto">
          <a:xfrm>
            <a:off x="1331913" y="2924175"/>
            <a:ext cx="1447800" cy="585788"/>
            <a:chOff x="835" y="1207"/>
            <a:chExt cx="912" cy="324"/>
          </a:xfrm>
        </p:grpSpPr>
        <p:grpSp>
          <p:nvGrpSpPr>
            <p:cNvPr id="29" name="Group 144"/>
            <p:cNvGrpSpPr>
              <a:grpSpLocks/>
            </p:cNvGrpSpPr>
            <p:nvPr/>
          </p:nvGrpSpPr>
          <p:grpSpPr bwMode="auto">
            <a:xfrm>
              <a:off x="839" y="1207"/>
              <a:ext cx="908" cy="324"/>
              <a:chOff x="884" y="1207"/>
              <a:chExt cx="908" cy="324"/>
            </a:xfrm>
          </p:grpSpPr>
          <p:sp>
            <p:nvSpPr>
              <p:cNvPr id="23653" name="Rectangle 145"/>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      1</a:t>
                </a:r>
                <a:r>
                  <a:rPr lang="en-US" sz="1400" b="1" dirty="0">
                    <a:latin typeface="Arial" panose="020B0604020202020204" pitchFamily="34" charset="0"/>
                  </a:rPr>
                  <a:t> </a:t>
                </a:r>
              </a:p>
            </p:txBody>
          </p:sp>
          <p:sp>
            <p:nvSpPr>
              <p:cNvPr id="23654" name="Line 14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52" name="Rectangle 14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sp>
        <p:nvSpPr>
          <p:cNvPr id="58408" name="Rectangle 40"/>
          <p:cNvSpPr>
            <a:spLocks noChangeArrowheads="1"/>
          </p:cNvSpPr>
          <p:nvPr/>
        </p:nvSpPr>
        <p:spPr bwMode="auto">
          <a:xfrm>
            <a:off x="539750" y="2924175"/>
            <a:ext cx="576263" cy="504825"/>
          </a:xfrm>
          <a:prstGeom prst="rect">
            <a:avLst/>
          </a:prstGeom>
          <a:solidFill>
            <a:srgbClr val="00FFCC"/>
          </a:solidFill>
          <a:ln w="57150">
            <a:solidFill>
              <a:srgbClr val="FF0000"/>
            </a:solidFill>
            <a:miter lim="800000"/>
            <a:headEnd/>
            <a:tailEnd/>
          </a:ln>
        </p:spPr>
        <p:txBody>
          <a:bodyPr wrap="none" anchor="ctr"/>
          <a:lstStyle/>
          <a:p>
            <a:pPr algn="ctr"/>
            <a:r>
              <a:rPr lang="en-US" sz="1400" b="1" dirty="0">
                <a:solidFill>
                  <a:srgbClr val="FF0000"/>
                </a:solidFill>
                <a:latin typeface="Arial" panose="020B0604020202020204" pitchFamily="34" charset="0"/>
              </a:rPr>
              <a:t>X</a:t>
            </a:r>
          </a:p>
        </p:txBody>
      </p:sp>
      <p:sp>
        <p:nvSpPr>
          <p:cNvPr id="58419" name="Rectangle 51"/>
          <p:cNvSpPr>
            <a:spLocks noChangeArrowheads="1"/>
          </p:cNvSpPr>
          <p:nvPr/>
        </p:nvSpPr>
        <p:spPr bwMode="auto">
          <a:xfrm>
            <a:off x="539750" y="3933825"/>
            <a:ext cx="608013" cy="550863"/>
          </a:xfrm>
          <a:prstGeom prst="rect">
            <a:avLst/>
          </a:prstGeom>
          <a:solidFill>
            <a:srgbClr val="00FFCC"/>
          </a:solidFill>
          <a:ln w="57150">
            <a:solidFill>
              <a:srgbClr val="FF0000"/>
            </a:solidFill>
            <a:miter lim="800000"/>
            <a:headEnd/>
            <a:tailEnd/>
          </a:ln>
        </p:spPr>
        <p:txBody>
          <a:bodyPr wrap="none" anchor="ctr"/>
          <a:lstStyle/>
          <a:p>
            <a:pPr algn="ctr"/>
            <a:r>
              <a:rPr lang="en-US" sz="1400" b="1" dirty="0">
                <a:solidFill>
                  <a:srgbClr val="FF0000"/>
                </a:solidFill>
                <a:latin typeface="Arial" panose="020B0604020202020204" pitchFamily="34" charset="0"/>
              </a:rPr>
              <a:t>Y</a:t>
            </a:r>
          </a:p>
        </p:txBody>
      </p:sp>
      <p:grpSp>
        <p:nvGrpSpPr>
          <p:cNvPr id="30" name="Group 68"/>
          <p:cNvGrpSpPr>
            <a:grpSpLocks/>
          </p:cNvGrpSpPr>
          <p:nvPr/>
        </p:nvGrpSpPr>
        <p:grpSpPr bwMode="auto">
          <a:xfrm>
            <a:off x="1331913" y="2924175"/>
            <a:ext cx="1447800" cy="601663"/>
            <a:chOff x="835" y="1207"/>
            <a:chExt cx="912" cy="324"/>
          </a:xfrm>
        </p:grpSpPr>
        <p:grpSp>
          <p:nvGrpSpPr>
            <p:cNvPr id="31" name="Group 69"/>
            <p:cNvGrpSpPr>
              <a:grpSpLocks/>
            </p:cNvGrpSpPr>
            <p:nvPr/>
          </p:nvGrpSpPr>
          <p:grpSpPr bwMode="auto">
            <a:xfrm>
              <a:off x="839" y="1207"/>
              <a:ext cx="908" cy="324"/>
              <a:chOff x="884" y="1207"/>
              <a:chExt cx="908" cy="324"/>
            </a:xfrm>
          </p:grpSpPr>
          <p:sp>
            <p:nvSpPr>
              <p:cNvPr id="23649" name="Rectangle 7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V#+1  0</a:t>
                </a:r>
                <a:r>
                  <a:rPr lang="en-US" sz="1400" b="1" dirty="0">
                    <a:latin typeface="Arial" panose="020B0604020202020204" pitchFamily="34" charset="0"/>
                  </a:rPr>
                  <a:t> </a:t>
                </a:r>
              </a:p>
            </p:txBody>
          </p:sp>
          <p:sp>
            <p:nvSpPr>
              <p:cNvPr id="23650" name="Line 7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48" name="Rectangle 7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3552" name="Group 153"/>
          <p:cNvGrpSpPr>
            <a:grpSpLocks/>
          </p:cNvGrpSpPr>
          <p:nvPr/>
        </p:nvGrpSpPr>
        <p:grpSpPr bwMode="auto">
          <a:xfrm>
            <a:off x="1331913" y="3933825"/>
            <a:ext cx="1447800" cy="585788"/>
            <a:chOff x="835" y="1207"/>
            <a:chExt cx="912" cy="324"/>
          </a:xfrm>
        </p:grpSpPr>
        <p:grpSp>
          <p:nvGrpSpPr>
            <p:cNvPr id="23553" name="Group 154"/>
            <p:cNvGrpSpPr>
              <a:grpSpLocks/>
            </p:cNvGrpSpPr>
            <p:nvPr/>
          </p:nvGrpSpPr>
          <p:grpSpPr bwMode="auto">
            <a:xfrm>
              <a:off x="839" y="1207"/>
              <a:ext cx="908" cy="324"/>
              <a:chOff x="884" y="1207"/>
              <a:chExt cx="908" cy="324"/>
            </a:xfrm>
          </p:grpSpPr>
          <p:sp>
            <p:nvSpPr>
              <p:cNvPr id="23645" name="Rectangle 155"/>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      1</a:t>
                </a:r>
                <a:r>
                  <a:rPr lang="en-US" sz="1400" b="1" dirty="0">
                    <a:latin typeface="Arial" panose="020B0604020202020204" pitchFamily="34" charset="0"/>
                  </a:rPr>
                  <a:t> </a:t>
                </a:r>
              </a:p>
            </p:txBody>
          </p:sp>
          <p:sp>
            <p:nvSpPr>
              <p:cNvPr id="23646" name="Line 156"/>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44" name="Rectangle 157"/>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3566" name="Group 148"/>
          <p:cNvGrpSpPr>
            <a:grpSpLocks/>
          </p:cNvGrpSpPr>
          <p:nvPr/>
        </p:nvGrpSpPr>
        <p:grpSpPr bwMode="auto">
          <a:xfrm>
            <a:off x="1331913" y="3933825"/>
            <a:ext cx="1447800" cy="585788"/>
            <a:chOff x="835" y="1207"/>
            <a:chExt cx="912" cy="324"/>
          </a:xfrm>
        </p:grpSpPr>
        <p:grpSp>
          <p:nvGrpSpPr>
            <p:cNvPr id="23567" name="Group 149"/>
            <p:cNvGrpSpPr>
              <a:grpSpLocks/>
            </p:cNvGrpSpPr>
            <p:nvPr/>
          </p:nvGrpSpPr>
          <p:grpSpPr bwMode="auto">
            <a:xfrm>
              <a:off x="839" y="1207"/>
              <a:ext cx="908" cy="324"/>
              <a:chOff x="884" y="1207"/>
              <a:chExt cx="908" cy="324"/>
            </a:xfrm>
          </p:grpSpPr>
          <p:sp>
            <p:nvSpPr>
              <p:cNvPr id="23641" name="Rectangle 15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400" b="1" dirty="0">
                    <a:latin typeface="Arial" panose="020B0604020202020204" pitchFamily="34" charset="0"/>
                  </a:rPr>
                  <a:t> </a:t>
                </a:r>
                <a:r>
                  <a:rPr lang="en-US" sz="1400" b="1" dirty="0">
                    <a:solidFill>
                      <a:srgbClr val="FF0000"/>
                    </a:solidFill>
                    <a:latin typeface="Arial" panose="020B0604020202020204" pitchFamily="34" charset="0"/>
                  </a:rPr>
                  <a:t>V#+1   0</a:t>
                </a:r>
                <a:r>
                  <a:rPr lang="en-US" sz="1400" b="1" dirty="0">
                    <a:latin typeface="Arial" panose="020B0604020202020204" pitchFamily="34" charset="0"/>
                  </a:rPr>
                  <a:t> </a:t>
                </a:r>
              </a:p>
            </p:txBody>
          </p:sp>
          <p:sp>
            <p:nvSpPr>
              <p:cNvPr id="23642" name="Line 15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400" dirty="0">
                  <a:latin typeface="Arial" panose="020B0604020202020204" pitchFamily="34" charset="0"/>
                </a:endParaRPr>
              </a:p>
            </p:txBody>
          </p:sp>
        </p:grpSp>
        <p:sp>
          <p:nvSpPr>
            <p:cNvPr id="23640" name="Rectangle 15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dirty="0">
                <a:latin typeface="Arial" panose="020B0604020202020204" pitchFamily="34" charset="0"/>
              </a:endParaRPr>
            </a:p>
          </p:txBody>
        </p:sp>
      </p:grpSp>
      <p:grpSp>
        <p:nvGrpSpPr>
          <p:cNvPr id="23568" name="Group 88"/>
          <p:cNvGrpSpPr>
            <a:grpSpLocks/>
          </p:cNvGrpSpPr>
          <p:nvPr/>
        </p:nvGrpSpPr>
        <p:grpSpPr bwMode="auto">
          <a:xfrm>
            <a:off x="323850" y="1989138"/>
            <a:ext cx="2952750" cy="3816350"/>
            <a:chOff x="204" y="1298"/>
            <a:chExt cx="1860" cy="2404"/>
          </a:xfrm>
        </p:grpSpPr>
        <p:grpSp>
          <p:nvGrpSpPr>
            <p:cNvPr id="23569" name="Group 89"/>
            <p:cNvGrpSpPr>
              <a:grpSpLocks/>
            </p:cNvGrpSpPr>
            <p:nvPr/>
          </p:nvGrpSpPr>
          <p:grpSpPr bwMode="auto">
            <a:xfrm>
              <a:off x="204" y="1298"/>
              <a:ext cx="1860" cy="2404"/>
              <a:chOff x="2608" y="1298"/>
              <a:chExt cx="1860" cy="2404"/>
            </a:xfrm>
          </p:grpSpPr>
          <p:sp>
            <p:nvSpPr>
              <p:cNvPr id="23602" name="Rectangle 90"/>
              <p:cNvSpPr>
                <a:spLocks noChangeArrowheads="1"/>
              </p:cNvSpPr>
              <p:nvPr/>
            </p:nvSpPr>
            <p:spPr bwMode="auto">
              <a:xfrm>
                <a:off x="2608" y="1389"/>
                <a:ext cx="1860" cy="22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dirty="0">
                  <a:latin typeface="Arial" panose="020B0604020202020204" pitchFamily="34" charset="0"/>
                </a:endParaRPr>
              </a:p>
            </p:txBody>
          </p:sp>
          <p:grpSp>
            <p:nvGrpSpPr>
              <p:cNvPr id="23570" name="Group 91"/>
              <p:cNvGrpSpPr>
                <a:grpSpLocks/>
              </p:cNvGrpSpPr>
              <p:nvPr/>
            </p:nvGrpSpPr>
            <p:grpSpPr bwMode="auto">
              <a:xfrm>
                <a:off x="2742" y="1298"/>
                <a:ext cx="1408" cy="2404"/>
                <a:chOff x="3061" y="1660"/>
                <a:chExt cx="1408" cy="2404"/>
              </a:xfrm>
            </p:grpSpPr>
            <p:sp>
              <p:nvSpPr>
                <p:cNvPr id="23604" name="Rectangle 92"/>
                <p:cNvSpPr>
                  <a:spLocks noChangeArrowheads="1"/>
                </p:cNvSpPr>
                <p:nvPr/>
              </p:nvSpPr>
              <p:spPr bwMode="auto">
                <a:xfrm>
                  <a:off x="3061" y="1886"/>
                  <a:ext cx="363" cy="1906"/>
                </a:xfrm>
                <a:prstGeom prst="rect">
                  <a:avLst/>
                </a:prstGeom>
                <a:solidFill>
                  <a:srgbClr val="00FFCC"/>
                </a:solidFill>
                <a:ln w="9525">
                  <a:solidFill>
                    <a:schemeClr val="tx1"/>
                  </a:solidFill>
                  <a:miter lim="800000"/>
                  <a:headEnd/>
                  <a:tailEnd/>
                </a:ln>
              </p:spPr>
              <p:txBody>
                <a:bodyPr wrap="none" anchor="ctr"/>
                <a:lstStyle/>
                <a:p>
                  <a:pPr algn="ctr"/>
                  <a:endParaRPr lang="en-US" sz="1800" dirty="0">
                    <a:latin typeface="Arial" panose="020B0604020202020204" pitchFamily="34" charset="0"/>
                  </a:endParaRPr>
                </a:p>
              </p:txBody>
            </p:sp>
            <p:sp>
              <p:nvSpPr>
                <p:cNvPr id="23605" name="Line 93"/>
                <p:cNvSpPr>
                  <a:spLocks noChangeShapeType="1"/>
                </p:cNvSpPr>
                <p:nvPr/>
              </p:nvSpPr>
              <p:spPr bwMode="auto">
                <a:xfrm>
                  <a:off x="3061" y="2204"/>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06" name="Line 94"/>
                <p:cNvSpPr>
                  <a:spLocks noChangeShapeType="1"/>
                </p:cNvSpPr>
                <p:nvPr/>
              </p:nvSpPr>
              <p:spPr bwMode="auto">
                <a:xfrm>
                  <a:off x="3061" y="252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07" name="Line 95"/>
                <p:cNvSpPr>
                  <a:spLocks noChangeShapeType="1"/>
                </p:cNvSpPr>
                <p:nvPr/>
              </p:nvSpPr>
              <p:spPr bwMode="auto">
                <a:xfrm>
                  <a:off x="3061" y="2840"/>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08" name="Line 96"/>
                <p:cNvSpPr>
                  <a:spLocks noChangeShapeType="1"/>
                </p:cNvSpPr>
                <p:nvPr/>
              </p:nvSpPr>
              <p:spPr bwMode="auto">
                <a:xfrm>
                  <a:off x="3061" y="347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09" name="Line 97"/>
                <p:cNvSpPr>
                  <a:spLocks noChangeShapeType="1"/>
                </p:cNvSpPr>
                <p:nvPr/>
              </p:nvSpPr>
              <p:spPr bwMode="auto">
                <a:xfrm flipV="1">
                  <a:off x="3424"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10" name="Line 98"/>
                <p:cNvSpPr>
                  <a:spLocks noChangeShapeType="1"/>
                </p:cNvSpPr>
                <p:nvPr/>
              </p:nvSpPr>
              <p:spPr bwMode="auto">
                <a:xfrm flipV="1">
                  <a:off x="3061"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11" name="Line 99"/>
                <p:cNvSpPr>
                  <a:spLocks noChangeShapeType="1"/>
                </p:cNvSpPr>
                <p:nvPr/>
              </p:nvSpPr>
              <p:spPr bwMode="auto">
                <a:xfrm flipV="1">
                  <a:off x="3061"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23612" name="Line 100"/>
                <p:cNvSpPr>
                  <a:spLocks noChangeShapeType="1"/>
                </p:cNvSpPr>
                <p:nvPr/>
              </p:nvSpPr>
              <p:spPr bwMode="auto">
                <a:xfrm flipV="1">
                  <a:off x="3424"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23571" name="Group 101"/>
                <p:cNvGrpSpPr>
                  <a:grpSpLocks/>
                </p:cNvGrpSpPr>
                <p:nvPr/>
              </p:nvGrpSpPr>
              <p:grpSpPr bwMode="auto">
                <a:xfrm>
                  <a:off x="3560" y="1886"/>
                  <a:ext cx="908" cy="324"/>
                  <a:chOff x="884" y="1207"/>
                  <a:chExt cx="908" cy="324"/>
                </a:xfrm>
              </p:grpSpPr>
              <p:sp>
                <p:nvSpPr>
                  <p:cNvPr id="23637" name="Rectangle 10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38" name="Line 10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2" name="Group 104"/>
                <p:cNvGrpSpPr>
                  <a:grpSpLocks/>
                </p:cNvGrpSpPr>
                <p:nvPr/>
              </p:nvGrpSpPr>
              <p:grpSpPr bwMode="auto">
                <a:xfrm>
                  <a:off x="3560" y="2205"/>
                  <a:ext cx="908" cy="336"/>
                  <a:chOff x="884" y="1207"/>
                  <a:chExt cx="908" cy="324"/>
                </a:xfrm>
              </p:grpSpPr>
              <p:sp>
                <p:nvSpPr>
                  <p:cNvPr id="23635" name="Rectangle 10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V#+1   0 </a:t>
                    </a:r>
                  </a:p>
                </p:txBody>
              </p:sp>
              <p:sp>
                <p:nvSpPr>
                  <p:cNvPr id="23636" name="Line 10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3" name="Group 107"/>
                <p:cNvGrpSpPr>
                  <a:grpSpLocks/>
                </p:cNvGrpSpPr>
                <p:nvPr/>
              </p:nvGrpSpPr>
              <p:grpSpPr bwMode="auto">
                <a:xfrm>
                  <a:off x="3560" y="2532"/>
                  <a:ext cx="908" cy="340"/>
                  <a:chOff x="884" y="1207"/>
                  <a:chExt cx="908" cy="324"/>
                </a:xfrm>
              </p:grpSpPr>
              <p:sp>
                <p:nvSpPr>
                  <p:cNvPr id="23633" name="Rectangle 10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34" name="Line 10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4" name="Group 110"/>
                <p:cNvGrpSpPr>
                  <a:grpSpLocks/>
                </p:cNvGrpSpPr>
                <p:nvPr/>
              </p:nvGrpSpPr>
              <p:grpSpPr bwMode="auto">
                <a:xfrm>
                  <a:off x="3560" y="2861"/>
                  <a:ext cx="908" cy="324"/>
                  <a:chOff x="884" y="1207"/>
                  <a:chExt cx="908" cy="324"/>
                </a:xfrm>
              </p:grpSpPr>
              <p:sp>
                <p:nvSpPr>
                  <p:cNvPr id="23631" name="Rectangle 11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32" name="Line 11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6" name="Group 113"/>
                <p:cNvGrpSpPr>
                  <a:grpSpLocks/>
                </p:cNvGrpSpPr>
                <p:nvPr/>
              </p:nvGrpSpPr>
              <p:grpSpPr bwMode="auto">
                <a:xfrm>
                  <a:off x="3560" y="3177"/>
                  <a:ext cx="908" cy="315"/>
                  <a:chOff x="884" y="1207"/>
                  <a:chExt cx="908" cy="324"/>
                </a:xfrm>
              </p:grpSpPr>
              <p:sp>
                <p:nvSpPr>
                  <p:cNvPr id="23629" name="Rectangle 11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30" name="Line 11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23577" name="Group 116"/>
                <p:cNvGrpSpPr>
                  <a:grpSpLocks/>
                </p:cNvGrpSpPr>
                <p:nvPr/>
              </p:nvGrpSpPr>
              <p:grpSpPr bwMode="auto">
                <a:xfrm>
                  <a:off x="3561" y="3486"/>
                  <a:ext cx="908" cy="315"/>
                  <a:chOff x="884" y="1207"/>
                  <a:chExt cx="908" cy="324"/>
                </a:xfrm>
              </p:grpSpPr>
              <p:sp>
                <p:nvSpPr>
                  <p:cNvPr id="23627" name="Rectangle 11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28" name="Line 11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3619" name="Line 119"/>
                <p:cNvSpPr>
                  <a:spLocks noChangeShapeType="1"/>
                </p:cNvSpPr>
                <p:nvPr/>
              </p:nvSpPr>
              <p:spPr bwMode="auto">
                <a:xfrm>
                  <a:off x="3061" y="3183"/>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23579" name="Group 120"/>
                <p:cNvGrpSpPr>
                  <a:grpSpLocks/>
                </p:cNvGrpSpPr>
                <p:nvPr/>
              </p:nvGrpSpPr>
              <p:grpSpPr bwMode="auto">
                <a:xfrm>
                  <a:off x="3560" y="2851"/>
                  <a:ext cx="908" cy="351"/>
                  <a:chOff x="884" y="1207"/>
                  <a:chExt cx="908" cy="324"/>
                </a:xfrm>
              </p:grpSpPr>
              <p:sp>
                <p:nvSpPr>
                  <p:cNvPr id="23625" name="Rectangle 12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V#+1   0 </a:t>
                    </a:r>
                  </a:p>
                </p:txBody>
              </p:sp>
              <p:sp>
                <p:nvSpPr>
                  <p:cNvPr id="23626" name="Line 12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23621" name="Line 123"/>
                <p:cNvSpPr>
                  <a:spLocks noChangeShapeType="1"/>
                </p:cNvSpPr>
                <p:nvPr/>
              </p:nvSpPr>
              <p:spPr bwMode="auto">
                <a:xfrm>
                  <a:off x="3061" y="379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23580" name="Group 124"/>
                <p:cNvGrpSpPr>
                  <a:grpSpLocks/>
                </p:cNvGrpSpPr>
                <p:nvPr/>
              </p:nvGrpSpPr>
              <p:grpSpPr bwMode="auto">
                <a:xfrm>
                  <a:off x="3560" y="3474"/>
                  <a:ext cx="908" cy="324"/>
                  <a:chOff x="884" y="1207"/>
                  <a:chExt cx="908" cy="324"/>
                </a:xfrm>
              </p:grpSpPr>
              <p:sp>
                <p:nvSpPr>
                  <p:cNvPr id="23623" name="Rectangle 12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23624" name="Line 12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grpSp>
        <p:sp>
          <p:nvSpPr>
            <p:cNvPr id="23600" name="Text Box 127"/>
            <p:cNvSpPr txBox="1">
              <a:spLocks noChangeArrowheads="1"/>
            </p:cNvSpPr>
            <p:nvPr/>
          </p:nvSpPr>
          <p:spPr bwMode="auto">
            <a:xfrm>
              <a:off x="381" y="1861"/>
              <a:ext cx="27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800" b="1" dirty="0"/>
                <a:t>X</a:t>
              </a:r>
            </a:p>
          </p:txBody>
        </p:sp>
        <p:sp>
          <p:nvSpPr>
            <p:cNvPr id="23601" name="Text Box 128"/>
            <p:cNvSpPr txBox="1">
              <a:spLocks noChangeArrowheads="1"/>
            </p:cNvSpPr>
            <p:nvPr/>
          </p:nvSpPr>
          <p:spPr bwMode="auto">
            <a:xfrm>
              <a:off x="367" y="2496"/>
              <a:ext cx="27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800" b="1"/>
                <a:t>Y</a:t>
              </a:r>
            </a:p>
          </p:txBody>
        </p:sp>
      </p:grpSp>
    </p:spTree>
    <p:extLst>
      <p:ext uri="{BB962C8B-B14F-4D97-AF65-F5344CB8AC3E}">
        <p14:creationId xmlns:p14="http://schemas.microsoft.com/office/powerpoint/2010/main" val="2595067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4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50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84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355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840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41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2356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23568"/>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4" grpId="0" animBg="1"/>
      <p:bldP spid="58426" grpId="0" animBg="1"/>
      <p:bldP spid="58497" grpId="0" animBg="1"/>
      <p:bldP spid="58499" grpId="0" animBg="1"/>
      <p:bldP spid="58500" grpId="0" animBg="1"/>
      <p:bldP spid="58408" grpId="0" animBg="1"/>
      <p:bldP spid="584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4213" y="260350"/>
            <a:ext cx="7772400" cy="1143000"/>
          </a:xfrm>
        </p:spPr>
        <p:txBody>
          <a:bodyPr/>
          <a:lstStyle/>
          <a:p>
            <a:r>
              <a:rPr lang="en-US" dirty="0"/>
              <a:t>COM vs. ENC High Load</a:t>
            </a:r>
          </a:p>
        </p:txBody>
      </p:sp>
      <p:pic>
        <p:nvPicPr>
          <p:cNvPr id="25603" name="Picture 4" descr="graph-RB20S"/>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116013" y="1519238"/>
            <a:ext cx="6840537" cy="4787900"/>
          </a:xfrm>
          <a:noFill/>
        </p:spPr>
      </p:pic>
      <p:grpSp>
        <p:nvGrpSpPr>
          <p:cNvPr id="2" name="Group 28"/>
          <p:cNvGrpSpPr>
            <a:grpSpLocks/>
          </p:cNvGrpSpPr>
          <p:nvPr/>
        </p:nvGrpSpPr>
        <p:grpSpPr bwMode="auto">
          <a:xfrm>
            <a:off x="2411413" y="4149725"/>
            <a:ext cx="6353175" cy="1223963"/>
            <a:chOff x="1519" y="2614"/>
            <a:chExt cx="4002" cy="771"/>
          </a:xfrm>
        </p:grpSpPr>
        <p:sp>
          <p:nvSpPr>
            <p:cNvPr id="25617" name="Freeform 8"/>
            <p:cNvSpPr>
              <a:spLocks/>
            </p:cNvSpPr>
            <p:nvPr/>
          </p:nvSpPr>
          <p:spPr bwMode="auto">
            <a:xfrm>
              <a:off x="1519" y="2704"/>
              <a:ext cx="3357" cy="681"/>
            </a:xfrm>
            <a:custGeom>
              <a:avLst/>
              <a:gdLst>
                <a:gd name="T0" fmla="*/ 0 w 3357"/>
                <a:gd name="T1" fmla="*/ 681 h 681"/>
                <a:gd name="T2" fmla="*/ 182 w 3357"/>
                <a:gd name="T3" fmla="*/ 545 h 681"/>
                <a:gd name="T4" fmla="*/ 681 w 3357"/>
                <a:gd name="T5" fmla="*/ 227 h 681"/>
                <a:gd name="T6" fmla="*/ 1542 w 3357"/>
                <a:gd name="T7" fmla="*/ 0 h 681"/>
                <a:gd name="T8" fmla="*/ 3357 w 3357"/>
                <a:gd name="T9" fmla="*/ 182 h 681"/>
                <a:gd name="T10" fmla="*/ 0 60000 65536"/>
                <a:gd name="T11" fmla="*/ 0 60000 65536"/>
                <a:gd name="T12" fmla="*/ 0 60000 65536"/>
                <a:gd name="T13" fmla="*/ 0 60000 65536"/>
                <a:gd name="T14" fmla="*/ 0 60000 65536"/>
                <a:gd name="T15" fmla="*/ 0 w 3357"/>
                <a:gd name="T16" fmla="*/ 0 h 681"/>
                <a:gd name="T17" fmla="*/ 3357 w 3357"/>
                <a:gd name="T18" fmla="*/ 681 h 681"/>
              </a:gdLst>
              <a:ahLst/>
              <a:cxnLst>
                <a:cxn ang="T10">
                  <a:pos x="T0" y="T1"/>
                </a:cxn>
                <a:cxn ang="T11">
                  <a:pos x="T2" y="T3"/>
                </a:cxn>
                <a:cxn ang="T12">
                  <a:pos x="T4" y="T5"/>
                </a:cxn>
                <a:cxn ang="T13">
                  <a:pos x="T6" y="T7"/>
                </a:cxn>
                <a:cxn ang="T14">
                  <a:pos x="T8" y="T9"/>
                </a:cxn>
              </a:cxnLst>
              <a:rect l="T15" t="T16" r="T17" b="T18"/>
              <a:pathLst>
                <a:path w="3357" h="681">
                  <a:moveTo>
                    <a:pt x="0" y="681"/>
                  </a:moveTo>
                  <a:lnTo>
                    <a:pt x="182" y="545"/>
                  </a:lnTo>
                  <a:lnTo>
                    <a:pt x="681" y="227"/>
                  </a:lnTo>
                  <a:lnTo>
                    <a:pt x="1542" y="0"/>
                  </a:lnTo>
                  <a:lnTo>
                    <a:pt x="3357" y="182"/>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5618" name="Freeform 7"/>
            <p:cNvSpPr>
              <a:spLocks/>
            </p:cNvSpPr>
            <p:nvPr/>
          </p:nvSpPr>
          <p:spPr bwMode="auto">
            <a:xfrm>
              <a:off x="1519" y="2614"/>
              <a:ext cx="3357" cy="725"/>
            </a:xfrm>
            <a:custGeom>
              <a:avLst/>
              <a:gdLst>
                <a:gd name="T0" fmla="*/ 0 w 3357"/>
                <a:gd name="T1" fmla="*/ 725 h 725"/>
                <a:gd name="T2" fmla="*/ 227 w 3357"/>
                <a:gd name="T3" fmla="*/ 589 h 725"/>
                <a:gd name="T4" fmla="*/ 635 w 3357"/>
                <a:gd name="T5" fmla="*/ 362 h 725"/>
                <a:gd name="T6" fmla="*/ 1542 w 3357"/>
                <a:gd name="T7" fmla="*/ 0 h 725"/>
                <a:gd name="T8" fmla="*/ 3357 w 3357"/>
                <a:gd name="T9" fmla="*/ 589 h 725"/>
                <a:gd name="T10" fmla="*/ 0 60000 65536"/>
                <a:gd name="T11" fmla="*/ 0 60000 65536"/>
                <a:gd name="T12" fmla="*/ 0 60000 65536"/>
                <a:gd name="T13" fmla="*/ 0 60000 65536"/>
                <a:gd name="T14" fmla="*/ 0 60000 65536"/>
                <a:gd name="T15" fmla="*/ 0 w 3357"/>
                <a:gd name="T16" fmla="*/ 0 h 725"/>
                <a:gd name="T17" fmla="*/ 3357 w 3357"/>
                <a:gd name="T18" fmla="*/ 725 h 725"/>
              </a:gdLst>
              <a:ahLst/>
              <a:cxnLst>
                <a:cxn ang="T10">
                  <a:pos x="T0" y="T1"/>
                </a:cxn>
                <a:cxn ang="T11">
                  <a:pos x="T2" y="T3"/>
                </a:cxn>
                <a:cxn ang="T12">
                  <a:pos x="T4" y="T5"/>
                </a:cxn>
                <a:cxn ang="T13">
                  <a:pos x="T6" y="T7"/>
                </a:cxn>
                <a:cxn ang="T14">
                  <a:pos x="T8" y="T9"/>
                </a:cxn>
              </a:cxnLst>
              <a:rect l="T15" t="T16" r="T17" b="T18"/>
              <a:pathLst>
                <a:path w="3357" h="725">
                  <a:moveTo>
                    <a:pt x="0" y="725"/>
                  </a:moveTo>
                  <a:lnTo>
                    <a:pt x="227" y="589"/>
                  </a:lnTo>
                  <a:lnTo>
                    <a:pt x="635" y="362"/>
                  </a:lnTo>
                  <a:lnTo>
                    <a:pt x="1542" y="0"/>
                  </a:lnTo>
                  <a:lnTo>
                    <a:pt x="3357" y="589"/>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5619" name="Freeform 11"/>
            <p:cNvSpPr>
              <a:spLocks/>
            </p:cNvSpPr>
            <p:nvPr/>
          </p:nvSpPr>
          <p:spPr bwMode="auto">
            <a:xfrm>
              <a:off x="1519" y="2886"/>
              <a:ext cx="3357" cy="499"/>
            </a:xfrm>
            <a:custGeom>
              <a:avLst/>
              <a:gdLst>
                <a:gd name="T0" fmla="*/ 0 w 3357"/>
                <a:gd name="T1" fmla="*/ 499 h 499"/>
                <a:gd name="T2" fmla="*/ 635 w 3357"/>
                <a:gd name="T3" fmla="*/ 227 h 499"/>
                <a:gd name="T4" fmla="*/ 1542 w 3357"/>
                <a:gd name="T5" fmla="*/ 0 h 499"/>
                <a:gd name="T6" fmla="*/ 3357 w 3357"/>
                <a:gd name="T7" fmla="*/ 45 h 499"/>
                <a:gd name="T8" fmla="*/ 0 60000 65536"/>
                <a:gd name="T9" fmla="*/ 0 60000 65536"/>
                <a:gd name="T10" fmla="*/ 0 60000 65536"/>
                <a:gd name="T11" fmla="*/ 0 60000 65536"/>
                <a:gd name="T12" fmla="*/ 0 w 3357"/>
                <a:gd name="T13" fmla="*/ 0 h 499"/>
                <a:gd name="T14" fmla="*/ 3357 w 3357"/>
                <a:gd name="T15" fmla="*/ 499 h 499"/>
              </a:gdLst>
              <a:ahLst/>
              <a:cxnLst>
                <a:cxn ang="T8">
                  <a:pos x="T0" y="T1"/>
                </a:cxn>
                <a:cxn ang="T9">
                  <a:pos x="T2" y="T3"/>
                </a:cxn>
                <a:cxn ang="T10">
                  <a:pos x="T4" y="T5"/>
                </a:cxn>
                <a:cxn ang="T11">
                  <a:pos x="T6" y="T7"/>
                </a:cxn>
              </a:cxnLst>
              <a:rect l="T12" t="T13" r="T14" b="T15"/>
              <a:pathLst>
                <a:path w="3357" h="499">
                  <a:moveTo>
                    <a:pt x="0" y="499"/>
                  </a:moveTo>
                  <a:lnTo>
                    <a:pt x="635" y="227"/>
                  </a:lnTo>
                  <a:lnTo>
                    <a:pt x="1542" y="0"/>
                  </a:lnTo>
                  <a:lnTo>
                    <a:pt x="3357" y="4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5620" name="Text Box 13"/>
            <p:cNvSpPr txBox="1">
              <a:spLocks noChangeArrowheads="1"/>
            </p:cNvSpPr>
            <p:nvPr/>
          </p:nvSpPr>
          <p:spPr bwMode="auto">
            <a:xfrm>
              <a:off x="4999" y="2898"/>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FF0000"/>
                  </a:solidFill>
                </a:rPr>
                <a:t>ENC</a:t>
              </a:r>
            </a:p>
          </p:txBody>
        </p:sp>
      </p:grpSp>
      <p:grpSp>
        <p:nvGrpSpPr>
          <p:cNvPr id="3" name="Group 45"/>
          <p:cNvGrpSpPr>
            <a:grpSpLocks/>
          </p:cNvGrpSpPr>
          <p:nvPr/>
        </p:nvGrpSpPr>
        <p:grpSpPr bwMode="auto">
          <a:xfrm>
            <a:off x="2411413" y="2205038"/>
            <a:ext cx="6388100" cy="3571875"/>
            <a:chOff x="1519" y="1389"/>
            <a:chExt cx="4024" cy="2250"/>
          </a:xfrm>
        </p:grpSpPr>
        <p:grpSp>
          <p:nvGrpSpPr>
            <p:cNvPr id="4" name="Group 23"/>
            <p:cNvGrpSpPr>
              <a:grpSpLocks/>
            </p:cNvGrpSpPr>
            <p:nvPr/>
          </p:nvGrpSpPr>
          <p:grpSpPr bwMode="auto">
            <a:xfrm>
              <a:off x="1519" y="1389"/>
              <a:ext cx="4024" cy="1678"/>
              <a:chOff x="1519" y="1389"/>
              <a:chExt cx="4024" cy="1678"/>
            </a:xfrm>
          </p:grpSpPr>
          <p:sp>
            <p:nvSpPr>
              <p:cNvPr id="25615" name="Freeform 17"/>
              <p:cNvSpPr>
                <a:spLocks/>
              </p:cNvSpPr>
              <p:nvPr/>
            </p:nvSpPr>
            <p:spPr bwMode="auto">
              <a:xfrm>
                <a:off x="1519" y="1842"/>
                <a:ext cx="3357" cy="1225"/>
              </a:xfrm>
              <a:custGeom>
                <a:avLst/>
                <a:gdLst>
                  <a:gd name="T0" fmla="*/ 0 w 3357"/>
                  <a:gd name="T1" fmla="*/ 1134 h 1225"/>
                  <a:gd name="T2" fmla="*/ 182 w 3357"/>
                  <a:gd name="T3" fmla="*/ 1225 h 1225"/>
                  <a:gd name="T4" fmla="*/ 635 w 3357"/>
                  <a:gd name="T5" fmla="*/ 998 h 1225"/>
                  <a:gd name="T6" fmla="*/ 1542 w 3357"/>
                  <a:gd name="T7" fmla="*/ 590 h 1225"/>
                  <a:gd name="T8" fmla="*/ 3357 w 3357"/>
                  <a:gd name="T9" fmla="*/ 0 h 1225"/>
                  <a:gd name="T10" fmla="*/ 0 60000 65536"/>
                  <a:gd name="T11" fmla="*/ 0 60000 65536"/>
                  <a:gd name="T12" fmla="*/ 0 60000 65536"/>
                  <a:gd name="T13" fmla="*/ 0 60000 65536"/>
                  <a:gd name="T14" fmla="*/ 0 60000 65536"/>
                  <a:gd name="T15" fmla="*/ 0 w 3357"/>
                  <a:gd name="T16" fmla="*/ 0 h 1225"/>
                  <a:gd name="T17" fmla="*/ 3357 w 3357"/>
                  <a:gd name="T18" fmla="*/ 1225 h 1225"/>
                </a:gdLst>
                <a:ahLst/>
                <a:cxnLst>
                  <a:cxn ang="T10">
                    <a:pos x="T0" y="T1"/>
                  </a:cxn>
                  <a:cxn ang="T11">
                    <a:pos x="T2" y="T3"/>
                  </a:cxn>
                  <a:cxn ang="T12">
                    <a:pos x="T4" y="T5"/>
                  </a:cxn>
                  <a:cxn ang="T13">
                    <a:pos x="T6" y="T7"/>
                  </a:cxn>
                  <a:cxn ang="T14">
                    <a:pos x="T8" y="T9"/>
                  </a:cxn>
                </a:cxnLst>
                <a:rect l="T15" t="T16" r="T17" b="T18"/>
                <a:pathLst>
                  <a:path w="3357" h="1225">
                    <a:moveTo>
                      <a:pt x="0" y="1134"/>
                    </a:moveTo>
                    <a:lnTo>
                      <a:pt x="182" y="1225"/>
                    </a:lnTo>
                    <a:lnTo>
                      <a:pt x="635" y="998"/>
                    </a:lnTo>
                    <a:lnTo>
                      <a:pt x="1542" y="590"/>
                    </a:lnTo>
                    <a:lnTo>
                      <a:pt x="3357" y="0"/>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5616" name="Text Box 20"/>
              <p:cNvSpPr txBox="1">
                <a:spLocks noChangeArrowheads="1"/>
              </p:cNvSpPr>
              <p:nvPr/>
            </p:nvSpPr>
            <p:spPr bwMode="auto">
              <a:xfrm>
                <a:off x="4967" y="1389"/>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009900"/>
                    </a:solidFill>
                  </a:rPr>
                  <a:t>Hand</a:t>
                </a:r>
              </a:p>
            </p:txBody>
          </p:sp>
        </p:grpSp>
        <p:grpSp>
          <p:nvGrpSpPr>
            <p:cNvPr id="5" name="Group 42"/>
            <p:cNvGrpSpPr>
              <a:grpSpLocks/>
            </p:cNvGrpSpPr>
            <p:nvPr/>
          </p:nvGrpSpPr>
          <p:grpSpPr bwMode="auto">
            <a:xfrm>
              <a:off x="1519" y="2976"/>
              <a:ext cx="4023" cy="663"/>
              <a:chOff x="1519" y="2976"/>
              <a:chExt cx="4023" cy="663"/>
            </a:xfrm>
          </p:grpSpPr>
          <p:sp>
            <p:nvSpPr>
              <p:cNvPr id="25613" name="Freeform 43"/>
              <p:cNvSpPr>
                <a:spLocks/>
              </p:cNvSpPr>
              <p:nvPr/>
            </p:nvSpPr>
            <p:spPr bwMode="auto">
              <a:xfrm>
                <a:off x="1519" y="2976"/>
                <a:ext cx="3357" cy="545"/>
              </a:xfrm>
              <a:custGeom>
                <a:avLst/>
                <a:gdLst>
                  <a:gd name="T0" fmla="*/ 0 w 3357"/>
                  <a:gd name="T1" fmla="*/ 0 h 545"/>
                  <a:gd name="T2" fmla="*/ 182 w 3357"/>
                  <a:gd name="T3" fmla="*/ 454 h 545"/>
                  <a:gd name="T4" fmla="*/ 681 w 3357"/>
                  <a:gd name="T5" fmla="*/ 454 h 545"/>
                  <a:gd name="T6" fmla="*/ 1542 w 3357"/>
                  <a:gd name="T7" fmla="*/ 499 h 545"/>
                  <a:gd name="T8" fmla="*/ 3357 w 3357"/>
                  <a:gd name="T9" fmla="*/ 545 h 545"/>
                  <a:gd name="T10" fmla="*/ 0 60000 65536"/>
                  <a:gd name="T11" fmla="*/ 0 60000 65536"/>
                  <a:gd name="T12" fmla="*/ 0 60000 65536"/>
                  <a:gd name="T13" fmla="*/ 0 60000 65536"/>
                  <a:gd name="T14" fmla="*/ 0 60000 65536"/>
                  <a:gd name="T15" fmla="*/ 0 w 3357"/>
                  <a:gd name="T16" fmla="*/ 0 h 545"/>
                  <a:gd name="T17" fmla="*/ 3357 w 3357"/>
                  <a:gd name="T18" fmla="*/ 545 h 545"/>
                </a:gdLst>
                <a:ahLst/>
                <a:cxnLst>
                  <a:cxn ang="T10">
                    <a:pos x="T0" y="T1"/>
                  </a:cxn>
                  <a:cxn ang="T11">
                    <a:pos x="T2" y="T3"/>
                  </a:cxn>
                  <a:cxn ang="T12">
                    <a:pos x="T4" y="T5"/>
                  </a:cxn>
                  <a:cxn ang="T13">
                    <a:pos x="T6" y="T7"/>
                  </a:cxn>
                  <a:cxn ang="T14">
                    <a:pos x="T8" y="T9"/>
                  </a:cxn>
                </a:cxnLst>
                <a:rect l="T15" t="T16" r="T17" b="T18"/>
                <a:pathLst>
                  <a:path w="3357" h="545">
                    <a:moveTo>
                      <a:pt x="0" y="0"/>
                    </a:moveTo>
                    <a:lnTo>
                      <a:pt x="182" y="454"/>
                    </a:lnTo>
                    <a:lnTo>
                      <a:pt x="681" y="454"/>
                    </a:lnTo>
                    <a:lnTo>
                      <a:pt x="1542" y="499"/>
                    </a:lnTo>
                    <a:lnTo>
                      <a:pt x="3357" y="545"/>
                    </a:lnTo>
                  </a:path>
                </a:pathLst>
              </a:custGeom>
              <a:noFill/>
              <a:ln w="28575">
                <a:solidFill>
                  <a:srgbClr val="00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5614" name="Text Box 44"/>
              <p:cNvSpPr txBox="1">
                <a:spLocks noChangeArrowheads="1"/>
              </p:cNvSpPr>
              <p:nvPr/>
            </p:nvSpPr>
            <p:spPr bwMode="auto">
              <a:xfrm>
                <a:off x="4999" y="3351"/>
                <a:ext cx="5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009900"/>
                    </a:solidFill>
                  </a:rPr>
                  <a:t>MCS</a:t>
                </a:r>
              </a:p>
            </p:txBody>
          </p:sp>
        </p:grpSp>
      </p:grpSp>
      <p:grpSp>
        <p:nvGrpSpPr>
          <p:cNvPr id="6" name="Group 35"/>
          <p:cNvGrpSpPr>
            <a:grpSpLocks/>
          </p:cNvGrpSpPr>
          <p:nvPr/>
        </p:nvGrpSpPr>
        <p:grpSpPr bwMode="auto">
          <a:xfrm>
            <a:off x="2411413" y="2924175"/>
            <a:ext cx="6369050" cy="2592388"/>
            <a:chOff x="1519" y="1842"/>
            <a:chExt cx="4012" cy="1633"/>
          </a:xfrm>
        </p:grpSpPr>
        <p:sp>
          <p:nvSpPr>
            <p:cNvPr id="25608" name="Text Box 36"/>
            <p:cNvSpPr txBox="1">
              <a:spLocks noChangeArrowheads="1"/>
            </p:cNvSpPr>
            <p:nvPr/>
          </p:nvSpPr>
          <p:spPr bwMode="auto">
            <a:xfrm>
              <a:off x="4967" y="1842"/>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COM</a:t>
              </a:r>
            </a:p>
          </p:txBody>
        </p:sp>
        <p:sp>
          <p:nvSpPr>
            <p:cNvPr id="25609" name="Freeform 37"/>
            <p:cNvSpPr>
              <a:spLocks/>
            </p:cNvSpPr>
            <p:nvPr/>
          </p:nvSpPr>
          <p:spPr bwMode="auto">
            <a:xfrm>
              <a:off x="1519" y="1842"/>
              <a:ext cx="3357" cy="1543"/>
            </a:xfrm>
            <a:custGeom>
              <a:avLst/>
              <a:gdLst>
                <a:gd name="T0" fmla="*/ 0 w 3357"/>
                <a:gd name="T1" fmla="*/ 1543 h 1543"/>
                <a:gd name="T2" fmla="*/ 227 w 3357"/>
                <a:gd name="T3" fmla="*/ 1361 h 1543"/>
                <a:gd name="T4" fmla="*/ 681 w 3357"/>
                <a:gd name="T5" fmla="*/ 1089 h 1543"/>
                <a:gd name="T6" fmla="*/ 1542 w 3357"/>
                <a:gd name="T7" fmla="*/ 636 h 1543"/>
                <a:gd name="T8" fmla="*/ 3357 w 3357"/>
                <a:gd name="T9" fmla="*/ 0 h 1543"/>
                <a:gd name="T10" fmla="*/ 0 60000 65536"/>
                <a:gd name="T11" fmla="*/ 0 60000 65536"/>
                <a:gd name="T12" fmla="*/ 0 60000 65536"/>
                <a:gd name="T13" fmla="*/ 0 60000 65536"/>
                <a:gd name="T14" fmla="*/ 0 60000 65536"/>
                <a:gd name="T15" fmla="*/ 0 w 3357"/>
                <a:gd name="T16" fmla="*/ 0 h 1543"/>
                <a:gd name="T17" fmla="*/ 3357 w 3357"/>
                <a:gd name="T18" fmla="*/ 1543 h 1543"/>
              </a:gdLst>
              <a:ahLst/>
              <a:cxnLst>
                <a:cxn ang="T10">
                  <a:pos x="T0" y="T1"/>
                </a:cxn>
                <a:cxn ang="T11">
                  <a:pos x="T2" y="T3"/>
                </a:cxn>
                <a:cxn ang="T12">
                  <a:pos x="T4" y="T5"/>
                </a:cxn>
                <a:cxn ang="T13">
                  <a:pos x="T6" y="T7"/>
                </a:cxn>
                <a:cxn ang="T14">
                  <a:pos x="T8" y="T9"/>
                </a:cxn>
              </a:cxnLst>
              <a:rect l="T15" t="T16" r="T17" b="T18"/>
              <a:pathLst>
                <a:path w="3357" h="1543">
                  <a:moveTo>
                    <a:pt x="0" y="1543"/>
                  </a:moveTo>
                  <a:lnTo>
                    <a:pt x="227" y="1361"/>
                  </a:lnTo>
                  <a:lnTo>
                    <a:pt x="681" y="1089"/>
                  </a:lnTo>
                  <a:lnTo>
                    <a:pt x="1542" y="636"/>
                  </a:lnTo>
                  <a:lnTo>
                    <a:pt x="3357" y="0"/>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5610" name="Freeform 38"/>
            <p:cNvSpPr>
              <a:spLocks/>
            </p:cNvSpPr>
            <p:nvPr/>
          </p:nvSpPr>
          <p:spPr bwMode="auto">
            <a:xfrm>
              <a:off x="1519" y="2205"/>
              <a:ext cx="3357" cy="1270"/>
            </a:xfrm>
            <a:custGeom>
              <a:avLst/>
              <a:gdLst>
                <a:gd name="T0" fmla="*/ 0 w 3357"/>
                <a:gd name="T1" fmla="*/ 1270 h 1270"/>
                <a:gd name="T2" fmla="*/ 635 w 3357"/>
                <a:gd name="T3" fmla="*/ 908 h 1270"/>
                <a:gd name="T4" fmla="*/ 1588 w 3357"/>
                <a:gd name="T5" fmla="*/ 545 h 1270"/>
                <a:gd name="T6" fmla="*/ 3357 w 3357"/>
                <a:gd name="T7" fmla="*/ 0 h 1270"/>
                <a:gd name="T8" fmla="*/ 0 60000 65536"/>
                <a:gd name="T9" fmla="*/ 0 60000 65536"/>
                <a:gd name="T10" fmla="*/ 0 60000 65536"/>
                <a:gd name="T11" fmla="*/ 0 60000 65536"/>
                <a:gd name="T12" fmla="*/ 0 w 3357"/>
                <a:gd name="T13" fmla="*/ 0 h 1270"/>
                <a:gd name="T14" fmla="*/ 3357 w 3357"/>
                <a:gd name="T15" fmla="*/ 1270 h 1270"/>
              </a:gdLst>
              <a:ahLst/>
              <a:cxnLst>
                <a:cxn ang="T8">
                  <a:pos x="T0" y="T1"/>
                </a:cxn>
                <a:cxn ang="T9">
                  <a:pos x="T2" y="T3"/>
                </a:cxn>
                <a:cxn ang="T10">
                  <a:pos x="T4" y="T5"/>
                </a:cxn>
                <a:cxn ang="T11">
                  <a:pos x="T6" y="T7"/>
                </a:cxn>
              </a:cxnLst>
              <a:rect l="T12" t="T13" r="T14" b="T15"/>
              <a:pathLst>
                <a:path w="3357" h="1270">
                  <a:moveTo>
                    <a:pt x="0" y="1270"/>
                  </a:moveTo>
                  <a:lnTo>
                    <a:pt x="635" y="908"/>
                  </a:lnTo>
                  <a:lnTo>
                    <a:pt x="1588" y="545"/>
                  </a:lnTo>
                  <a:lnTo>
                    <a:pt x="3357" y="0"/>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grpSp>
      <p:sp>
        <p:nvSpPr>
          <p:cNvPr id="25607" name="Text Box 46"/>
          <p:cNvSpPr txBox="1">
            <a:spLocks noChangeArrowheads="1"/>
          </p:cNvSpPr>
          <p:nvPr/>
        </p:nvSpPr>
        <p:spPr bwMode="auto">
          <a:xfrm>
            <a:off x="1692275" y="1412875"/>
            <a:ext cx="628015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000"/>
              <a:t>Red-Black Tree 20% Delete 20% Update 60% Lookup</a:t>
            </a:r>
          </a:p>
        </p:txBody>
      </p:sp>
    </p:spTree>
    <p:extLst>
      <p:ext uri="{BB962C8B-B14F-4D97-AF65-F5344CB8AC3E}">
        <p14:creationId xmlns:p14="http://schemas.microsoft.com/office/powerpoint/2010/main" val="3896857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55650" y="404813"/>
            <a:ext cx="7772400" cy="1143000"/>
          </a:xfrm>
        </p:spPr>
        <p:txBody>
          <a:bodyPr/>
          <a:lstStyle/>
          <a:p>
            <a:r>
              <a:rPr lang="en-US" dirty="0"/>
              <a:t>COM vs. ENC Low Load</a:t>
            </a:r>
          </a:p>
        </p:txBody>
      </p:sp>
      <p:grpSp>
        <p:nvGrpSpPr>
          <p:cNvPr id="2" name="Group 15"/>
          <p:cNvGrpSpPr>
            <a:grpSpLocks/>
          </p:cNvGrpSpPr>
          <p:nvPr/>
        </p:nvGrpSpPr>
        <p:grpSpPr bwMode="auto">
          <a:xfrm>
            <a:off x="2357438" y="3265488"/>
            <a:ext cx="6419850" cy="2403475"/>
            <a:chOff x="1474" y="2052"/>
            <a:chExt cx="4044" cy="1514"/>
          </a:xfrm>
        </p:grpSpPr>
        <p:sp>
          <p:nvSpPr>
            <p:cNvPr id="26643" name="Freeform 16"/>
            <p:cNvSpPr>
              <a:spLocks/>
            </p:cNvSpPr>
            <p:nvPr/>
          </p:nvSpPr>
          <p:spPr bwMode="auto">
            <a:xfrm>
              <a:off x="1474" y="2052"/>
              <a:ext cx="3350" cy="1514"/>
            </a:xfrm>
            <a:custGeom>
              <a:avLst/>
              <a:gdLst>
                <a:gd name="T0" fmla="*/ 0 w 3350"/>
                <a:gd name="T1" fmla="*/ 1514 h 1514"/>
                <a:gd name="T2" fmla="*/ 680 w 3350"/>
                <a:gd name="T3" fmla="*/ 1151 h 1514"/>
                <a:gd name="T4" fmla="*/ 1587 w 3350"/>
                <a:gd name="T5" fmla="*/ 743 h 1514"/>
                <a:gd name="T6" fmla="*/ 3350 w 3350"/>
                <a:gd name="T7" fmla="*/ 0 h 1514"/>
                <a:gd name="T8" fmla="*/ 0 60000 65536"/>
                <a:gd name="T9" fmla="*/ 0 60000 65536"/>
                <a:gd name="T10" fmla="*/ 0 60000 65536"/>
                <a:gd name="T11" fmla="*/ 0 60000 65536"/>
                <a:gd name="T12" fmla="*/ 0 w 3350"/>
                <a:gd name="T13" fmla="*/ 0 h 1514"/>
                <a:gd name="T14" fmla="*/ 3350 w 3350"/>
                <a:gd name="T15" fmla="*/ 1514 h 1514"/>
              </a:gdLst>
              <a:ahLst/>
              <a:cxnLst>
                <a:cxn ang="T8">
                  <a:pos x="T0" y="T1"/>
                </a:cxn>
                <a:cxn ang="T9">
                  <a:pos x="T2" y="T3"/>
                </a:cxn>
                <a:cxn ang="T10">
                  <a:pos x="T4" y="T5"/>
                </a:cxn>
                <a:cxn ang="T11">
                  <a:pos x="T6" y="T7"/>
                </a:cxn>
              </a:cxnLst>
              <a:rect l="T12" t="T13" r="T14" b="T15"/>
              <a:pathLst>
                <a:path w="3350" h="1514">
                  <a:moveTo>
                    <a:pt x="0" y="1514"/>
                  </a:moveTo>
                  <a:lnTo>
                    <a:pt x="680" y="1151"/>
                  </a:lnTo>
                  <a:lnTo>
                    <a:pt x="1587" y="743"/>
                  </a:lnTo>
                  <a:lnTo>
                    <a:pt x="3350" y="0"/>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6644" name="Freeform 17"/>
            <p:cNvSpPr>
              <a:spLocks/>
            </p:cNvSpPr>
            <p:nvPr/>
          </p:nvSpPr>
          <p:spPr bwMode="auto">
            <a:xfrm>
              <a:off x="1474" y="2466"/>
              <a:ext cx="3350" cy="1100"/>
            </a:xfrm>
            <a:custGeom>
              <a:avLst/>
              <a:gdLst>
                <a:gd name="T0" fmla="*/ 0 w 3350"/>
                <a:gd name="T1" fmla="*/ 1100 h 1100"/>
                <a:gd name="T2" fmla="*/ 680 w 3350"/>
                <a:gd name="T3" fmla="*/ 828 h 1100"/>
                <a:gd name="T4" fmla="*/ 1574 w 3350"/>
                <a:gd name="T5" fmla="*/ 534 h 1100"/>
                <a:gd name="T6" fmla="*/ 3350 w 3350"/>
                <a:gd name="T7" fmla="*/ 0 h 1100"/>
                <a:gd name="T8" fmla="*/ 0 60000 65536"/>
                <a:gd name="T9" fmla="*/ 0 60000 65536"/>
                <a:gd name="T10" fmla="*/ 0 60000 65536"/>
                <a:gd name="T11" fmla="*/ 0 60000 65536"/>
                <a:gd name="T12" fmla="*/ 0 w 3350"/>
                <a:gd name="T13" fmla="*/ 0 h 1100"/>
                <a:gd name="T14" fmla="*/ 3350 w 3350"/>
                <a:gd name="T15" fmla="*/ 1100 h 1100"/>
              </a:gdLst>
              <a:ahLst/>
              <a:cxnLst>
                <a:cxn ang="T8">
                  <a:pos x="T0" y="T1"/>
                </a:cxn>
                <a:cxn ang="T9">
                  <a:pos x="T2" y="T3"/>
                </a:cxn>
                <a:cxn ang="T10">
                  <a:pos x="T4" y="T5"/>
                </a:cxn>
                <a:cxn ang="T11">
                  <a:pos x="T6" y="T7"/>
                </a:cxn>
              </a:cxnLst>
              <a:rect l="T12" t="T13" r="T14" b="T15"/>
              <a:pathLst>
                <a:path w="3350" h="1100">
                  <a:moveTo>
                    <a:pt x="0" y="1100"/>
                  </a:moveTo>
                  <a:lnTo>
                    <a:pt x="680" y="828"/>
                  </a:lnTo>
                  <a:lnTo>
                    <a:pt x="1574" y="534"/>
                  </a:lnTo>
                  <a:lnTo>
                    <a:pt x="3350" y="0"/>
                  </a:ln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6645" name="Text Box 18"/>
            <p:cNvSpPr txBox="1">
              <a:spLocks noChangeArrowheads="1"/>
            </p:cNvSpPr>
            <p:nvPr/>
          </p:nvSpPr>
          <p:spPr bwMode="auto">
            <a:xfrm>
              <a:off x="4954" y="2081"/>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COM</a:t>
              </a:r>
            </a:p>
          </p:txBody>
        </p:sp>
      </p:grpSp>
      <p:pic>
        <p:nvPicPr>
          <p:cNvPr id="26628" name="Picture 4" descr="graph-RB5L"/>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971550" y="1417638"/>
            <a:ext cx="6913563" cy="4838700"/>
          </a:xfrm>
          <a:noFill/>
        </p:spPr>
      </p:pic>
      <p:grpSp>
        <p:nvGrpSpPr>
          <p:cNvPr id="3" name="Group 30"/>
          <p:cNvGrpSpPr>
            <a:grpSpLocks/>
          </p:cNvGrpSpPr>
          <p:nvPr/>
        </p:nvGrpSpPr>
        <p:grpSpPr bwMode="auto">
          <a:xfrm>
            <a:off x="2333625" y="3328988"/>
            <a:ext cx="6380163" cy="2357437"/>
            <a:chOff x="1470" y="2097"/>
            <a:chExt cx="4019" cy="1485"/>
          </a:xfrm>
        </p:grpSpPr>
        <p:sp>
          <p:nvSpPr>
            <p:cNvPr id="26637" name="Freeform 20"/>
            <p:cNvSpPr>
              <a:spLocks/>
            </p:cNvSpPr>
            <p:nvPr/>
          </p:nvSpPr>
          <p:spPr bwMode="auto">
            <a:xfrm>
              <a:off x="1470" y="2262"/>
              <a:ext cx="3354" cy="1320"/>
            </a:xfrm>
            <a:custGeom>
              <a:avLst/>
              <a:gdLst>
                <a:gd name="T0" fmla="*/ 0 w 3354"/>
                <a:gd name="T1" fmla="*/ 1320 h 1320"/>
                <a:gd name="T2" fmla="*/ 696 w 3354"/>
                <a:gd name="T3" fmla="*/ 990 h 1320"/>
                <a:gd name="T4" fmla="*/ 1572 w 3354"/>
                <a:gd name="T5" fmla="*/ 630 h 1320"/>
                <a:gd name="T6" fmla="*/ 3354 w 3354"/>
                <a:gd name="T7" fmla="*/ 0 h 1320"/>
                <a:gd name="T8" fmla="*/ 0 60000 65536"/>
                <a:gd name="T9" fmla="*/ 0 60000 65536"/>
                <a:gd name="T10" fmla="*/ 0 60000 65536"/>
                <a:gd name="T11" fmla="*/ 0 60000 65536"/>
                <a:gd name="T12" fmla="*/ 0 w 3354"/>
                <a:gd name="T13" fmla="*/ 0 h 1320"/>
                <a:gd name="T14" fmla="*/ 3354 w 3354"/>
                <a:gd name="T15" fmla="*/ 1320 h 1320"/>
              </a:gdLst>
              <a:ahLst/>
              <a:cxnLst>
                <a:cxn ang="T8">
                  <a:pos x="T0" y="T1"/>
                </a:cxn>
                <a:cxn ang="T9">
                  <a:pos x="T2" y="T3"/>
                </a:cxn>
                <a:cxn ang="T10">
                  <a:pos x="T4" y="T5"/>
                </a:cxn>
                <a:cxn ang="T11">
                  <a:pos x="T6" y="T7"/>
                </a:cxn>
              </a:cxnLst>
              <a:rect l="T12" t="T13" r="T14" b="T15"/>
              <a:pathLst>
                <a:path w="3354" h="1320">
                  <a:moveTo>
                    <a:pt x="0" y="1320"/>
                  </a:moveTo>
                  <a:lnTo>
                    <a:pt x="696" y="990"/>
                  </a:lnTo>
                  <a:lnTo>
                    <a:pt x="1572" y="630"/>
                  </a:lnTo>
                  <a:lnTo>
                    <a:pt x="3354"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6638" name="Freeform 19"/>
            <p:cNvSpPr>
              <a:spLocks/>
            </p:cNvSpPr>
            <p:nvPr/>
          </p:nvSpPr>
          <p:spPr bwMode="auto">
            <a:xfrm>
              <a:off x="1474" y="2100"/>
              <a:ext cx="3350" cy="1466"/>
            </a:xfrm>
            <a:custGeom>
              <a:avLst/>
              <a:gdLst>
                <a:gd name="T0" fmla="*/ 0 w 3350"/>
                <a:gd name="T1" fmla="*/ 1466 h 1466"/>
                <a:gd name="T2" fmla="*/ 680 w 3350"/>
                <a:gd name="T3" fmla="*/ 1103 h 1466"/>
                <a:gd name="T4" fmla="*/ 1562 w 3350"/>
                <a:gd name="T5" fmla="*/ 726 h 1466"/>
                <a:gd name="T6" fmla="*/ 3350 w 3350"/>
                <a:gd name="T7" fmla="*/ 0 h 1466"/>
                <a:gd name="T8" fmla="*/ 0 60000 65536"/>
                <a:gd name="T9" fmla="*/ 0 60000 65536"/>
                <a:gd name="T10" fmla="*/ 0 60000 65536"/>
                <a:gd name="T11" fmla="*/ 0 60000 65536"/>
                <a:gd name="T12" fmla="*/ 0 w 3350"/>
                <a:gd name="T13" fmla="*/ 0 h 1466"/>
                <a:gd name="T14" fmla="*/ 3350 w 3350"/>
                <a:gd name="T15" fmla="*/ 1466 h 1466"/>
              </a:gdLst>
              <a:ahLst/>
              <a:cxnLst>
                <a:cxn ang="T8">
                  <a:pos x="T0" y="T1"/>
                </a:cxn>
                <a:cxn ang="T9">
                  <a:pos x="T2" y="T3"/>
                </a:cxn>
                <a:cxn ang="T10">
                  <a:pos x="T4" y="T5"/>
                </a:cxn>
                <a:cxn ang="T11">
                  <a:pos x="T6" y="T7"/>
                </a:cxn>
              </a:cxnLst>
              <a:rect l="T12" t="T13" r="T14" b="T15"/>
              <a:pathLst>
                <a:path w="3350" h="1466">
                  <a:moveTo>
                    <a:pt x="0" y="1466"/>
                  </a:moveTo>
                  <a:lnTo>
                    <a:pt x="680" y="1103"/>
                  </a:lnTo>
                  <a:lnTo>
                    <a:pt x="1562" y="726"/>
                  </a:lnTo>
                  <a:lnTo>
                    <a:pt x="335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6639" name="Freeform 21"/>
            <p:cNvSpPr>
              <a:spLocks/>
            </p:cNvSpPr>
            <p:nvPr/>
          </p:nvSpPr>
          <p:spPr bwMode="auto">
            <a:xfrm>
              <a:off x="1474" y="2514"/>
              <a:ext cx="3356" cy="1052"/>
            </a:xfrm>
            <a:custGeom>
              <a:avLst/>
              <a:gdLst>
                <a:gd name="T0" fmla="*/ 0 w 3356"/>
                <a:gd name="T1" fmla="*/ 1052 h 1052"/>
                <a:gd name="T2" fmla="*/ 680 w 3356"/>
                <a:gd name="T3" fmla="*/ 810 h 1052"/>
                <a:gd name="T4" fmla="*/ 1574 w 3356"/>
                <a:gd name="T5" fmla="*/ 516 h 1052"/>
                <a:gd name="T6" fmla="*/ 3356 w 3356"/>
                <a:gd name="T7" fmla="*/ 0 h 1052"/>
                <a:gd name="T8" fmla="*/ 0 60000 65536"/>
                <a:gd name="T9" fmla="*/ 0 60000 65536"/>
                <a:gd name="T10" fmla="*/ 0 60000 65536"/>
                <a:gd name="T11" fmla="*/ 0 60000 65536"/>
                <a:gd name="T12" fmla="*/ 0 w 3356"/>
                <a:gd name="T13" fmla="*/ 0 h 1052"/>
                <a:gd name="T14" fmla="*/ 3356 w 3356"/>
                <a:gd name="T15" fmla="*/ 1052 h 1052"/>
              </a:gdLst>
              <a:ahLst/>
              <a:cxnLst>
                <a:cxn ang="T8">
                  <a:pos x="T0" y="T1"/>
                </a:cxn>
                <a:cxn ang="T9">
                  <a:pos x="T2" y="T3"/>
                </a:cxn>
                <a:cxn ang="T10">
                  <a:pos x="T4" y="T5"/>
                </a:cxn>
                <a:cxn ang="T11">
                  <a:pos x="T6" y="T7"/>
                </a:cxn>
              </a:cxnLst>
              <a:rect l="T12" t="T13" r="T14" b="T15"/>
              <a:pathLst>
                <a:path w="3356" h="1052">
                  <a:moveTo>
                    <a:pt x="0" y="1052"/>
                  </a:moveTo>
                  <a:lnTo>
                    <a:pt x="680" y="810"/>
                  </a:lnTo>
                  <a:lnTo>
                    <a:pt x="1574" y="516"/>
                  </a:lnTo>
                  <a:lnTo>
                    <a:pt x="3356"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6640" name="Text Box 22"/>
            <p:cNvSpPr txBox="1">
              <a:spLocks noChangeArrowheads="1"/>
            </p:cNvSpPr>
            <p:nvPr/>
          </p:nvSpPr>
          <p:spPr bwMode="auto">
            <a:xfrm>
              <a:off x="4967" y="2296"/>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FF0000"/>
                  </a:solidFill>
                </a:rPr>
                <a:t>ENC</a:t>
              </a:r>
            </a:p>
          </p:txBody>
        </p:sp>
        <p:sp>
          <p:nvSpPr>
            <p:cNvPr id="26641" name="Freeform 25"/>
            <p:cNvSpPr>
              <a:spLocks/>
            </p:cNvSpPr>
            <p:nvPr/>
          </p:nvSpPr>
          <p:spPr bwMode="auto">
            <a:xfrm>
              <a:off x="1474" y="2097"/>
              <a:ext cx="3350" cy="1466"/>
            </a:xfrm>
            <a:custGeom>
              <a:avLst/>
              <a:gdLst>
                <a:gd name="T0" fmla="*/ 0 w 3350"/>
                <a:gd name="T1" fmla="*/ 1466 h 1466"/>
                <a:gd name="T2" fmla="*/ 680 w 3350"/>
                <a:gd name="T3" fmla="*/ 1103 h 1466"/>
                <a:gd name="T4" fmla="*/ 1562 w 3350"/>
                <a:gd name="T5" fmla="*/ 726 h 1466"/>
                <a:gd name="T6" fmla="*/ 3350 w 3350"/>
                <a:gd name="T7" fmla="*/ 0 h 1466"/>
                <a:gd name="T8" fmla="*/ 0 60000 65536"/>
                <a:gd name="T9" fmla="*/ 0 60000 65536"/>
                <a:gd name="T10" fmla="*/ 0 60000 65536"/>
                <a:gd name="T11" fmla="*/ 0 60000 65536"/>
                <a:gd name="T12" fmla="*/ 0 w 3350"/>
                <a:gd name="T13" fmla="*/ 0 h 1466"/>
                <a:gd name="T14" fmla="*/ 3350 w 3350"/>
                <a:gd name="T15" fmla="*/ 1466 h 1466"/>
              </a:gdLst>
              <a:ahLst/>
              <a:cxnLst>
                <a:cxn ang="T8">
                  <a:pos x="T0" y="T1"/>
                </a:cxn>
                <a:cxn ang="T9">
                  <a:pos x="T2" y="T3"/>
                </a:cxn>
                <a:cxn ang="T10">
                  <a:pos x="T4" y="T5"/>
                </a:cxn>
                <a:cxn ang="T11">
                  <a:pos x="T6" y="T7"/>
                </a:cxn>
              </a:cxnLst>
              <a:rect l="T12" t="T13" r="T14" b="T15"/>
              <a:pathLst>
                <a:path w="3350" h="1466">
                  <a:moveTo>
                    <a:pt x="0" y="1466"/>
                  </a:moveTo>
                  <a:lnTo>
                    <a:pt x="680" y="1103"/>
                  </a:lnTo>
                  <a:lnTo>
                    <a:pt x="1562" y="726"/>
                  </a:lnTo>
                  <a:lnTo>
                    <a:pt x="335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6642" name="Freeform 27"/>
            <p:cNvSpPr>
              <a:spLocks/>
            </p:cNvSpPr>
            <p:nvPr/>
          </p:nvSpPr>
          <p:spPr bwMode="auto">
            <a:xfrm>
              <a:off x="1474" y="2097"/>
              <a:ext cx="3350" cy="1466"/>
            </a:xfrm>
            <a:custGeom>
              <a:avLst/>
              <a:gdLst>
                <a:gd name="T0" fmla="*/ 0 w 3350"/>
                <a:gd name="T1" fmla="*/ 1466 h 1466"/>
                <a:gd name="T2" fmla="*/ 680 w 3350"/>
                <a:gd name="T3" fmla="*/ 1103 h 1466"/>
                <a:gd name="T4" fmla="*/ 1562 w 3350"/>
                <a:gd name="T5" fmla="*/ 726 h 1466"/>
                <a:gd name="T6" fmla="*/ 3350 w 3350"/>
                <a:gd name="T7" fmla="*/ 0 h 1466"/>
                <a:gd name="T8" fmla="*/ 0 60000 65536"/>
                <a:gd name="T9" fmla="*/ 0 60000 65536"/>
                <a:gd name="T10" fmla="*/ 0 60000 65536"/>
                <a:gd name="T11" fmla="*/ 0 60000 65536"/>
                <a:gd name="T12" fmla="*/ 0 w 3350"/>
                <a:gd name="T13" fmla="*/ 0 h 1466"/>
                <a:gd name="T14" fmla="*/ 3350 w 3350"/>
                <a:gd name="T15" fmla="*/ 1466 h 1466"/>
              </a:gdLst>
              <a:ahLst/>
              <a:cxnLst>
                <a:cxn ang="T8">
                  <a:pos x="T0" y="T1"/>
                </a:cxn>
                <a:cxn ang="T9">
                  <a:pos x="T2" y="T3"/>
                </a:cxn>
                <a:cxn ang="T10">
                  <a:pos x="T4" y="T5"/>
                </a:cxn>
                <a:cxn ang="T11">
                  <a:pos x="T6" y="T7"/>
                </a:cxn>
              </a:cxnLst>
              <a:rect l="T12" t="T13" r="T14" b="T15"/>
              <a:pathLst>
                <a:path w="3350" h="1466">
                  <a:moveTo>
                    <a:pt x="0" y="1466"/>
                  </a:moveTo>
                  <a:lnTo>
                    <a:pt x="680" y="1103"/>
                  </a:lnTo>
                  <a:lnTo>
                    <a:pt x="1562" y="726"/>
                  </a:lnTo>
                  <a:lnTo>
                    <a:pt x="335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grpSp>
      <p:grpSp>
        <p:nvGrpSpPr>
          <p:cNvPr id="4" name="Group 34"/>
          <p:cNvGrpSpPr>
            <a:grpSpLocks/>
          </p:cNvGrpSpPr>
          <p:nvPr/>
        </p:nvGrpSpPr>
        <p:grpSpPr bwMode="auto">
          <a:xfrm>
            <a:off x="2339975" y="2439988"/>
            <a:ext cx="6438900" cy="3409950"/>
            <a:chOff x="1474" y="1537"/>
            <a:chExt cx="4056" cy="2148"/>
          </a:xfrm>
        </p:grpSpPr>
        <p:grpSp>
          <p:nvGrpSpPr>
            <p:cNvPr id="5" name="Group 35"/>
            <p:cNvGrpSpPr>
              <a:grpSpLocks/>
            </p:cNvGrpSpPr>
            <p:nvPr/>
          </p:nvGrpSpPr>
          <p:grpSpPr bwMode="auto">
            <a:xfrm>
              <a:off x="1474" y="1537"/>
              <a:ext cx="4056" cy="1848"/>
              <a:chOff x="1474" y="1537"/>
              <a:chExt cx="4056" cy="1848"/>
            </a:xfrm>
          </p:grpSpPr>
          <p:sp>
            <p:nvSpPr>
              <p:cNvPr id="26635" name="Freeform 36"/>
              <p:cNvSpPr>
                <a:spLocks/>
              </p:cNvSpPr>
              <p:nvPr/>
            </p:nvSpPr>
            <p:spPr bwMode="auto">
              <a:xfrm>
                <a:off x="1474" y="1698"/>
                <a:ext cx="3356" cy="1687"/>
              </a:xfrm>
              <a:custGeom>
                <a:avLst/>
                <a:gdLst>
                  <a:gd name="T0" fmla="*/ 0 w 3356"/>
                  <a:gd name="T1" fmla="*/ 1687 h 1687"/>
                  <a:gd name="T2" fmla="*/ 224 w 3356"/>
                  <a:gd name="T3" fmla="*/ 1500 h 1687"/>
                  <a:gd name="T4" fmla="*/ 674 w 3356"/>
                  <a:gd name="T5" fmla="*/ 1170 h 1687"/>
                  <a:gd name="T6" fmla="*/ 1562 w 3356"/>
                  <a:gd name="T7" fmla="*/ 714 h 1687"/>
                  <a:gd name="T8" fmla="*/ 3356 w 3356"/>
                  <a:gd name="T9" fmla="*/ 0 h 1687"/>
                  <a:gd name="T10" fmla="*/ 0 60000 65536"/>
                  <a:gd name="T11" fmla="*/ 0 60000 65536"/>
                  <a:gd name="T12" fmla="*/ 0 60000 65536"/>
                  <a:gd name="T13" fmla="*/ 0 60000 65536"/>
                  <a:gd name="T14" fmla="*/ 0 60000 65536"/>
                  <a:gd name="T15" fmla="*/ 0 w 3356"/>
                  <a:gd name="T16" fmla="*/ 0 h 1687"/>
                  <a:gd name="T17" fmla="*/ 3356 w 3356"/>
                  <a:gd name="T18" fmla="*/ 1687 h 1687"/>
                </a:gdLst>
                <a:ahLst/>
                <a:cxnLst>
                  <a:cxn ang="T10">
                    <a:pos x="T0" y="T1"/>
                  </a:cxn>
                  <a:cxn ang="T11">
                    <a:pos x="T2" y="T3"/>
                  </a:cxn>
                  <a:cxn ang="T12">
                    <a:pos x="T4" y="T5"/>
                  </a:cxn>
                  <a:cxn ang="T13">
                    <a:pos x="T6" y="T7"/>
                  </a:cxn>
                  <a:cxn ang="T14">
                    <a:pos x="T8" y="T9"/>
                  </a:cxn>
                </a:cxnLst>
                <a:rect l="T15" t="T16" r="T17" b="T18"/>
                <a:pathLst>
                  <a:path w="3356" h="1687">
                    <a:moveTo>
                      <a:pt x="0" y="1687"/>
                    </a:moveTo>
                    <a:lnTo>
                      <a:pt x="224" y="1500"/>
                    </a:lnTo>
                    <a:lnTo>
                      <a:pt x="674" y="1170"/>
                    </a:lnTo>
                    <a:lnTo>
                      <a:pt x="1562" y="714"/>
                    </a:lnTo>
                    <a:lnTo>
                      <a:pt x="3356" y="0"/>
                    </a:lnTo>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6636" name="Text Box 37"/>
              <p:cNvSpPr txBox="1">
                <a:spLocks noChangeArrowheads="1"/>
              </p:cNvSpPr>
              <p:nvPr/>
            </p:nvSpPr>
            <p:spPr bwMode="auto">
              <a:xfrm>
                <a:off x="4954" y="1537"/>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009900"/>
                    </a:solidFill>
                  </a:rPr>
                  <a:t>Hand</a:t>
                </a:r>
              </a:p>
            </p:txBody>
          </p:sp>
        </p:grpSp>
        <p:sp>
          <p:nvSpPr>
            <p:cNvPr id="26633" name="Freeform 38"/>
            <p:cNvSpPr>
              <a:spLocks/>
            </p:cNvSpPr>
            <p:nvPr/>
          </p:nvSpPr>
          <p:spPr bwMode="auto">
            <a:xfrm>
              <a:off x="1474" y="3385"/>
              <a:ext cx="3356" cy="181"/>
            </a:xfrm>
            <a:custGeom>
              <a:avLst/>
              <a:gdLst>
                <a:gd name="T0" fmla="*/ 0 w 3356"/>
                <a:gd name="T1" fmla="*/ 0 h 181"/>
                <a:gd name="T2" fmla="*/ 227 w 3356"/>
                <a:gd name="T3" fmla="*/ 136 h 181"/>
                <a:gd name="T4" fmla="*/ 680 w 3356"/>
                <a:gd name="T5" fmla="*/ 136 h 181"/>
                <a:gd name="T6" fmla="*/ 1542 w 3356"/>
                <a:gd name="T7" fmla="*/ 136 h 181"/>
                <a:gd name="T8" fmla="*/ 3356 w 3356"/>
                <a:gd name="T9" fmla="*/ 181 h 181"/>
                <a:gd name="T10" fmla="*/ 0 60000 65536"/>
                <a:gd name="T11" fmla="*/ 0 60000 65536"/>
                <a:gd name="T12" fmla="*/ 0 60000 65536"/>
                <a:gd name="T13" fmla="*/ 0 60000 65536"/>
                <a:gd name="T14" fmla="*/ 0 60000 65536"/>
                <a:gd name="T15" fmla="*/ 0 w 3356"/>
                <a:gd name="T16" fmla="*/ 0 h 181"/>
                <a:gd name="T17" fmla="*/ 3356 w 3356"/>
                <a:gd name="T18" fmla="*/ 181 h 181"/>
              </a:gdLst>
              <a:ahLst/>
              <a:cxnLst>
                <a:cxn ang="T10">
                  <a:pos x="T0" y="T1"/>
                </a:cxn>
                <a:cxn ang="T11">
                  <a:pos x="T2" y="T3"/>
                </a:cxn>
                <a:cxn ang="T12">
                  <a:pos x="T4" y="T5"/>
                </a:cxn>
                <a:cxn ang="T13">
                  <a:pos x="T6" y="T7"/>
                </a:cxn>
                <a:cxn ang="T14">
                  <a:pos x="T8" y="T9"/>
                </a:cxn>
              </a:cxnLst>
              <a:rect l="T15" t="T16" r="T17" b="T18"/>
              <a:pathLst>
                <a:path w="3356" h="181">
                  <a:moveTo>
                    <a:pt x="0" y="0"/>
                  </a:moveTo>
                  <a:lnTo>
                    <a:pt x="227" y="136"/>
                  </a:lnTo>
                  <a:lnTo>
                    <a:pt x="680" y="136"/>
                  </a:lnTo>
                  <a:lnTo>
                    <a:pt x="1542" y="136"/>
                  </a:lnTo>
                  <a:lnTo>
                    <a:pt x="3356" y="181"/>
                  </a:lnTo>
                </a:path>
              </a:pathLst>
            </a:custGeom>
            <a:noFill/>
            <a:ln w="28575">
              <a:solidFill>
                <a:srgbClr val="00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dirty="0">
                <a:latin typeface="Arial" panose="020B0604020202020204" pitchFamily="34" charset="0"/>
              </a:endParaRPr>
            </a:p>
          </p:txBody>
        </p:sp>
        <p:sp>
          <p:nvSpPr>
            <p:cNvPr id="26634" name="Text Box 39"/>
            <p:cNvSpPr txBox="1">
              <a:spLocks noChangeArrowheads="1"/>
            </p:cNvSpPr>
            <p:nvPr/>
          </p:nvSpPr>
          <p:spPr bwMode="auto">
            <a:xfrm>
              <a:off x="4954" y="3397"/>
              <a:ext cx="5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rgbClr val="009900"/>
                  </a:solidFill>
                </a:rPr>
                <a:t>MCS</a:t>
              </a:r>
            </a:p>
          </p:txBody>
        </p:sp>
      </p:grpSp>
      <p:sp>
        <p:nvSpPr>
          <p:cNvPr id="26631" name="Text Box 40"/>
          <p:cNvSpPr txBox="1">
            <a:spLocks noChangeArrowheads="1"/>
          </p:cNvSpPr>
          <p:nvPr/>
        </p:nvSpPr>
        <p:spPr bwMode="auto">
          <a:xfrm>
            <a:off x="1814513" y="1412875"/>
            <a:ext cx="599757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2000"/>
              <a:t>Red-Black Tree 5% Delete 5% Update 90% Lookup</a:t>
            </a:r>
          </a:p>
        </p:txBody>
      </p:sp>
    </p:spTree>
    <p:extLst>
      <p:ext uri="{BB962C8B-B14F-4D97-AF65-F5344CB8AC3E}">
        <p14:creationId xmlns:p14="http://schemas.microsoft.com/office/powerpoint/2010/main" val="1457157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71500" y="428625"/>
            <a:ext cx="7772400" cy="1143000"/>
          </a:xfrm>
        </p:spPr>
        <p:txBody>
          <a:bodyPr/>
          <a:lstStyle/>
          <a:p>
            <a:r>
              <a:rPr lang="en-US"/>
              <a:t>Problem: Internal Inconsistency</a:t>
            </a:r>
          </a:p>
        </p:txBody>
      </p:sp>
      <p:sp>
        <p:nvSpPr>
          <p:cNvPr id="39939" name="Rectangle 3"/>
          <p:cNvSpPr>
            <a:spLocks noGrp="1" noChangeArrowheads="1"/>
          </p:cNvSpPr>
          <p:nvPr>
            <p:ph type="body" idx="1"/>
          </p:nvPr>
        </p:nvSpPr>
        <p:spPr>
          <a:xfrm>
            <a:off x="685800" y="2517775"/>
            <a:ext cx="7772400" cy="4114800"/>
          </a:xfrm>
        </p:spPr>
        <p:txBody>
          <a:bodyPr/>
          <a:lstStyle/>
          <a:p>
            <a:r>
              <a:rPr lang="en-US" sz="2800"/>
              <a:t>A </a:t>
            </a:r>
            <a:r>
              <a:rPr lang="en-US" sz="2800">
                <a:solidFill>
                  <a:schemeClr val="tx1"/>
                </a:solidFill>
              </a:rPr>
              <a:t>Zombie</a:t>
            </a:r>
            <a:r>
              <a:rPr lang="en-US" sz="2800"/>
              <a:t> is an active transaction destined to abort.</a:t>
            </a:r>
          </a:p>
          <a:p>
            <a:r>
              <a:rPr lang="en-US" sz="2800"/>
              <a:t>If Zombies see inconsistent states </a:t>
            </a:r>
            <a:r>
              <a:rPr lang="en-US" sz="2800">
                <a:solidFill>
                  <a:schemeClr val="tx1"/>
                </a:solidFill>
              </a:rPr>
              <a:t>bad things can happen</a:t>
            </a:r>
          </a:p>
        </p:txBody>
      </p:sp>
      <p:pic>
        <p:nvPicPr>
          <p:cNvPr id="39940" name="Picture 5"/>
          <p:cNvPicPr>
            <a:picLocks noChangeAspect="1" noChangeArrowheads="1"/>
          </p:cNvPicPr>
          <p:nvPr/>
        </p:nvPicPr>
        <p:blipFill>
          <a:blip r:embed="rId3" cstate="print"/>
          <a:srcRect/>
          <a:stretch>
            <a:fillRect/>
          </a:stretch>
        </p:blipFill>
        <p:spPr bwMode="auto">
          <a:xfrm>
            <a:off x="493713" y="327025"/>
            <a:ext cx="1158875" cy="1501775"/>
          </a:xfrm>
          <a:prstGeom prst="rect">
            <a:avLst/>
          </a:prstGeom>
          <a:noFill/>
          <a:ln w="9525">
            <a:noFill/>
            <a:miter lim="800000"/>
            <a:headEnd/>
            <a:tailEnd/>
          </a:ln>
        </p:spPr>
      </p:pic>
      <p:pic>
        <p:nvPicPr>
          <p:cNvPr id="39941" name="Picture 4"/>
          <p:cNvPicPr>
            <a:picLocks noChangeAspect="1" noChangeArrowheads="1"/>
          </p:cNvPicPr>
          <p:nvPr/>
        </p:nvPicPr>
        <p:blipFill>
          <a:blip r:embed="rId4" cstate="print"/>
          <a:srcRect/>
          <a:stretch>
            <a:fillRect/>
          </a:stretch>
        </p:blipFill>
        <p:spPr bwMode="auto">
          <a:xfrm>
            <a:off x="7227888" y="317500"/>
            <a:ext cx="1079500" cy="1604963"/>
          </a:xfrm>
          <a:prstGeom prst="rect">
            <a:avLst/>
          </a:prstGeom>
          <a:noFill/>
          <a:ln w="38100" algn="ctr">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r>
              <a:rPr lang="en-US" sz="4000"/>
              <a:t>Locking Relies on Conventions</a:t>
            </a:r>
            <a:endParaRPr lang="en-GB" sz="4000"/>
          </a:p>
        </p:txBody>
      </p:sp>
      <p:sp>
        <p:nvSpPr>
          <p:cNvPr id="12293" name="Rectangle 3"/>
          <p:cNvSpPr>
            <a:spLocks noGrp="1" noChangeArrowheads="1"/>
          </p:cNvSpPr>
          <p:nvPr>
            <p:ph type="body" idx="1"/>
          </p:nvPr>
        </p:nvSpPr>
        <p:spPr/>
        <p:txBody>
          <a:bodyPr/>
          <a:lstStyle/>
          <a:p>
            <a:r>
              <a:rPr lang="en-US"/>
              <a:t>Relation between</a:t>
            </a:r>
          </a:p>
          <a:p>
            <a:pPr lvl="1"/>
            <a:r>
              <a:rPr lang="en-US"/>
              <a:t>Lock bit and object bits</a:t>
            </a:r>
          </a:p>
          <a:p>
            <a:pPr lvl="1"/>
            <a:r>
              <a:rPr lang="en-US"/>
              <a:t>Exists only in programmer’s mind</a:t>
            </a:r>
          </a:p>
          <a:p>
            <a:pPr lvl="1"/>
            <a:endParaRPr lang="en-US"/>
          </a:p>
          <a:p>
            <a:endParaRPr lang="en-US"/>
          </a:p>
          <a:p>
            <a:endParaRPr lang="en-US"/>
          </a:p>
          <a:p>
            <a:endParaRPr lang="en-US"/>
          </a:p>
          <a:p>
            <a:pPr>
              <a:buFontTx/>
              <a:buNone/>
            </a:pPr>
            <a:endParaRPr lang="en-GB"/>
          </a:p>
        </p:txBody>
      </p:sp>
      <p:sp>
        <p:nvSpPr>
          <p:cNvPr id="606212" name="Rectangle 4"/>
          <p:cNvSpPr>
            <a:spLocks noChangeArrowheads="1"/>
          </p:cNvSpPr>
          <p:nvPr/>
        </p:nvSpPr>
        <p:spPr bwMode="auto">
          <a:xfrm>
            <a:off x="325438" y="3787775"/>
            <a:ext cx="8426450" cy="1684338"/>
          </a:xfrm>
          <a:prstGeom prst="rect">
            <a:avLst/>
          </a:prstGeom>
          <a:noFill/>
          <a:ln w="9525">
            <a:noFill/>
            <a:miter lim="800000"/>
            <a:headEnd/>
            <a:tailEnd/>
          </a:ln>
        </p:spPr>
        <p:txBody>
          <a:bodyPr/>
          <a:lstStyle/>
          <a:p>
            <a:pPr marL="742950" lvl="1" indent="-285750" algn="l">
              <a:lnSpc>
                <a:spcPct val="90000"/>
              </a:lnSpc>
              <a:spcBef>
                <a:spcPct val="20000"/>
              </a:spcBef>
            </a:pPr>
            <a:r>
              <a:rPr lang="en-GB" sz="1600" b="1">
                <a:solidFill>
                  <a:schemeClr val="tx1"/>
                </a:solidFill>
                <a:latin typeface="Courier New" pitchFamily="49" charset="0"/>
              </a:rPr>
              <a:t>/* </a:t>
            </a:r>
          </a:p>
          <a:p>
            <a:pPr marL="742950" lvl="1" indent="-285750" algn="l">
              <a:lnSpc>
                <a:spcPct val="90000"/>
              </a:lnSpc>
              <a:spcBef>
                <a:spcPct val="20000"/>
              </a:spcBef>
            </a:pPr>
            <a:r>
              <a:rPr lang="en-GB" sz="1600" b="1">
                <a:solidFill>
                  <a:schemeClr val="tx1"/>
                </a:solidFill>
                <a:latin typeface="Courier New" pitchFamily="49" charset="0"/>
              </a:rPr>
              <a:t> * When a locked buffer is visible to the I/O layer</a:t>
            </a:r>
          </a:p>
          <a:p>
            <a:pPr marL="742950" lvl="1" indent="-285750" algn="l">
              <a:lnSpc>
                <a:spcPct val="90000"/>
              </a:lnSpc>
              <a:spcBef>
                <a:spcPct val="20000"/>
              </a:spcBef>
            </a:pPr>
            <a:r>
              <a:rPr lang="en-GB" sz="1600" b="1">
                <a:solidFill>
                  <a:schemeClr val="tx1"/>
                </a:solidFill>
                <a:latin typeface="Courier New" pitchFamily="49" charset="0"/>
              </a:rPr>
              <a:t> * BH_Launder is set. This means before unlocking</a:t>
            </a:r>
          </a:p>
          <a:p>
            <a:pPr marL="742950" lvl="1" indent="-285750" algn="l">
              <a:lnSpc>
                <a:spcPct val="90000"/>
              </a:lnSpc>
              <a:spcBef>
                <a:spcPct val="20000"/>
              </a:spcBef>
            </a:pPr>
            <a:r>
              <a:rPr lang="en-GB" sz="1600" b="1">
                <a:solidFill>
                  <a:schemeClr val="tx1"/>
                </a:solidFill>
                <a:latin typeface="Courier New" pitchFamily="49" charset="0"/>
              </a:rPr>
              <a:t> * we must clear BH_Launder,mb() on alpha and then</a:t>
            </a:r>
          </a:p>
          <a:p>
            <a:pPr marL="742950" lvl="1" indent="-285750" algn="l">
              <a:lnSpc>
                <a:spcPct val="90000"/>
              </a:lnSpc>
              <a:spcBef>
                <a:spcPct val="20000"/>
              </a:spcBef>
            </a:pPr>
            <a:r>
              <a:rPr lang="en-GB" sz="1600" b="1">
                <a:solidFill>
                  <a:schemeClr val="tx1"/>
                </a:solidFill>
                <a:latin typeface="Courier New" pitchFamily="49" charset="0"/>
              </a:rPr>
              <a:t> * clear BH_Lock, so no reader can see BH_Launder set</a:t>
            </a:r>
          </a:p>
          <a:p>
            <a:pPr marL="742950" lvl="1" indent="-285750" algn="l">
              <a:lnSpc>
                <a:spcPct val="90000"/>
              </a:lnSpc>
              <a:spcBef>
                <a:spcPct val="20000"/>
              </a:spcBef>
            </a:pPr>
            <a:r>
              <a:rPr lang="en-GB" sz="1600" b="1">
                <a:solidFill>
                  <a:schemeClr val="tx1"/>
                </a:solidFill>
                <a:latin typeface="Courier New" pitchFamily="49" charset="0"/>
              </a:rPr>
              <a:t> * on an unlocked buffer and then risk to deadlock. </a:t>
            </a:r>
          </a:p>
          <a:p>
            <a:pPr marL="742950" lvl="1" indent="-285750" algn="l">
              <a:lnSpc>
                <a:spcPct val="90000"/>
              </a:lnSpc>
              <a:spcBef>
                <a:spcPct val="20000"/>
              </a:spcBef>
            </a:pPr>
            <a:r>
              <a:rPr lang="en-GB" sz="1600" b="1">
                <a:solidFill>
                  <a:schemeClr val="tx1"/>
                </a:solidFill>
                <a:latin typeface="Courier New" pitchFamily="49" charset="0"/>
              </a:rPr>
              <a:t> */</a:t>
            </a:r>
            <a:r>
              <a:rPr lang="en-GB" sz="1600">
                <a:solidFill>
                  <a:schemeClr val="tx1"/>
                </a:solidFill>
                <a:latin typeface="Courier New" pitchFamily="49" charset="0"/>
              </a:rPr>
              <a:t> </a:t>
            </a:r>
          </a:p>
        </p:txBody>
      </p:sp>
      <p:sp>
        <p:nvSpPr>
          <p:cNvPr id="606213" name="AutoShape 5"/>
          <p:cNvSpPr>
            <a:spLocks noChangeArrowheads="1"/>
          </p:cNvSpPr>
          <p:nvPr/>
        </p:nvSpPr>
        <p:spPr bwMode="auto">
          <a:xfrm>
            <a:off x="5915025" y="2403475"/>
            <a:ext cx="3033713" cy="1249363"/>
          </a:xfrm>
          <a:prstGeom prst="wedgeRoundRectCallout">
            <a:avLst>
              <a:gd name="adj1" fmla="val -44977"/>
              <a:gd name="adj2" fmla="val 76301"/>
              <a:gd name="adj3" fmla="val 16667"/>
            </a:avLst>
          </a:prstGeom>
          <a:solidFill>
            <a:srgbClr val="FFFF99"/>
          </a:solidFill>
          <a:ln w="57150" algn="ctr">
            <a:solidFill>
              <a:srgbClr val="FF7C80"/>
            </a:solidFill>
            <a:miter lim="800000"/>
            <a:headEnd/>
            <a:tailEnd/>
          </a:ln>
        </p:spPr>
        <p:txBody>
          <a:bodyPr/>
          <a:lstStyle/>
          <a:p>
            <a:r>
              <a:rPr lang="en-US" sz="2400" dirty="0">
                <a:solidFill>
                  <a:srgbClr val="0000FF"/>
                </a:solidFill>
                <a:latin typeface="Arial" pitchFamily="34" charset="0"/>
                <a:cs typeface="Arial" pitchFamily="34" charset="0"/>
              </a:rPr>
              <a:t>Actual comment from Linux Kernel</a:t>
            </a:r>
          </a:p>
          <a:p>
            <a:r>
              <a:rPr lang="en-US" sz="1400" dirty="0">
                <a:solidFill>
                  <a:srgbClr val="0000FF"/>
                </a:solidFill>
                <a:latin typeface="Arial" pitchFamily="34" charset="0"/>
                <a:cs typeface="Arial" pitchFamily="34" charset="0"/>
              </a:rPr>
              <a:t>(hat tip: Bradley </a:t>
            </a:r>
            <a:r>
              <a:rPr lang="en-GB" sz="1400" dirty="0" err="1">
                <a:solidFill>
                  <a:srgbClr val="0000FF"/>
                </a:solidFill>
                <a:latin typeface="Arial" pitchFamily="34" charset="0"/>
                <a:cs typeface="Arial" pitchFamily="34" charset="0"/>
              </a:rPr>
              <a:t>Kuszmaul</a:t>
            </a:r>
            <a:r>
              <a:rPr lang="en-GB" sz="1400" dirty="0">
                <a:solidFill>
                  <a:srgbClr val="0000FF"/>
                </a:solidFill>
                <a:latin typeface="Arial" pitchFamily="34" charset="0"/>
                <a:cs typeface="Arial" pitchFamily="34" charset="0"/>
              </a:rPr>
              <a:t>)</a:t>
            </a:r>
          </a:p>
        </p:txBody>
      </p:sp>
      <p:sp>
        <p:nvSpPr>
          <p:cNvPr id="8"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6212"/>
                                        </p:tgtEl>
                                        <p:attrNameLst>
                                          <p:attrName>style.visibility</p:attrName>
                                        </p:attrNameLst>
                                      </p:cBhvr>
                                      <p:to>
                                        <p:strVal val="visible"/>
                                      </p:to>
                                    </p:set>
                                    <p:animEffect transition="in" filter="blinds(horizontal)">
                                      <p:cBhvr>
                                        <p:cTn id="7" dur="500"/>
                                        <p:tgtEl>
                                          <p:spTgt spid="6062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06213"/>
                                        </p:tgtEl>
                                        <p:attrNameLst>
                                          <p:attrName>style.visibility</p:attrName>
                                        </p:attrNameLst>
                                      </p:cBhvr>
                                      <p:to>
                                        <p:strVal val="visible"/>
                                      </p:to>
                                    </p:set>
                                    <p:animEffect transition="in" filter="blinds(horizontal)">
                                      <p:cBhvr>
                                        <p:cTn id="11" dur="500"/>
                                        <p:tgtEl>
                                          <p:spTgt spid="606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2" grpId="0"/>
      <p:bldP spid="6062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40963" name="Rectangle 6"/>
          <p:cNvSpPr>
            <a:spLocks noGrp="1" noChangeArrowheads="1"/>
          </p:cNvSpPr>
          <p:nvPr>
            <p:ph type="sldNum" sz="quarter" idx="10"/>
          </p:nvPr>
        </p:nvSpPr>
        <p:spPr>
          <a:noFill/>
        </p:spPr>
        <p:txBody>
          <a:bodyPr/>
          <a:lstStyle/>
          <a:p>
            <a:fld id="{87C9F028-700B-4BAC-8A2F-2010CB4FBC41}" type="slidenum">
              <a:rPr lang="ar-SA" smtClean="0">
                <a:cs typeface="Arial" pitchFamily="34" charset="0"/>
              </a:rPr>
              <a:pPr/>
              <a:t>80</a:t>
            </a:fld>
            <a:endParaRPr lang="en-US">
              <a:cs typeface="Arial" pitchFamily="34" charset="0"/>
            </a:endParaRPr>
          </a:p>
        </p:txBody>
      </p:sp>
      <p:sp>
        <p:nvSpPr>
          <p:cNvPr id="40964" name="Rectangle 2"/>
          <p:cNvSpPr>
            <a:spLocks noGrp="1" noChangeArrowheads="1"/>
          </p:cNvSpPr>
          <p:nvPr>
            <p:ph type="title"/>
          </p:nvPr>
        </p:nvSpPr>
        <p:spPr>
          <a:xfrm>
            <a:off x="714375" y="285750"/>
            <a:ext cx="7772400" cy="1143000"/>
          </a:xfrm>
        </p:spPr>
        <p:txBody>
          <a:bodyPr/>
          <a:lstStyle/>
          <a:p>
            <a:r>
              <a:rPr lang="en-US"/>
              <a:t>Internal Consistency</a:t>
            </a:r>
          </a:p>
        </p:txBody>
      </p:sp>
      <p:sp>
        <p:nvSpPr>
          <p:cNvPr id="40965" name="Rectangle 4"/>
          <p:cNvSpPr>
            <a:spLocks noChangeArrowheads="1"/>
          </p:cNvSpPr>
          <p:nvPr/>
        </p:nvSpPr>
        <p:spPr bwMode="auto">
          <a:xfrm>
            <a:off x="2411413" y="1989138"/>
            <a:ext cx="576262" cy="2952750"/>
          </a:xfrm>
          <a:prstGeom prst="rect">
            <a:avLst/>
          </a:prstGeom>
          <a:solidFill>
            <a:srgbClr val="00FFCC"/>
          </a:solidFill>
          <a:ln w="9525">
            <a:solidFill>
              <a:schemeClr val="tx1"/>
            </a:solidFill>
            <a:miter lim="800000"/>
            <a:headEnd/>
            <a:tailEnd/>
          </a:ln>
        </p:spPr>
        <p:txBody>
          <a:bodyPr wrap="none" anchor="ctr"/>
          <a:lstStyle/>
          <a:p>
            <a:endParaRPr lang="en-US" sz="2400" dirty="0">
              <a:latin typeface="Arial" pitchFamily="34" charset="0"/>
            </a:endParaRPr>
          </a:p>
        </p:txBody>
      </p:sp>
      <p:sp>
        <p:nvSpPr>
          <p:cNvPr id="40966" name="Line 5"/>
          <p:cNvSpPr>
            <a:spLocks noChangeShapeType="1"/>
          </p:cNvSpPr>
          <p:nvPr/>
        </p:nvSpPr>
        <p:spPr bwMode="auto">
          <a:xfrm>
            <a:off x="2411413" y="242093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67" name="Line 6"/>
          <p:cNvSpPr>
            <a:spLocks noChangeShapeType="1"/>
          </p:cNvSpPr>
          <p:nvPr/>
        </p:nvSpPr>
        <p:spPr bwMode="auto">
          <a:xfrm>
            <a:off x="2411413" y="2925763"/>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68" name="Line 7"/>
          <p:cNvSpPr>
            <a:spLocks noChangeShapeType="1"/>
          </p:cNvSpPr>
          <p:nvPr/>
        </p:nvSpPr>
        <p:spPr bwMode="auto">
          <a:xfrm>
            <a:off x="2411413" y="343058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69" name="Line 8"/>
          <p:cNvSpPr>
            <a:spLocks noChangeShapeType="1"/>
          </p:cNvSpPr>
          <p:nvPr/>
        </p:nvSpPr>
        <p:spPr bwMode="auto">
          <a:xfrm>
            <a:off x="2411413" y="3935413"/>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70" name="Line 9"/>
          <p:cNvSpPr>
            <a:spLocks noChangeShapeType="1"/>
          </p:cNvSpPr>
          <p:nvPr/>
        </p:nvSpPr>
        <p:spPr bwMode="auto">
          <a:xfrm>
            <a:off x="2411413" y="4440238"/>
            <a:ext cx="576262" cy="0"/>
          </a:xfrm>
          <a:prstGeom prst="line">
            <a:avLst/>
          </a:prstGeom>
          <a:noFill/>
          <a:ln w="9525">
            <a:solidFill>
              <a:schemeClr val="tx1"/>
            </a:solidFill>
            <a:round/>
            <a:headEnd/>
            <a:tailEnd/>
          </a:ln>
        </p:spPr>
        <p:txBody>
          <a:bodyPr/>
          <a:lstStyle/>
          <a:p>
            <a:endParaRPr lang="en-US" dirty="0">
              <a:latin typeface="Arial" pitchFamily="34" charset="0"/>
            </a:endParaRPr>
          </a:p>
        </p:txBody>
      </p:sp>
      <p:sp>
        <p:nvSpPr>
          <p:cNvPr id="40971" name="Line 10"/>
          <p:cNvSpPr>
            <a:spLocks noChangeShapeType="1"/>
          </p:cNvSpPr>
          <p:nvPr/>
        </p:nvSpPr>
        <p:spPr bwMode="auto">
          <a:xfrm flipV="1">
            <a:off x="2987675" y="155733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40972" name="Line 11"/>
          <p:cNvSpPr>
            <a:spLocks noChangeShapeType="1"/>
          </p:cNvSpPr>
          <p:nvPr/>
        </p:nvSpPr>
        <p:spPr bwMode="auto">
          <a:xfrm flipV="1">
            <a:off x="2411413" y="155733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40973" name="Line 12"/>
          <p:cNvSpPr>
            <a:spLocks noChangeShapeType="1"/>
          </p:cNvSpPr>
          <p:nvPr/>
        </p:nvSpPr>
        <p:spPr bwMode="auto">
          <a:xfrm flipV="1">
            <a:off x="2411413" y="494188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40974" name="Line 13"/>
          <p:cNvSpPr>
            <a:spLocks noChangeShapeType="1"/>
          </p:cNvSpPr>
          <p:nvPr/>
        </p:nvSpPr>
        <p:spPr bwMode="auto">
          <a:xfrm flipV="1">
            <a:off x="2987675" y="4941888"/>
            <a:ext cx="0" cy="431800"/>
          </a:xfrm>
          <a:prstGeom prst="line">
            <a:avLst/>
          </a:prstGeom>
          <a:noFill/>
          <a:ln w="9525">
            <a:solidFill>
              <a:schemeClr val="tx1"/>
            </a:solidFill>
            <a:prstDash val="dash"/>
            <a:round/>
            <a:headEnd/>
            <a:tailEnd/>
          </a:ln>
        </p:spPr>
        <p:txBody>
          <a:bodyPr/>
          <a:lstStyle/>
          <a:p>
            <a:endParaRPr lang="en-US" dirty="0">
              <a:latin typeface="Arial" pitchFamily="34" charset="0"/>
            </a:endParaRPr>
          </a:p>
        </p:txBody>
      </p:sp>
      <p:sp>
        <p:nvSpPr>
          <p:cNvPr id="40976" name="Text Box 297"/>
          <p:cNvSpPr txBox="1">
            <a:spLocks noChangeArrowheads="1"/>
          </p:cNvSpPr>
          <p:nvPr/>
        </p:nvSpPr>
        <p:spPr bwMode="auto">
          <a:xfrm>
            <a:off x="2970213" y="2459038"/>
            <a:ext cx="387350" cy="457200"/>
          </a:xfrm>
          <a:prstGeom prst="rect">
            <a:avLst/>
          </a:prstGeom>
          <a:noFill/>
          <a:ln w="9525">
            <a:noFill/>
            <a:miter lim="800000"/>
            <a:headEnd/>
            <a:tailEnd/>
          </a:ln>
        </p:spPr>
        <p:txBody>
          <a:bodyPr>
            <a:spAutoFit/>
          </a:bodyPr>
          <a:lstStyle/>
          <a:p>
            <a:r>
              <a:rPr lang="en-US" sz="2400" b="1" dirty="0">
                <a:latin typeface="Arial" pitchFamily="34" charset="0"/>
                <a:cs typeface="Arial" pitchFamily="34" charset="0"/>
              </a:rPr>
              <a:t>x</a:t>
            </a:r>
          </a:p>
        </p:txBody>
      </p:sp>
      <p:sp>
        <p:nvSpPr>
          <p:cNvPr id="40977" name="Text Box 298"/>
          <p:cNvSpPr txBox="1">
            <a:spLocks noChangeArrowheads="1"/>
          </p:cNvSpPr>
          <p:nvPr/>
        </p:nvSpPr>
        <p:spPr bwMode="auto">
          <a:xfrm>
            <a:off x="2954338" y="3467100"/>
            <a:ext cx="387350" cy="457200"/>
          </a:xfrm>
          <a:prstGeom prst="rect">
            <a:avLst/>
          </a:prstGeom>
          <a:noFill/>
          <a:ln w="9525">
            <a:noFill/>
            <a:miter lim="800000"/>
            <a:headEnd/>
            <a:tailEnd/>
          </a:ln>
        </p:spPr>
        <p:txBody>
          <a:bodyPr>
            <a:spAutoFit/>
          </a:bodyPr>
          <a:lstStyle/>
          <a:p>
            <a:r>
              <a:rPr lang="en-US" sz="2400" b="1" dirty="0">
                <a:latin typeface="Arial" pitchFamily="34" charset="0"/>
                <a:cs typeface="Arial" pitchFamily="34" charset="0"/>
              </a:rPr>
              <a:t>y</a:t>
            </a:r>
          </a:p>
        </p:txBody>
      </p:sp>
      <p:sp>
        <p:nvSpPr>
          <p:cNvPr id="96" name="Text Box 297"/>
          <p:cNvSpPr txBox="1">
            <a:spLocks noChangeArrowheads="1"/>
          </p:cNvSpPr>
          <p:nvPr/>
        </p:nvSpPr>
        <p:spPr bwMode="auto">
          <a:xfrm>
            <a:off x="2500313" y="2428875"/>
            <a:ext cx="387350" cy="461963"/>
          </a:xfrm>
          <a:prstGeom prst="rect">
            <a:avLst/>
          </a:prstGeom>
          <a:noFill/>
          <a:ln w="9525">
            <a:noFill/>
            <a:miter lim="800000"/>
            <a:headEnd/>
            <a:tailEnd/>
          </a:ln>
        </p:spPr>
        <p:txBody>
          <a:bodyPr>
            <a:spAutoFit/>
          </a:bodyPr>
          <a:lstStyle/>
          <a:p>
            <a:r>
              <a:rPr lang="en-US" sz="2400" b="1" dirty="0">
                <a:latin typeface="Arial" pitchFamily="34" charset="0"/>
              </a:rPr>
              <a:t>4</a:t>
            </a:r>
          </a:p>
        </p:txBody>
      </p:sp>
      <p:sp>
        <p:nvSpPr>
          <p:cNvPr id="97" name="Text Box 297"/>
          <p:cNvSpPr txBox="1">
            <a:spLocks noChangeArrowheads="1"/>
          </p:cNvSpPr>
          <p:nvPr/>
        </p:nvSpPr>
        <p:spPr bwMode="auto">
          <a:xfrm>
            <a:off x="2500313" y="3429000"/>
            <a:ext cx="387350" cy="461963"/>
          </a:xfrm>
          <a:prstGeom prst="rect">
            <a:avLst/>
          </a:prstGeom>
          <a:noFill/>
          <a:ln w="9525">
            <a:noFill/>
            <a:miter lim="800000"/>
            <a:headEnd/>
            <a:tailEnd/>
          </a:ln>
        </p:spPr>
        <p:txBody>
          <a:bodyPr>
            <a:spAutoFit/>
          </a:bodyPr>
          <a:lstStyle/>
          <a:p>
            <a:r>
              <a:rPr lang="en-US" sz="2400" b="1" dirty="0">
                <a:latin typeface="Arial" pitchFamily="34" charset="0"/>
              </a:rPr>
              <a:t>2</a:t>
            </a:r>
          </a:p>
        </p:txBody>
      </p:sp>
      <p:grpSp>
        <p:nvGrpSpPr>
          <p:cNvPr id="2" name="Group 99"/>
          <p:cNvGrpSpPr>
            <a:grpSpLocks/>
          </p:cNvGrpSpPr>
          <p:nvPr/>
        </p:nvGrpSpPr>
        <p:grpSpPr bwMode="auto">
          <a:xfrm>
            <a:off x="2541588" y="2466975"/>
            <a:ext cx="387350" cy="1462088"/>
            <a:chOff x="3970336" y="2581267"/>
            <a:chExt cx="387350" cy="1461704"/>
          </a:xfrm>
        </p:grpSpPr>
        <p:sp>
          <p:nvSpPr>
            <p:cNvPr id="40989" name="Text Box 297"/>
            <p:cNvSpPr txBox="1">
              <a:spLocks noChangeArrowheads="1"/>
            </p:cNvSpPr>
            <p:nvPr/>
          </p:nvSpPr>
          <p:spPr bwMode="auto">
            <a:xfrm>
              <a:off x="3970336" y="2581267"/>
              <a:ext cx="387350" cy="461573"/>
            </a:xfrm>
            <a:prstGeom prst="rect">
              <a:avLst/>
            </a:prstGeom>
            <a:noFill/>
            <a:ln w="9525">
              <a:noFill/>
              <a:miter lim="800000"/>
              <a:headEnd/>
              <a:tailEnd/>
            </a:ln>
          </p:spPr>
          <p:txBody>
            <a:bodyPr>
              <a:spAutoFit/>
            </a:bodyPr>
            <a:lstStyle/>
            <a:p>
              <a:r>
                <a:rPr lang="en-US" sz="2400" b="1" dirty="0">
                  <a:solidFill>
                    <a:srgbClr val="FF0000"/>
                  </a:solidFill>
                  <a:latin typeface="Arial" pitchFamily="34" charset="0"/>
                </a:rPr>
                <a:t>8</a:t>
              </a:r>
            </a:p>
          </p:txBody>
        </p:sp>
        <p:sp>
          <p:nvSpPr>
            <p:cNvPr id="40990" name="Text Box 297"/>
            <p:cNvSpPr txBox="1">
              <a:spLocks noChangeArrowheads="1"/>
            </p:cNvSpPr>
            <p:nvPr/>
          </p:nvSpPr>
          <p:spPr bwMode="auto">
            <a:xfrm>
              <a:off x="3970336" y="3581398"/>
              <a:ext cx="387350" cy="461573"/>
            </a:xfrm>
            <a:prstGeom prst="rect">
              <a:avLst/>
            </a:prstGeom>
            <a:noFill/>
            <a:ln w="9525">
              <a:noFill/>
              <a:miter lim="800000"/>
              <a:headEnd/>
              <a:tailEnd/>
            </a:ln>
          </p:spPr>
          <p:txBody>
            <a:bodyPr>
              <a:spAutoFit/>
            </a:bodyPr>
            <a:lstStyle/>
            <a:p>
              <a:r>
                <a:rPr lang="en-US" sz="2400" b="1" dirty="0">
                  <a:solidFill>
                    <a:srgbClr val="FF0000"/>
                  </a:solidFill>
                  <a:latin typeface="Arial" pitchFamily="34" charset="0"/>
                </a:rPr>
                <a:t>4</a:t>
              </a:r>
            </a:p>
          </p:txBody>
        </p:sp>
      </p:grpSp>
      <p:sp>
        <p:nvSpPr>
          <p:cNvPr id="101" name="Rectangle 100"/>
          <p:cNvSpPr>
            <a:spLocks noChangeArrowheads="1"/>
          </p:cNvSpPr>
          <p:nvPr/>
        </p:nvSpPr>
        <p:spPr bwMode="auto">
          <a:xfrm>
            <a:off x="2428875" y="2428875"/>
            <a:ext cx="571500" cy="500063"/>
          </a:xfrm>
          <a:prstGeom prst="rect">
            <a:avLst/>
          </a:prstGeom>
          <a:noFill/>
          <a:ln w="44450" algn="ctr">
            <a:solidFill>
              <a:schemeClr val="accent2"/>
            </a:solidFill>
            <a:round/>
            <a:headEnd/>
            <a:tailEnd/>
          </a:ln>
        </p:spPr>
        <p:txBody>
          <a:bodyPr/>
          <a:lstStyle/>
          <a:p>
            <a:endParaRPr lang="en-US" sz="2400" dirty="0">
              <a:latin typeface="Arial" pitchFamily="34" charset="0"/>
            </a:endParaRPr>
          </a:p>
        </p:txBody>
      </p:sp>
      <p:sp>
        <p:nvSpPr>
          <p:cNvPr id="27" name="Rectangle 26"/>
          <p:cNvSpPr>
            <a:spLocks noChangeArrowheads="1"/>
          </p:cNvSpPr>
          <p:nvPr/>
        </p:nvSpPr>
        <p:spPr bwMode="auto">
          <a:xfrm>
            <a:off x="2428875" y="2500313"/>
            <a:ext cx="571500" cy="1428750"/>
          </a:xfrm>
          <a:prstGeom prst="rect">
            <a:avLst/>
          </a:prstGeom>
          <a:noFill/>
          <a:ln w="44450" algn="ctr">
            <a:solidFill>
              <a:srgbClr val="FF0000"/>
            </a:solidFill>
            <a:round/>
            <a:headEnd/>
            <a:tailEnd/>
          </a:ln>
        </p:spPr>
        <p:txBody>
          <a:bodyPr/>
          <a:lstStyle/>
          <a:p>
            <a:endParaRPr lang="en-US" sz="2400" dirty="0">
              <a:latin typeface="Arial" pitchFamily="34" charset="0"/>
            </a:endParaRPr>
          </a:p>
        </p:txBody>
      </p:sp>
      <p:sp>
        <p:nvSpPr>
          <p:cNvPr id="40992" name="Text Box 32"/>
          <p:cNvSpPr txBox="1">
            <a:spLocks noChangeArrowheads="1"/>
          </p:cNvSpPr>
          <p:nvPr/>
        </p:nvSpPr>
        <p:spPr bwMode="auto">
          <a:xfrm>
            <a:off x="3989388" y="2092325"/>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Invariant: </a:t>
            </a:r>
            <a:r>
              <a:rPr lang="en-US" sz="2800">
                <a:solidFill>
                  <a:schemeClr val="tx1"/>
                </a:solidFill>
                <a:latin typeface="Gill Sans MT" pitchFamily="34" charset="0"/>
              </a:rPr>
              <a:t>x = 2y</a:t>
            </a:r>
          </a:p>
        </p:txBody>
      </p:sp>
      <p:sp>
        <p:nvSpPr>
          <p:cNvPr id="40993" name="Text Box 33"/>
          <p:cNvSpPr txBox="1">
            <a:spLocks noChangeArrowheads="1"/>
          </p:cNvSpPr>
          <p:nvPr/>
        </p:nvSpPr>
        <p:spPr bwMode="auto">
          <a:xfrm>
            <a:off x="3257550" y="26098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tx1"/>
                </a:solidFill>
                <a:latin typeface="Gill Sans MT" pitchFamily="34" charset="0"/>
              </a:rPr>
              <a:t>Transaction</a:t>
            </a:r>
            <a:r>
              <a:rPr lang="en-US" sz="2800">
                <a:solidFill>
                  <a:srgbClr val="0000FF"/>
                </a:solidFill>
                <a:latin typeface="Gill Sans MT" pitchFamily="34" charset="0"/>
              </a:rPr>
              <a:t> A: reads </a:t>
            </a:r>
            <a:r>
              <a:rPr lang="en-US" sz="2800">
                <a:solidFill>
                  <a:schemeClr val="tx1"/>
                </a:solidFill>
                <a:latin typeface="Gill Sans MT" pitchFamily="34" charset="0"/>
              </a:rPr>
              <a:t>x = 4</a:t>
            </a:r>
          </a:p>
        </p:txBody>
      </p:sp>
      <p:sp>
        <p:nvSpPr>
          <p:cNvPr id="40994" name="Text Box 34"/>
          <p:cNvSpPr txBox="1">
            <a:spLocks noChangeArrowheads="1"/>
          </p:cNvSpPr>
          <p:nvPr/>
        </p:nvSpPr>
        <p:spPr bwMode="auto">
          <a:xfrm>
            <a:off x="4008438" y="303847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tx1"/>
                </a:solidFill>
                <a:latin typeface="Gill Sans MT" pitchFamily="34" charset="0"/>
              </a:rPr>
              <a:t>Transaction</a:t>
            </a:r>
            <a:r>
              <a:rPr lang="en-US" sz="2800">
                <a:solidFill>
                  <a:srgbClr val="0000FF"/>
                </a:solidFill>
                <a:latin typeface="Gill Sans MT" pitchFamily="34" charset="0"/>
              </a:rPr>
              <a:t> </a:t>
            </a:r>
            <a:r>
              <a:rPr lang="en-US" sz="2800">
                <a:solidFill>
                  <a:srgbClr val="FF0000"/>
                </a:solidFill>
                <a:latin typeface="Gill Sans MT" pitchFamily="34" charset="0"/>
              </a:rPr>
              <a:t>B</a:t>
            </a:r>
            <a:r>
              <a:rPr lang="en-US" sz="2800">
                <a:solidFill>
                  <a:srgbClr val="0000FF"/>
                </a:solidFill>
                <a:latin typeface="Gill Sans MT" pitchFamily="34" charset="0"/>
              </a:rPr>
              <a:t>: writes</a:t>
            </a:r>
          </a:p>
          <a:p>
            <a:r>
              <a:rPr lang="en-US" sz="2800">
                <a:solidFill>
                  <a:schemeClr val="tx1"/>
                </a:solidFill>
                <a:latin typeface="Gill Sans MT" pitchFamily="34" charset="0"/>
              </a:rPr>
              <a:t>8 </a:t>
            </a:r>
            <a:r>
              <a:rPr lang="en-US" sz="2800">
                <a:solidFill>
                  <a:schemeClr val="accent2"/>
                </a:solidFill>
                <a:latin typeface="Gill Sans MT" pitchFamily="34" charset="0"/>
              </a:rPr>
              <a:t>to</a:t>
            </a:r>
            <a:r>
              <a:rPr lang="en-US" sz="2800">
                <a:solidFill>
                  <a:schemeClr val="tx1"/>
                </a:solidFill>
                <a:latin typeface="Gill Sans MT" pitchFamily="34" charset="0"/>
              </a:rPr>
              <a:t> x, 16 </a:t>
            </a:r>
            <a:r>
              <a:rPr lang="en-US" sz="2800">
                <a:solidFill>
                  <a:schemeClr val="accent2"/>
                </a:solidFill>
                <a:latin typeface="Gill Sans MT" pitchFamily="34" charset="0"/>
              </a:rPr>
              <a:t>to</a:t>
            </a:r>
            <a:r>
              <a:rPr lang="en-US" sz="2800">
                <a:solidFill>
                  <a:schemeClr val="tx1"/>
                </a:solidFill>
                <a:latin typeface="Gill Sans MT" pitchFamily="34" charset="0"/>
              </a:rPr>
              <a:t> y, </a:t>
            </a:r>
            <a:r>
              <a:rPr lang="en-US" sz="2800">
                <a:solidFill>
                  <a:srgbClr val="0000FF"/>
                </a:solidFill>
                <a:latin typeface="Gill Sans MT" pitchFamily="34" charset="0"/>
              </a:rPr>
              <a:t>aborts A</a:t>
            </a:r>
            <a:r>
              <a:rPr lang="en-US" sz="2800">
                <a:solidFill>
                  <a:schemeClr val="tx1"/>
                </a:solidFill>
                <a:latin typeface="Gill Sans MT" pitchFamily="34" charset="0"/>
              </a:rPr>
              <a:t> )</a:t>
            </a:r>
          </a:p>
        </p:txBody>
      </p:sp>
      <p:sp>
        <p:nvSpPr>
          <p:cNvPr id="40995" name="Text Box 35"/>
          <p:cNvSpPr txBox="1">
            <a:spLocks noChangeArrowheads="1"/>
          </p:cNvSpPr>
          <p:nvPr/>
        </p:nvSpPr>
        <p:spPr bwMode="auto">
          <a:xfrm>
            <a:off x="3321050" y="3937000"/>
            <a:ext cx="4530725" cy="1411288"/>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tx1"/>
                </a:solidFill>
                <a:latin typeface="Gill Sans MT" pitchFamily="34" charset="0"/>
              </a:rPr>
              <a:t>Transaction</a:t>
            </a:r>
            <a:r>
              <a:rPr lang="en-US" sz="2800">
                <a:solidFill>
                  <a:srgbClr val="0000FF"/>
                </a:solidFill>
                <a:latin typeface="Gill Sans MT" pitchFamily="34" charset="0"/>
              </a:rPr>
              <a:t> A: (zombie)</a:t>
            </a:r>
          </a:p>
          <a:p>
            <a:r>
              <a:rPr lang="en-US" sz="2800">
                <a:solidFill>
                  <a:srgbClr val="0000FF"/>
                </a:solidFill>
                <a:latin typeface="Gill Sans MT" pitchFamily="34" charset="0"/>
              </a:rPr>
              <a:t>reads </a:t>
            </a:r>
            <a:r>
              <a:rPr lang="en-US" sz="2800">
                <a:solidFill>
                  <a:schemeClr val="tx1"/>
                </a:solidFill>
                <a:latin typeface="Gill Sans MT" pitchFamily="34" charset="0"/>
              </a:rPr>
              <a:t>y = 4</a:t>
            </a:r>
          </a:p>
          <a:p>
            <a:r>
              <a:rPr lang="en-US" sz="2800">
                <a:solidFill>
                  <a:schemeClr val="accent2"/>
                </a:solidFill>
                <a:latin typeface="Gill Sans MT" pitchFamily="34" charset="0"/>
              </a:rPr>
              <a:t>computes</a:t>
            </a:r>
            <a:r>
              <a:rPr lang="en-US" sz="2800">
                <a:solidFill>
                  <a:schemeClr val="tx1"/>
                </a:solidFill>
                <a:latin typeface="Gill Sans MT" pitchFamily="34" charset="0"/>
              </a:rPr>
              <a:t> 1/(x-y)</a:t>
            </a:r>
          </a:p>
        </p:txBody>
      </p:sp>
      <p:sp>
        <p:nvSpPr>
          <p:cNvPr id="41001" name="Text Box 41"/>
          <p:cNvSpPr txBox="1">
            <a:spLocks noChangeArrowheads="1"/>
          </p:cNvSpPr>
          <p:nvPr/>
        </p:nvSpPr>
        <p:spPr bwMode="auto">
          <a:xfrm>
            <a:off x="4084638" y="52514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accent2"/>
                </a:solidFill>
                <a:latin typeface="Gill Sans MT" pitchFamily="34" charset="0"/>
              </a:rPr>
              <a:t>Divide by zero</a:t>
            </a:r>
            <a:r>
              <a:rPr lang="en-US" sz="2800">
                <a:solidFill>
                  <a:schemeClr val="tx1"/>
                </a:solidFill>
                <a:latin typeface="Gill Sans MT" pitchFamily="34" charset="0"/>
              </a:rPr>
              <a:t> FAIL!</a:t>
            </a:r>
          </a:p>
        </p:txBody>
      </p:sp>
      <p:sp>
        <p:nvSpPr>
          <p:cNvPr id="29" name="Rectangle 28"/>
          <p:cNvSpPr>
            <a:spLocks noChangeArrowheads="1"/>
          </p:cNvSpPr>
          <p:nvPr/>
        </p:nvSpPr>
        <p:spPr bwMode="auto">
          <a:xfrm>
            <a:off x="2428875" y="3429000"/>
            <a:ext cx="571500" cy="500063"/>
          </a:xfrm>
          <a:prstGeom prst="rect">
            <a:avLst/>
          </a:prstGeom>
          <a:noFill/>
          <a:ln w="44450" algn="ctr">
            <a:solidFill>
              <a:schemeClr val="accent2"/>
            </a:solidFill>
            <a:round/>
            <a:headEnd/>
            <a:tailEnd/>
          </a:ln>
        </p:spPr>
        <p:txBody>
          <a:bodyPr/>
          <a:lstStyle/>
          <a:p>
            <a:endParaRPr lang="en-US" sz="2400" dirty="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92"/>
                                        </p:tgtEl>
                                        <p:attrNameLst>
                                          <p:attrName>style.visibility</p:attrName>
                                        </p:attrNameLst>
                                      </p:cBhvr>
                                      <p:to>
                                        <p:strVal val="visible"/>
                                      </p:to>
                                    </p:set>
                                    <p:animEffect transition="in" filter="blinds(horizontal)">
                                      <p:cBhvr>
                                        <p:cTn id="7" dur="500"/>
                                        <p:tgtEl>
                                          <p:spTgt spid="409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93"/>
                                        </p:tgtEl>
                                        <p:attrNameLst>
                                          <p:attrName>style.visibility</p:attrName>
                                        </p:attrNameLst>
                                      </p:cBhvr>
                                      <p:to>
                                        <p:strVal val="visible"/>
                                      </p:to>
                                    </p:set>
                                    <p:animEffect transition="in" filter="blinds(horizontal)">
                                      <p:cBhvr>
                                        <p:cTn id="12" dur="500"/>
                                        <p:tgtEl>
                                          <p:spTgt spid="4099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blinds(horizontal)">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0994"/>
                                        </p:tgtEl>
                                        <p:attrNameLst>
                                          <p:attrName>style.visibility</p:attrName>
                                        </p:attrNameLst>
                                      </p:cBhvr>
                                      <p:to>
                                        <p:strVal val="visible"/>
                                      </p:to>
                                    </p:set>
                                    <p:animEffect transition="in" filter="blinds(horizontal)">
                                      <p:cBhvr>
                                        <p:cTn id="20" dur="500"/>
                                        <p:tgtEl>
                                          <p:spTgt spid="40994"/>
                                        </p:tgtEl>
                                      </p:cBhvr>
                                    </p:animEffect>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995"/>
                                        </p:tgtEl>
                                        <p:attrNameLst>
                                          <p:attrName>style.visibility</p:attrName>
                                        </p:attrNameLst>
                                      </p:cBhvr>
                                      <p:to>
                                        <p:strVal val="visible"/>
                                      </p:to>
                                    </p:set>
                                    <p:animEffect transition="in" filter="blinds(horizontal)">
                                      <p:cBhvr>
                                        <p:cTn id="32" dur="500"/>
                                        <p:tgtEl>
                                          <p:spTgt spid="4099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linds(horizontal)">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1001"/>
                                        </p:tgtEl>
                                        <p:attrNameLst>
                                          <p:attrName>style.visibility</p:attrName>
                                        </p:attrNameLst>
                                      </p:cBhvr>
                                      <p:to>
                                        <p:strVal val="visible"/>
                                      </p:to>
                                    </p:set>
                                    <p:animEffect transition="in" filter="blinds(horizontal)">
                                      <p:cBhvr>
                                        <p:cTn id="40" dur="500"/>
                                        <p:tgtEl>
                                          <p:spTgt spid="4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7" grpId="0" animBg="1"/>
      <p:bldP spid="40992" grpId="0" animBg="1"/>
      <p:bldP spid="40993" grpId="0" animBg="1"/>
      <p:bldP spid="40994" grpId="0" animBg="1"/>
      <p:bldP spid="40995" grpId="0" animBg="1"/>
      <p:bldP spid="41001" grpId="0" animBg="1"/>
      <p:bldP spid="2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41987" name="Rectangle 6"/>
          <p:cNvSpPr>
            <a:spLocks noGrp="1" noChangeArrowheads="1"/>
          </p:cNvSpPr>
          <p:nvPr>
            <p:ph type="sldNum" sz="quarter" idx="10"/>
          </p:nvPr>
        </p:nvSpPr>
        <p:spPr>
          <a:noFill/>
        </p:spPr>
        <p:txBody>
          <a:bodyPr/>
          <a:lstStyle/>
          <a:p>
            <a:fld id="{B9E1C747-E7AC-49C1-BCEE-28546493DD6E}" type="slidenum">
              <a:rPr lang="x-none" smtClean="0">
                <a:cs typeface="Arial" pitchFamily="34" charset="0"/>
              </a:rPr>
              <a:pPr/>
              <a:t>81</a:t>
            </a:fld>
            <a:endParaRPr lang="en-US">
              <a:cs typeface="Arial" pitchFamily="34" charset="0"/>
            </a:endParaRPr>
          </a:p>
        </p:txBody>
      </p:sp>
      <p:sp>
        <p:nvSpPr>
          <p:cNvPr id="41988" name="Rectangle 2"/>
          <p:cNvSpPr>
            <a:spLocks noGrp="1" noChangeArrowheads="1"/>
          </p:cNvSpPr>
          <p:nvPr>
            <p:ph type="title"/>
          </p:nvPr>
        </p:nvSpPr>
        <p:spPr/>
        <p:txBody>
          <a:bodyPr/>
          <a:lstStyle/>
          <a:p>
            <a:r>
              <a:rPr lang="en-US" dirty="0"/>
              <a:t>Solution: The Global Clock  (The TL2 Algorithm)</a:t>
            </a:r>
          </a:p>
        </p:txBody>
      </p:sp>
      <p:sp>
        <p:nvSpPr>
          <p:cNvPr id="41989" name="Rectangle 4"/>
          <p:cNvSpPr>
            <a:spLocks noGrp="1" noChangeArrowheads="1"/>
          </p:cNvSpPr>
          <p:nvPr>
            <p:ph type="body" idx="1"/>
          </p:nvPr>
        </p:nvSpPr>
        <p:spPr>
          <a:noFill/>
        </p:spPr>
        <p:txBody>
          <a:bodyPr/>
          <a:lstStyle/>
          <a:p>
            <a:r>
              <a:rPr lang="en-US"/>
              <a:t>Have one shared global</a:t>
            </a:r>
            <a:r>
              <a:rPr lang="en-US">
                <a:solidFill>
                  <a:schemeClr val="accent2"/>
                </a:solidFill>
              </a:rPr>
              <a:t> clock</a:t>
            </a:r>
          </a:p>
          <a:p>
            <a:r>
              <a:rPr lang="en-US"/>
              <a:t>Incremented by (small subset of) writing transactions</a:t>
            </a:r>
          </a:p>
          <a:p>
            <a:r>
              <a:rPr lang="en-US"/>
              <a:t>Read by all transactions</a:t>
            </a:r>
          </a:p>
          <a:p>
            <a:r>
              <a:rPr lang="en-US"/>
              <a:t>Used to validate that state worked on is </a:t>
            </a:r>
            <a:r>
              <a:rPr lang="en-US">
                <a:solidFill>
                  <a:schemeClr val="tx1"/>
                </a:solidFill>
              </a:rPr>
              <a:t>always consistent</a:t>
            </a:r>
          </a:p>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43010"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43011" name="Rectangle 6"/>
          <p:cNvSpPr>
            <a:spLocks noGrp="1" noChangeArrowheads="1"/>
          </p:cNvSpPr>
          <p:nvPr>
            <p:ph type="sldNum" sz="quarter" idx="10"/>
          </p:nvPr>
        </p:nvSpPr>
        <p:spPr>
          <a:noFill/>
        </p:spPr>
        <p:txBody>
          <a:bodyPr/>
          <a:lstStyle/>
          <a:p>
            <a:fld id="{D7D9EFA6-76AF-4FCE-90F7-5A6B6AA8DF52}" type="slidenum">
              <a:rPr lang="x-none" smtClean="0">
                <a:cs typeface="Arial" pitchFamily="34" charset="0"/>
              </a:rPr>
              <a:pPr/>
              <a:t>82</a:t>
            </a:fld>
            <a:endParaRPr lang="en-US">
              <a:cs typeface="Arial" pitchFamily="34" charset="0"/>
            </a:endParaRPr>
          </a:p>
        </p:txBody>
      </p:sp>
      <p:sp>
        <p:nvSpPr>
          <p:cNvPr id="4301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9D71F3AC-7984-4EC1-AF7B-F4FD42E1790A}" type="slidenum">
              <a:rPr lang="x-none" sz="1400">
                <a:solidFill>
                  <a:schemeClr val="tx1"/>
                </a:solidFill>
                <a:latin typeface="Arial" pitchFamily="34" charset="0"/>
                <a:cs typeface="Arial" pitchFamily="34" charset="0"/>
              </a:rPr>
              <a:pPr algn="r"/>
              <a:t>82</a:t>
            </a:fld>
            <a:endParaRPr lang="en-US" sz="1400" dirty="0">
              <a:solidFill>
                <a:schemeClr val="tx1"/>
              </a:solidFill>
              <a:latin typeface="Arial" pitchFamily="34" charset="0"/>
              <a:cs typeface="Arial" pitchFamily="34" charset="0"/>
            </a:endParaRPr>
          </a:p>
        </p:txBody>
      </p:sp>
      <p:sp>
        <p:nvSpPr>
          <p:cNvPr id="43013" name="Rectangle 2"/>
          <p:cNvSpPr>
            <a:spLocks noGrp="1" noChangeArrowheads="1"/>
          </p:cNvSpPr>
          <p:nvPr>
            <p:ph type="title" idx="4294967295"/>
          </p:nvPr>
        </p:nvSpPr>
        <p:spPr>
          <a:xfrm>
            <a:off x="323850" y="260350"/>
            <a:ext cx="8496300" cy="1143000"/>
          </a:xfrm>
        </p:spPr>
        <p:txBody>
          <a:bodyPr/>
          <a:lstStyle/>
          <a:p>
            <a:r>
              <a:rPr lang="en-US" sz="4000"/>
              <a:t>Read-Only Transactions</a:t>
            </a:r>
          </a:p>
        </p:txBody>
      </p:sp>
      <p:sp>
        <p:nvSpPr>
          <p:cNvPr id="43015"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43016"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43017"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18"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19"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20"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43021"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cs typeface="Arial" pitchFamily="34" charset="0"/>
              </a:rPr>
              <a:t>12</a:t>
            </a:r>
          </a:p>
        </p:txBody>
      </p:sp>
      <p:sp>
        <p:nvSpPr>
          <p:cNvPr id="43022"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4305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5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5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6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3024"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43025"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4305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5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5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5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3027"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43028"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4304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5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5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5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3030"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43031"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5" name="Group 49"/>
          <p:cNvGrpSpPr>
            <a:grpSpLocks/>
          </p:cNvGrpSpPr>
          <p:nvPr/>
        </p:nvGrpSpPr>
        <p:grpSpPr bwMode="auto">
          <a:xfrm>
            <a:off x="1635125" y="5241925"/>
            <a:ext cx="415925" cy="606425"/>
            <a:chOff x="2208" y="1920"/>
            <a:chExt cx="1152" cy="1680"/>
          </a:xfrm>
        </p:grpSpPr>
        <p:sp>
          <p:nvSpPr>
            <p:cNvPr id="4304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304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304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304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3033"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43034"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6" name="Group 59"/>
          <p:cNvGrpSpPr>
            <a:grpSpLocks/>
          </p:cNvGrpSpPr>
          <p:nvPr/>
        </p:nvGrpSpPr>
        <p:grpSpPr bwMode="auto">
          <a:xfrm>
            <a:off x="3090863" y="4487863"/>
            <a:ext cx="1765300" cy="1584325"/>
            <a:chOff x="1947" y="2708"/>
            <a:chExt cx="1112" cy="998"/>
          </a:xfrm>
        </p:grpSpPr>
        <p:sp>
          <p:nvSpPr>
            <p:cNvPr id="43043"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43044"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grpSp>
      <p:sp>
        <p:nvSpPr>
          <p:cNvPr id="43039"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43062" name="Text Box 54"/>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62"/>
                                        </p:tgtEl>
                                        <p:attrNameLst>
                                          <p:attrName>style.visibility</p:attrName>
                                        </p:attrNameLst>
                                      </p:cBhvr>
                                      <p:to>
                                        <p:strVal val="visible"/>
                                      </p:to>
                                    </p:set>
                                    <p:animEffect transition="in" filter="blinds(horizontal)">
                                      <p:cBhvr>
                                        <p:cTn id="7" dur="500"/>
                                        <p:tgtEl>
                                          <p:spTgt spid="4306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7932"/>
                                        </p:tgtEl>
                                        <p:attrNameLst>
                                          <p:attrName>style.visibility</p:attrName>
                                        </p:attrNameLst>
                                      </p:cBhvr>
                                      <p:to>
                                        <p:strVal val="visible"/>
                                      </p:to>
                                    </p:set>
                                    <p:animEffect transition="in" filter="blinds(horizontal)">
                                      <p:cBhvr>
                                        <p:cTn id="11" dur="500"/>
                                        <p:tgtEl>
                                          <p:spTgt spid="20793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3039"/>
                                        </p:tgtEl>
                                        <p:attrNameLst>
                                          <p:attrName>style.visibility</p:attrName>
                                        </p:attrNameLst>
                                      </p:cBhvr>
                                      <p:to>
                                        <p:strVal val="visible"/>
                                      </p:to>
                                    </p:set>
                                    <p:animEffect transition="in" filter="blinds(horizontal)">
                                      <p:cBhvr>
                                        <p:cTn id="14" dur="500"/>
                                        <p:tgtEl>
                                          <p:spTgt spid="43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32" grpId="0" animBg="1"/>
      <p:bldP spid="43039" grpId="0"/>
      <p:bldP spid="4306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293891"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93892"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FE01BA8E-E2AE-4C43-9BC3-56ED62ADD9E8}" type="slidenum">
              <a:rPr lang="x-none" sz="1400">
                <a:solidFill>
                  <a:schemeClr val="tx1"/>
                </a:solidFill>
                <a:latin typeface="Arial" pitchFamily="34" charset="0"/>
                <a:cs typeface="Arial" pitchFamily="34" charset="0"/>
              </a:rPr>
              <a:pPr algn="r"/>
              <a:t>83</a:t>
            </a:fld>
            <a:endParaRPr lang="en-US" sz="1400" dirty="0">
              <a:solidFill>
                <a:schemeClr val="tx1"/>
              </a:solidFill>
              <a:latin typeface="Arial" pitchFamily="34" charset="0"/>
              <a:cs typeface="Arial" pitchFamily="34" charset="0"/>
            </a:endParaRPr>
          </a:p>
        </p:txBody>
      </p:sp>
      <p:sp>
        <p:nvSpPr>
          <p:cNvPr id="293893"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252092B-4DC7-4E71-AAC5-E7527D136BF4}" type="slidenum">
              <a:rPr lang="x-none" sz="1400">
                <a:solidFill>
                  <a:schemeClr val="tx1"/>
                </a:solidFill>
                <a:latin typeface="Arial" pitchFamily="34" charset="0"/>
                <a:cs typeface="Arial" pitchFamily="34" charset="0"/>
              </a:rPr>
              <a:pPr algn="r"/>
              <a:t>83</a:t>
            </a:fld>
            <a:endParaRPr lang="en-US" sz="1400" dirty="0">
              <a:solidFill>
                <a:schemeClr val="tx1"/>
              </a:solidFill>
              <a:latin typeface="Arial" pitchFamily="34" charset="0"/>
              <a:cs typeface="Arial" pitchFamily="34" charset="0"/>
            </a:endParaRPr>
          </a:p>
        </p:txBody>
      </p:sp>
      <p:sp>
        <p:nvSpPr>
          <p:cNvPr id="293894" name="Rectangle 2"/>
          <p:cNvSpPr>
            <a:spLocks noGrp="1" noChangeArrowheads="1"/>
          </p:cNvSpPr>
          <p:nvPr>
            <p:ph type="title" idx="4294967295"/>
          </p:nvPr>
        </p:nvSpPr>
        <p:spPr>
          <a:xfrm>
            <a:off x="323850" y="260350"/>
            <a:ext cx="8496300" cy="1143000"/>
          </a:xfrm>
        </p:spPr>
        <p:txBody>
          <a:bodyPr/>
          <a:lstStyle/>
          <a:p>
            <a:r>
              <a:rPr lang="en-US" sz="4000"/>
              <a:t>Read-Only Transactions</a:t>
            </a:r>
          </a:p>
        </p:txBody>
      </p:sp>
      <p:sp>
        <p:nvSpPr>
          <p:cNvPr id="293895"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293896"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293897"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898"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899"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00"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293901"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293902"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29390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90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90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0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3908"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293909"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29391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91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91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1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3915"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293916"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29391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91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92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2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3922"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293923"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5" name="Group 49"/>
          <p:cNvGrpSpPr>
            <a:grpSpLocks/>
          </p:cNvGrpSpPr>
          <p:nvPr/>
        </p:nvGrpSpPr>
        <p:grpSpPr bwMode="auto">
          <a:xfrm>
            <a:off x="1635125" y="5241925"/>
            <a:ext cx="415925" cy="606425"/>
            <a:chOff x="2208" y="1920"/>
            <a:chExt cx="1152" cy="1680"/>
          </a:xfrm>
        </p:grpSpPr>
        <p:sp>
          <p:nvSpPr>
            <p:cNvPr id="29392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392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392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392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3929"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293930"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07919"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207920"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grpSp>
        <p:nvGrpSpPr>
          <p:cNvPr id="6" name="Group 59"/>
          <p:cNvGrpSpPr>
            <a:grpSpLocks/>
          </p:cNvGrpSpPr>
          <p:nvPr/>
        </p:nvGrpSpPr>
        <p:grpSpPr bwMode="auto">
          <a:xfrm>
            <a:off x="3090863" y="4487863"/>
            <a:ext cx="1765300" cy="1584325"/>
            <a:chOff x="1947" y="2708"/>
            <a:chExt cx="1112" cy="998"/>
          </a:xfrm>
        </p:grpSpPr>
        <p:sp>
          <p:nvSpPr>
            <p:cNvPr id="293934"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293935"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grpSp>
      <p:sp>
        <p:nvSpPr>
          <p:cNvPr id="293936"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207933" name="Rectangle 61"/>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93938" name="Text Box 50"/>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
        <p:nvSpPr>
          <p:cNvPr id="293939" name="Text Box 51"/>
          <p:cNvSpPr txBox="1">
            <a:spLocks noChangeArrowheads="1"/>
          </p:cNvSpPr>
          <p:nvPr/>
        </p:nvSpPr>
        <p:spPr bwMode="auto">
          <a:xfrm>
            <a:off x="3371850" y="2767013"/>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Read lock, version #, and memory</a:t>
            </a:r>
            <a:endParaRPr lang="en-US" sz="2800">
              <a:solidFill>
                <a:schemeClr val="tx1"/>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3939"/>
                                        </p:tgtEl>
                                        <p:attrNameLst>
                                          <p:attrName>style.visibility</p:attrName>
                                        </p:attrNameLst>
                                      </p:cBhvr>
                                      <p:to>
                                        <p:strVal val="visible"/>
                                      </p:to>
                                    </p:set>
                                    <p:animEffect transition="in" filter="blinds(horizontal)">
                                      <p:cBhvr>
                                        <p:cTn id="7" dur="500"/>
                                        <p:tgtEl>
                                          <p:spTgt spid="29393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7933"/>
                                        </p:tgtEl>
                                        <p:attrNameLst>
                                          <p:attrName>style.visibility</p:attrName>
                                        </p:attrNameLst>
                                      </p:cBhvr>
                                      <p:to>
                                        <p:strVal val="visible"/>
                                      </p:to>
                                    </p:set>
                                    <p:animEffect transition="in" filter="blinds(horizontal)">
                                      <p:cBhvr>
                                        <p:cTn id="11" dur="500"/>
                                        <p:tgtEl>
                                          <p:spTgt spid="20793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07919"/>
                                        </p:tgtEl>
                                        <p:attrNameLst>
                                          <p:attrName>style.visibility</p:attrName>
                                        </p:attrNameLst>
                                      </p:cBhvr>
                                      <p:to>
                                        <p:strVal val="visible"/>
                                      </p:to>
                                    </p:set>
                                    <p:animEffect transition="in" filter="blinds(horizontal)">
                                      <p:cBhvr>
                                        <p:cTn id="15" dur="500"/>
                                        <p:tgtEl>
                                          <p:spTgt spid="20791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07920"/>
                                        </p:tgtEl>
                                        <p:attrNameLst>
                                          <p:attrName>style.visibility</p:attrName>
                                        </p:attrNameLst>
                                      </p:cBhvr>
                                      <p:to>
                                        <p:strVal val="visible"/>
                                      </p:to>
                                    </p:set>
                                    <p:animEffect transition="in" filter="blinds(horizontal)">
                                      <p:cBhvr>
                                        <p:cTn id="19" dur="500"/>
                                        <p:tgtEl>
                                          <p:spTgt spid="207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19" grpId="0" animBg="1"/>
      <p:bldP spid="207920" grpId="0" animBg="1"/>
      <p:bldP spid="207933" grpId="0" animBg="1"/>
      <p:bldP spid="29393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297988"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CDA4F8C7-F046-475C-8813-037692BEDAA9}" type="slidenum">
              <a:rPr lang="x-none" sz="1400">
                <a:solidFill>
                  <a:schemeClr val="tx1"/>
                </a:solidFill>
                <a:latin typeface="Arial" pitchFamily="34" charset="0"/>
                <a:cs typeface="Arial" pitchFamily="34" charset="0"/>
              </a:rPr>
              <a:pPr algn="r"/>
              <a:t>84</a:t>
            </a:fld>
            <a:endParaRPr lang="en-US" sz="1400" dirty="0">
              <a:solidFill>
                <a:schemeClr val="tx1"/>
              </a:solidFill>
              <a:latin typeface="Arial" pitchFamily="34" charset="0"/>
              <a:cs typeface="Arial" pitchFamily="34" charset="0"/>
            </a:endParaRPr>
          </a:p>
        </p:txBody>
      </p:sp>
      <p:sp>
        <p:nvSpPr>
          <p:cNvPr id="297989"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53C015A4-F357-4E8A-B0B8-8F6A0E6BCD4D}" type="slidenum">
              <a:rPr lang="x-none" sz="1400">
                <a:solidFill>
                  <a:schemeClr val="tx1"/>
                </a:solidFill>
                <a:latin typeface="Arial" pitchFamily="34" charset="0"/>
                <a:cs typeface="Arial" pitchFamily="34" charset="0"/>
              </a:rPr>
              <a:pPr algn="r"/>
              <a:t>84</a:t>
            </a:fld>
            <a:endParaRPr lang="en-US" sz="1400" dirty="0">
              <a:solidFill>
                <a:schemeClr val="tx1"/>
              </a:solidFill>
              <a:latin typeface="Arial" pitchFamily="34" charset="0"/>
              <a:cs typeface="Arial" pitchFamily="34" charset="0"/>
            </a:endParaRPr>
          </a:p>
        </p:txBody>
      </p:sp>
      <p:sp>
        <p:nvSpPr>
          <p:cNvPr id="297990" name="Rectangle 2"/>
          <p:cNvSpPr>
            <a:spLocks noGrp="1" noChangeArrowheads="1"/>
          </p:cNvSpPr>
          <p:nvPr>
            <p:ph type="title" idx="4294967295"/>
          </p:nvPr>
        </p:nvSpPr>
        <p:spPr>
          <a:xfrm>
            <a:off x="323850" y="260350"/>
            <a:ext cx="8496300" cy="1143000"/>
          </a:xfrm>
        </p:spPr>
        <p:txBody>
          <a:bodyPr/>
          <a:lstStyle/>
          <a:p>
            <a:r>
              <a:rPr lang="en-US" sz="4000"/>
              <a:t>Read-Only Transactions</a:t>
            </a:r>
          </a:p>
        </p:txBody>
      </p:sp>
      <p:sp>
        <p:nvSpPr>
          <p:cNvPr id="297991"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297992"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297993"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7994"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7995"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7996"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297997"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12</a:t>
            </a:r>
          </a:p>
        </p:txBody>
      </p:sp>
      <p:sp>
        <p:nvSpPr>
          <p:cNvPr id="297998"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298000"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8001"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8002"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8003"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8004"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32</a:t>
            </a:r>
          </a:p>
        </p:txBody>
      </p:sp>
      <p:sp>
        <p:nvSpPr>
          <p:cNvPr id="298005"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29800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800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800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801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8011"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56</a:t>
            </a:r>
          </a:p>
        </p:txBody>
      </p:sp>
      <p:sp>
        <p:nvSpPr>
          <p:cNvPr id="298012"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29801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801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801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801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8018"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19</a:t>
            </a:r>
          </a:p>
        </p:txBody>
      </p:sp>
      <p:sp>
        <p:nvSpPr>
          <p:cNvPr id="298019"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5" name="Group 49"/>
          <p:cNvGrpSpPr>
            <a:grpSpLocks/>
          </p:cNvGrpSpPr>
          <p:nvPr/>
        </p:nvGrpSpPr>
        <p:grpSpPr bwMode="auto">
          <a:xfrm>
            <a:off x="1635125" y="5241925"/>
            <a:ext cx="415925" cy="606425"/>
            <a:chOff x="2208" y="1920"/>
            <a:chExt cx="1152" cy="1680"/>
          </a:xfrm>
        </p:grpSpPr>
        <p:sp>
          <p:nvSpPr>
            <p:cNvPr id="29802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29802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29802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29802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298025"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17</a:t>
            </a:r>
          </a:p>
        </p:txBody>
      </p:sp>
      <p:sp>
        <p:nvSpPr>
          <p:cNvPr id="298026"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07919"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07920"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98032"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dirty="0">
                <a:latin typeface="Arial" pitchFamily="34" charset="0"/>
              </a:rPr>
              <a:t>Private Read Version (RV)</a:t>
            </a:r>
          </a:p>
        </p:txBody>
      </p:sp>
      <p:sp>
        <p:nvSpPr>
          <p:cNvPr id="207933" name="Rectangle 61"/>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98034" name="Text Box 50"/>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
        <p:nvSpPr>
          <p:cNvPr id="298035" name="Text Box 51"/>
          <p:cNvSpPr txBox="1">
            <a:spLocks noChangeArrowheads="1"/>
          </p:cNvSpPr>
          <p:nvPr/>
        </p:nvSpPr>
        <p:spPr bwMode="auto">
          <a:xfrm>
            <a:off x="3503634" y="2623233"/>
            <a:ext cx="4530725"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Gill Sans MT" pitchFamily="34" charset="0"/>
              </a:rPr>
              <a:t>Read lock, version #, and memory, check version # less than read clock</a:t>
            </a:r>
            <a:endParaRPr lang="en-US" sz="2800" dirty="0">
              <a:solidFill>
                <a:schemeClr val="tx1"/>
              </a:solidFill>
              <a:latin typeface="Gill Sans MT" pitchFamily="34" charset="0"/>
            </a:endParaRPr>
          </a:p>
        </p:txBody>
      </p:sp>
      <p:sp>
        <p:nvSpPr>
          <p:cNvPr id="298036" name="Text Box 52"/>
          <p:cNvSpPr txBox="1">
            <a:spLocks noChangeArrowheads="1"/>
          </p:cNvSpPr>
          <p:nvPr/>
        </p:nvSpPr>
        <p:spPr bwMode="auto">
          <a:xfrm>
            <a:off x="2188846" y="3114327"/>
            <a:ext cx="5439727" cy="1384995"/>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dirty="0">
                <a:solidFill>
                  <a:srgbClr val="0000FF"/>
                </a:solidFill>
                <a:latin typeface="Gill Sans MT" pitchFamily="34" charset="0"/>
              </a:rPr>
              <a:t>On Commit:</a:t>
            </a:r>
          </a:p>
          <a:p>
            <a:r>
              <a:rPr lang="en-US" sz="2800" dirty="0">
                <a:solidFill>
                  <a:srgbClr val="0000FF"/>
                </a:solidFill>
                <a:latin typeface="Gill Sans MT" pitchFamily="34" charset="0"/>
              </a:rPr>
              <a:t>check unlocked &amp; version #s less than local read clock</a:t>
            </a:r>
            <a:endParaRPr lang="en-US" sz="2800" dirty="0">
              <a:solidFill>
                <a:schemeClr val="tx1"/>
              </a:solidFill>
              <a:latin typeface="Gill Sans MT" pitchFamily="34" charset="0"/>
            </a:endParaRPr>
          </a:p>
        </p:txBody>
      </p:sp>
      <p:grpSp>
        <p:nvGrpSpPr>
          <p:cNvPr id="6" name="Group 59"/>
          <p:cNvGrpSpPr>
            <a:grpSpLocks/>
          </p:cNvGrpSpPr>
          <p:nvPr/>
        </p:nvGrpSpPr>
        <p:grpSpPr bwMode="auto">
          <a:xfrm>
            <a:off x="3090863" y="4487863"/>
            <a:ext cx="1765300" cy="1584325"/>
            <a:chOff x="1947" y="2708"/>
            <a:chExt cx="1112" cy="998"/>
          </a:xfrm>
        </p:grpSpPr>
        <p:sp>
          <p:nvSpPr>
            <p:cNvPr id="298030"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dirty="0">
                  <a:latin typeface="Arial" pitchFamily="34" charset="0"/>
                </a:rPr>
                <a:t>100</a:t>
              </a:r>
            </a:p>
          </p:txBody>
        </p:sp>
        <p:sp>
          <p:nvSpPr>
            <p:cNvPr id="298031"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dirty="0">
                  <a:latin typeface="Arial" pitchFamily="34" charset="0"/>
                </a:rPr>
                <a:t>Shared Version Clock</a:t>
              </a:r>
            </a:p>
          </p:txBody>
        </p:sp>
      </p:grpSp>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dirty="0">
                <a:latin typeface="Arial" pitchFamily="34" charset="0"/>
              </a:rPr>
              <a:t>100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0793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3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0003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C07A178F-7A97-4E2D-8FB1-C41D85FDF07B}" type="slidenum">
              <a:rPr lang="x-none" sz="1400">
                <a:solidFill>
                  <a:schemeClr val="tx1"/>
                </a:solidFill>
                <a:latin typeface="Arial" pitchFamily="34" charset="0"/>
                <a:cs typeface="Arial" pitchFamily="34" charset="0"/>
              </a:rPr>
              <a:pPr algn="r"/>
              <a:t>85</a:t>
            </a:fld>
            <a:endParaRPr lang="en-US" sz="1400" dirty="0">
              <a:solidFill>
                <a:schemeClr val="tx1"/>
              </a:solidFill>
              <a:latin typeface="Arial" pitchFamily="34" charset="0"/>
              <a:cs typeface="Arial" pitchFamily="34" charset="0"/>
            </a:endParaRPr>
          </a:p>
        </p:txBody>
      </p:sp>
      <p:sp>
        <p:nvSpPr>
          <p:cNvPr id="3000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76857F5-8F20-4940-878B-7C7E614BB209}" type="slidenum">
              <a:rPr lang="x-none" sz="1400">
                <a:solidFill>
                  <a:schemeClr val="tx1"/>
                </a:solidFill>
                <a:latin typeface="Arial" pitchFamily="34" charset="0"/>
                <a:cs typeface="Arial" pitchFamily="34" charset="0"/>
              </a:rPr>
              <a:pPr algn="r"/>
              <a:t>85</a:t>
            </a:fld>
            <a:endParaRPr lang="en-US" sz="1400" dirty="0">
              <a:solidFill>
                <a:schemeClr val="tx1"/>
              </a:solidFill>
              <a:latin typeface="Arial" pitchFamily="34" charset="0"/>
              <a:cs typeface="Arial" pitchFamily="34" charset="0"/>
            </a:endParaRPr>
          </a:p>
        </p:txBody>
      </p:sp>
      <p:sp>
        <p:nvSpPr>
          <p:cNvPr id="300037" name="Rectangle 2"/>
          <p:cNvSpPr>
            <a:spLocks noGrp="1" noChangeArrowheads="1"/>
          </p:cNvSpPr>
          <p:nvPr>
            <p:ph type="title" idx="4294967295"/>
          </p:nvPr>
        </p:nvSpPr>
        <p:spPr>
          <a:xfrm>
            <a:off x="323850" y="260350"/>
            <a:ext cx="8496300" cy="1143000"/>
          </a:xfrm>
        </p:spPr>
        <p:txBody>
          <a:bodyPr/>
          <a:lstStyle/>
          <a:p>
            <a:r>
              <a:rPr lang="en-US" sz="4000" dirty="0"/>
              <a:t>Read-Only Transactions</a:t>
            </a:r>
          </a:p>
        </p:txBody>
      </p:sp>
      <p:sp>
        <p:nvSpPr>
          <p:cNvPr id="300038"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00039"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00040"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41"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42"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43"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00044"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12</a:t>
            </a:r>
          </a:p>
        </p:txBody>
      </p:sp>
      <p:sp>
        <p:nvSpPr>
          <p:cNvPr id="300045"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30004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4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4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5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0051"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32</a:t>
            </a:r>
          </a:p>
        </p:txBody>
      </p:sp>
      <p:sp>
        <p:nvSpPr>
          <p:cNvPr id="300052"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30005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5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5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5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0058"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56</a:t>
            </a:r>
          </a:p>
        </p:txBody>
      </p:sp>
      <p:sp>
        <p:nvSpPr>
          <p:cNvPr id="300059"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30006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6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6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6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0065"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19</a:t>
            </a:r>
          </a:p>
        </p:txBody>
      </p:sp>
      <p:sp>
        <p:nvSpPr>
          <p:cNvPr id="300066"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5" name="Group 49"/>
          <p:cNvGrpSpPr>
            <a:grpSpLocks/>
          </p:cNvGrpSpPr>
          <p:nvPr/>
        </p:nvGrpSpPr>
        <p:grpSpPr bwMode="auto">
          <a:xfrm>
            <a:off x="1635125" y="5241925"/>
            <a:ext cx="415925" cy="606425"/>
            <a:chOff x="2208" y="1920"/>
            <a:chExt cx="1152" cy="1680"/>
          </a:xfrm>
        </p:grpSpPr>
        <p:sp>
          <p:nvSpPr>
            <p:cNvPr id="30006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006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007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007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0072"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dirty="0">
                <a:latin typeface="Arial" pitchFamily="34" charset="0"/>
              </a:rPr>
              <a:t>17</a:t>
            </a:r>
          </a:p>
        </p:txBody>
      </p:sp>
      <p:sp>
        <p:nvSpPr>
          <p:cNvPr id="300073"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207919" name="Rectangle 47"/>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207920" name="Rectangle 48"/>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grpSp>
        <p:nvGrpSpPr>
          <p:cNvPr id="6" name="Group 59"/>
          <p:cNvGrpSpPr>
            <a:grpSpLocks/>
          </p:cNvGrpSpPr>
          <p:nvPr/>
        </p:nvGrpSpPr>
        <p:grpSpPr bwMode="auto">
          <a:xfrm>
            <a:off x="3090863" y="4487863"/>
            <a:ext cx="1765300" cy="1584325"/>
            <a:chOff x="1947" y="2708"/>
            <a:chExt cx="1112" cy="998"/>
          </a:xfrm>
        </p:grpSpPr>
        <p:sp>
          <p:nvSpPr>
            <p:cNvPr id="300077"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dirty="0">
                  <a:latin typeface="Arial" pitchFamily="34" charset="0"/>
                </a:rPr>
                <a:t>100</a:t>
              </a:r>
            </a:p>
          </p:txBody>
        </p:sp>
        <p:sp>
          <p:nvSpPr>
            <p:cNvPr id="300078"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dirty="0">
                  <a:latin typeface="Arial" pitchFamily="34" charset="0"/>
                </a:rPr>
                <a:t>Shared Version Clock</a:t>
              </a:r>
            </a:p>
          </p:txBody>
        </p:sp>
      </p:grpSp>
      <p:sp>
        <p:nvSpPr>
          <p:cNvPr id="300079"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dirty="0">
                <a:latin typeface="Arial" pitchFamily="34" charset="0"/>
              </a:rPr>
              <a:t>Private Read Version (RV)</a:t>
            </a:r>
          </a:p>
        </p:txBody>
      </p:sp>
      <p:sp>
        <p:nvSpPr>
          <p:cNvPr id="207933" name="Rectangle 61"/>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00081" name="Text Box 49"/>
          <p:cNvSpPr txBox="1">
            <a:spLocks noChangeArrowheads="1"/>
          </p:cNvSpPr>
          <p:nvPr/>
        </p:nvSpPr>
        <p:spPr bwMode="auto">
          <a:xfrm>
            <a:off x="3989388" y="2092325"/>
            <a:ext cx="4530725" cy="98425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Gill Sans MT" pitchFamily="34" charset="0"/>
              </a:rPr>
              <a:t>Copy version clock to local read version clock</a:t>
            </a:r>
          </a:p>
        </p:txBody>
      </p:sp>
      <p:sp>
        <p:nvSpPr>
          <p:cNvPr id="300082" name="Text Box 50"/>
          <p:cNvSpPr txBox="1">
            <a:spLocks noChangeArrowheads="1"/>
          </p:cNvSpPr>
          <p:nvPr/>
        </p:nvSpPr>
        <p:spPr bwMode="auto">
          <a:xfrm>
            <a:off x="3371850" y="2767013"/>
            <a:ext cx="4530725" cy="98425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a:solidFill>
                  <a:schemeClr val="bg2"/>
                </a:solidFill>
                <a:latin typeface="Gill Sans MT" pitchFamily="34" charset="0"/>
              </a:rPr>
              <a:t>Read lock, version #, and memory</a:t>
            </a:r>
          </a:p>
        </p:txBody>
      </p:sp>
      <p:sp>
        <p:nvSpPr>
          <p:cNvPr id="300083" name="Text Box 51"/>
          <p:cNvSpPr txBox="1">
            <a:spLocks noChangeArrowheads="1"/>
          </p:cNvSpPr>
          <p:nvPr/>
        </p:nvSpPr>
        <p:spPr bwMode="auto">
          <a:xfrm>
            <a:off x="3976688" y="3279775"/>
            <a:ext cx="3773487" cy="1815882"/>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chemeClr val="bg2"/>
                </a:solidFill>
                <a:latin typeface="Gill Sans MT" pitchFamily="34" charset="0"/>
              </a:rPr>
              <a:t>On Commit:</a:t>
            </a:r>
          </a:p>
          <a:p>
            <a:r>
              <a:rPr lang="en-US" sz="2800" dirty="0">
                <a:solidFill>
                  <a:schemeClr val="bg2"/>
                </a:solidFill>
                <a:latin typeface="Gill Sans MT" pitchFamily="34" charset="0"/>
              </a:rPr>
              <a:t>check unlocked &amp; version </a:t>
            </a:r>
            <a:r>
              <a:rPr lang="en-US" sz="2800" dirty="0">
                <a:solidFill>
                  <a:schemeClr val="bg1">
                    <a:lumMod val="50000"/>
                  </a:schemeClr>
                </a:solidFill>
                <a:latin typeface="Gill Sans MT" pitchFamily="34" charset="0"/>
              </a:rPr>
              <a:t>#s less than local read clock</a:t>
            </a:r>
          </a:p>
        </p:txBody>
      </p:sp>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dirty="0">
                <a:latin typeface="Arial" pitchFamily="34" charset="0"/>
              </a:rPr>
              <a:t>100</a:t>
            </a:r>
          </a:p>
        </p:txBody>
      </p:sp>
      <p:sp>
        <p:nvSpPr>
          <p:cNvPr id="300086" name="Text Box 54"/>
          <p:cNvSpPr txBox="1">
            <a:spLocks noChangeArrowheads="1"/>
          </p:cNvSpPr>
          <p:nvPr/>
        </p:nvSpPr>
        <p:spPr bwMode="auto">
          <a:xfrm>
            <a:off x="1073150" y="3221038"/>
            <a:ext cx="625475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We have taken a snapshot without keeping an explicit read set!</a:t>
            </a:r>
            <a:endParaRPr lang="en-US" sz="2800">
              <a:solidFill>
                <a:schemeClr val="tx1"/>
              </a:solidFill>
              <a:latin typeface="Gill Sans MT"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71638" y="260350"/>
            <a:ext cx="8648512" cy="1143000"/>
          </a:xfrm>
        </p:spPr>
        <p:txBody>
          <a:bodyPr/>
          <a:lstStyle/>
          <a:p>
            <a:r>
              <a:rPr lang="en-US" sz="4000" dirty="0">
                <a:latin typeface="Arial"/>
                <a:cs typeface="Arial"/>
              </a:rPr>
              <a:t>Example Execution: Read Only Trans</a:t>
            </a:r>
          </a:p>
        </p:txBody>
      </p:sp>
      <p:sp>
        <p:nvSpPr>
          <p:cNvPr id="33795" name="Rectangle 3"/>
          <p:cNvSpPr>
            <a:spLocks noChangeArrowheads="1"/>
          </p:cNvSpPr>
          <p:nvPr/>
        </p:nvSpPr>
        <p:spPr bwMode="auto">
          <a:xfrm>
            <a:off x="539750" y="2419350"/>
            <a:ext cx="576263" cy="3025775"/>
          </a:xfrm>
          <a:prstGeom prst="rect">
            <a:avLst/>
          </a:prstGeom>
          <a:solidFill>
            <a:srgbClr val="00FFCC"/>
          </a:solidFill>
          <a:ln w="9525">
            <a:solidFill>
              <a:schemeClr val="tx1"/>
            </a:solidFill>
            <a:miter lim="800000"/>
            <a:headEnd/>
            <a:tailEnd/>
          </a:ln>
        </p:spPr>
        <p:txBody>
          <a:bodyPr wrap="none" anchor="ctr"/>
          <a:lstStyle/>
          <a:p>
            <a:endParaRPr lang="en-US" sz="1800" dirty="0">
              <a:latin typeface="Arial" panose="020B0604020202020204" pitchFamily="34" charset="0"/>
            </a:endParaRPr>
          </a:p>
        </p:txBody>
      </p:sp>
      <p:sp>
        <p:nvSpPr>
          <p:cNvPr id="33796" name="Line 4"/>
          <p:cNvSpPr>
            <a:spLocks noChangeShapeType="1"/>
          </p:cNvSpPr>
          <p:nvPr/>
        </p:nvSpPr>
        <p:spPr bwMode="auto">
          <a:xfrm>
            <a:off x="539750" y="29241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797" name="Line 5"/>
          <p:cNvSpPr>
            <a:spLocks noChangeShapeType="1"/>
          </p:cNvSpPr>
          <p:nvPr/>
        </p:nvSpPr>
        <p:spPr bwMode="auto">
          <a:xfrm>
            <a:off x="539750" y="342900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798" name="Line 6"/>
          <p:cNvSpPr>
            <a:spLocks noChangeShapeType="1"/>
          </p:cNvSpPr>
          <p:nvPr/>
        </p:nvSpPr>
        <p:spPr bwMode="auto">
          <a:xfrm>
            <a:off x="539750" y="44386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799" name="Line 7"/>
          <p:cNvSpPr>
            <a:spLocks noChangeShapeType="1"/>
          </p:cNvSpPr>
          <p:nvPr/>
        </p:nvSpPr>
        <p:spPr bwMode="auto">
          <a:xfrm>
            <a:off x="539750" y="49434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00" name="Line 8"/>
          <p:cNvSpPr>
            <a:spLocks noChangeShapeType="1"/>
          </p:cNvSpPr>
          <p:nvPr/>
        </p:nvSpPr>
        <p:spPr bwMode="auto">
          <a:xfrm flipV="1">
            <a:off x="1116013"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01" name="Line 9"/>
          <p:cNvSpPr>
            <a:spLocks noChangeShapeType="1"/>
          </p:cNvSpPr>
          <p:nvPr/>
        </p:nvSpPr>
        <p:spPr bwMode="auto">
          <a:xfrm flipV="1">
            <a:off x="539750" y="206057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02" name="Line 10"/>
          <p:cNvSpPr>
            <a:spLocks noChangeShapeType="1"/>
          </p:cNvSpPr>
          <p:nvPr/>
        </p:nvSpPr>
        <p:spPr bwMode="auto">
          <a:xfrm flipV="1">
            <a:off x="539750"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03" name="Line 11"/>
          <p:cNvSpPr>
            <a:spLocks noChangeShapeType="1"/>
          </p:cNvSpPr>
          <p:nvPr/>
        </p:nvSpPr>
        <p:spPr bwMode="auto">
          <a:xfrm flipV="1">
            <a:off x="1116013" y="5445125"/>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04" name="Text Box 12"/>
          <p:cNvSpPr txBox="1">
            <a:spLocks noChangeArrowheads="1"/>
          </p:cNvSpPr>
          <p:nvPr/>
        </p:nvSpPr>
        <p:spPr bwMode="auto">
          <a:xfrm>
            <a:off x="3419475" y="2420938"/>
            <a:ext cx="48974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l">
              <a:buFontTx/>
              <a:buAutoNum type="arabicPeriod"/>
            </a:pPr>
            <a:r>
              <a:rPr lang="en-US" dirty="0"/>
              <a:t>RV</a:t>
            </a:r>
            <a:r>
              <a:rPr lang="en-US" dirty="0">
                <a:solidFill>
                  <a:schemeClr val="accent2"/>
                </a:solidFill>
              </a:rPr>
              <a:t> </a:t>
            </a:r>
            <a:r>
              <a:rPr lang="en-US" dirty="0">
                <a:solidFill>
                  <a:schemeClr val="accent2"/>
                </a:solidFill>
                <a:sym typeface="Wingdings" charset="0"/>
              </a:rPr>
              <a:t></a:t>
            </a:r>
            <a:r>
              <a:rPr lang="en-US" dirty="0">
                <a:solidFill>
                  <a:schemeClr val="accent2"/>
                </a:solidFill>
              </a:rPr>
              <a:t> Shared Version Clock</a:t>
            </a:r>
          </a:p>
          <a:p>
            <a:pPr algn="l">
              <a:buFontTx/>
              <a:buAutoNum type="arabicPeriod"/>
            </a:pPr>
            <a:r>
              <a:rPr lang="en-US" dirty="0">
                <a:solidFill>
                  <a:schemeClr val="accent2"/>
                </a:solidFill>
              </a:rPr>
              <a:t>On Read: read lock, read </a:t>
            </a:r>
            <a:r>
              <a:rPr lang="en-US" dirty="0" err="1">
                <a:solidFill>
                  <a:schemeClr val="accent2"/>
                </a:solidFill>
              </a:rPr>
              <a:t>mem</a:t>
            </a:r>
            <a:r>
              <a:rPr lang="en-US" dirty="0">
                <a:solidFill>
                  <a:schemeClr val="accent2"/>
                </a:solidFill>
              </a:rPr>
              <a:t>, read lock: check unlocked, unchanged, and </a:t>
            </a:r>
            <a:r>
              <a:rPr lang="en-US" dirty="0"/>
              <a:t>v# &lt;= RV</a:t>
            </a:r>
          </a:p>
          <a:p>
            <a:pPr algn="l">
              <a:buFontTx/>
              <a:buAutoNum type="arabicPeriod"/>
            </a:pPr>
            <a:r>
              <a:rPr lang="en-US" dirty="0">
                <a:solidFill>
                  <a:schemeClr val="accent2"/>
                </a:solidFill>
              </a:rPr>
              <a:t>Commit.</a:t>
            </a:r>
          </a:p>
        </p:txBody>
      </p:sp>
      <p:sp>
        <p:nvSpPr>
          <p:cNvPr id="33805" name="Line 13"/>
          <p:cNvSpPr>
            <a:spLocks noChangeShapeType="1"/>
          </p:cNvSpPr>
          <p:nvPr/>
        </p:nvSpPr>
        <p:spPr bwMode="auto">
          <a:xfrm>
            <a:off x="539750" y="493077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71694" name="Rectangle 14"/>
          <p:cNvSpPr>
            <a:spLocks noChangeArrowheads="1"/>
          </p:cNvSpPr>
          <p:nvPr/>
        </p:nvSpPr>
        <p:spPr bwMode="auto">
          <a:xfrm>
            <a:off x="539750" y="2420938"/>
            <a:ext cx="576263" cy="504825"/>
          </a:xfrm>
          <a:prstGeom prst="rect">
            <a:avLst/>
          </a:prstGeom>
          <a:solidFill>
            <a:srgbClr val="00FFCC"/>
          </a:solidFill>
          <a:ln w="57150">
            <a:solidFill>
              <a:schemeClr val="accent2"/>
            </a:solidFill>
            <a:miter lim="800000"/>
            <a:headEnd/>
            <a:tailEnd/>
          </a:ln>
        </p:spPr>
        <p:txBody>
          <a:bodyPr wrap="none" anchor="ctr"/>
          <a:lstStyle/>
          <a:p>
            <a:endParaRPr lang="en-US" sz="1800" dirty="0">
              <a:latin typeface="Arial" panose="020B0604020202020204" pitchFamily="34" charset="0"/>
            </a:endParaRPr>
          </a:p>
        </p:txBody>
      </p:sp>
      <p:grpSp>
        <p:nvGrpSpPr>
          <p:cNvPr id="2" name="Group 15"/>
          <p:cNvGrpSpPr>
            <a:grpSpLocks/>
          </p:cNvGrpSpPr>
          <p:nvPr/>
        </p:nvGrpSpPr>
        <p:grpSpPr bwMode="auto">
          <a:xfrm>
            <a:off x="1331913" y="2419350"/>
            <a:ext cx="1441450" cy="514350"/>
            <a:chOff x="884" y="1207"/>
            <a:chExt cx="908" cy="324"/>
          </a:xfrm>
        </p:grpSpPr>
        <p:sp>
          <p:nvSpPr>
            <p:cNvPr id="33923" name="Rectangle 1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87       0 </a:t>
              </a:r>
            </a:p>
          </p:txBody>
        </p:sp>
        <p:sp>
          <p:nvSpPr>
            <p:cNvPr id="33924" name="Line 1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3" name="Group 18"/>
          <p:cNvGrpSpPr>
            <a:grpSpLocks/>
          </p:cNvGrpSpPr>
          <p:nvPr/>
        </p:nvGrpSpPr>
        <p:grpSpPr bwMode="auto">
          <a:xfrm>
            <a:off x="1331913" y="2420938"/>
            <a:ext cx="1447800" cy="514350"/>
            <a:chOff x="835" y="1207"/>
            <a:chExt cx="912" cy="324"/>
          </a:xfrm>
        </p:grpSpPr>
        <p:grpSp>
          <p:nvGrpSpPr>
            <p:cNvPr id="4" name="Group 19"/>
            <p:cNvGrpSpPr>
              <a:grpSpLocks/>
            </p:cNvGrpSpPr>
            <p:nvPr/>
          </p:nvGrpSpPr>
          <p:grpSpPr bwMode="auto">
            <a:xfrm>
              <a:off x="839" y="1207"/>
              <a:ext cx="908" cy="324"/>
              <a:chOff x="884" y="1207"/>
              <a:chExt cx="908" cy="324"/>
            </a:xfrm>
          </p:grpSpPr>
          <p:sp>
            <p:nvSpPr>
              <p:cNvPr id="33921" name="Rectangle 2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87       0 </a:t>
                </a:r>
              </a:p>
            </p:txBody>
          </p:sp>
          <p:sp>
            <p:nvSpPr>
              <p:cNvPr id="33922" name="Line 2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920" name="Rectangle 2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5" name="Group 23"/>
          <p:cNvGrpSpPr>
            <a:grpSpLocks/>
          </p:cNvGrpSpPr>
          <p:nvPr/>
        </p:nvGrpSpPr>
        <p:grpSpPr bwMode="auto">
          <a:xfrm>
            <a:off x="1331913" y="2944813"/>
            <a:ext cx="1441450" cy="555625"/>
            <a:chOff x="884" y="1207"/>
            <a:chExt cx="908" cy="324"/>
          </a:xfrm>
        </p:grpSpPr>
        <p:sp>
          <p:nvSpPr>
            <p:cNvPr id="33917" name="Rectangle 2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34       0 </a:t>
              </a:r>
            </a:p>
          </p:txBody>
        </p:sp>
        <p:sp>
          <p:nvSpPr>
            <p:cNvPr id="33918" name="Line 2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6" name="Group 26"/>
          <p:cNvGrpSpPr>
            <a:grpSpLocks/>
          </p:cNvGrpSpPr>
          <p:nvPr/>
        </p:nvGrpSpPr>
        <p:grpSpPr bwMode="auto">
          <a:xfrm>
            <a:off x="1331913" y="3470275"/>
            <a:ext cx="1441450" cy="514350"/>
            <a:chOff x="884" y="1207"/>
            <a:chExt cx="908" cy="324"/>
          </a:xfrm>
        </p:grpSpPr>
        <p:sp>
          <p:nvSpPr>
            <p:cNvPr id="33915" name="Rectangle 2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88       0 </a:t>
              </a:r>
            </a:p>
          </p:txBody>
        </p:sp>
        <p:sp>
          <p:nvSpPr>
            <p:cNvPr id="33916" name="Line 2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7" name="Group 29"/>
          <p:cNvGrpSpPr>
            <a:grpSpLocks/>
          </p:cNvGrpSpPr>
          <p:nvPr/>
        </p:nvGrpSpPr>
        <p:grpSpPr bwMode="auto">
          <a:xfrm>
            <a:off x="1331913" y="3967163"/>
            <a:ext cx="1441450" cy="514350"/>
            <a:chOff x="884" y="1207"/>
            <a:chExt cx="908" cy="324"/>
          </a:xfrm>
        </p:grpSpPr>
        <p:sp>
          <p:nvSpPr>
            <p:cNvPr id="33913" name="Rectangle 3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33914" name="Line 3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8" name="Group 32"/>
          <p:cNvGrpSpPr>
            <a:grpSpLocks/>
          </p:cNvGrpSpPr>
          <p:nvPr/>
        </p:nvGrpSpPr>
        <p:grpSpPr bwMode="auto">
          <a:xfrm>
            <a:off x="1331913" y="4468813"/>
            <a:ext cx="1441450" cy="500062"/>
            <a:chOff x="884" y="1207"/>
            <a:chExt cx="908" cy="324"/>
          </a:xfrm>
        </p:grpSpPr>
        <p:sp>
          <p:nvSpPr>
            <p:cNvPr id="33911" name="Rectangle 33"/>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44       0 </a:t>
              </a:r>
            </a:p>
          </p:txBody>
        </p:sp>
        <p:sp>
          <p:nvSpPr>
            <p:cNvPr id="33912" name="Line 3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9" name="Group 35"/>
          <p:cNvGrpSpPr>
            <a:grpSpLocks/>
          </p:cNvGrpSpPr>
          <p:nvPr/>
        </p:nvGrpSpPr>
        <p:grpSpPr bwMode="auto">
          <a:xfrm>
            <a:off x="1333500" y="4959350"/>
            <a:ext cx="1441450" cy="500063"/>
            <a:chOff x="884" y="1207"/>
            <a:chExt cx="908" cy="324"/>
          </a:xfrm>
        </p:grpSpPr>
        <p:sp>
          <p:nvSpPr>
            <p:cNvPr id="33909" name="Rectangle 3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33910" name="Line 3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10" name="Group 38"/>
          <p:cNvGrpSpPr>
            <a:grpSpLocks/>
          </p:cNvGrpSpPr>
          <p:nvPr/>
        </p:nvGrpSpPr>
        <p:grpSpPr bwMode="auto">
          <a:xfrm>
            <a:off x="1331913" y="2924175"/>
            <a:ext cx="1447800" cy="576263"/>
            <a:chOff x="835" y="1207"/>
            <a:chExt cx="912" cy="324"/>
          </a:xfrm>
        </p:grpSpPr>
        <p:grpSp>
          <p:nvGrpSpPr>
            <p:cNvPr id="11" name="Group 39"/>
            <p:cNvGrpSpPr>
              <a:grpSpLocks/>
            </p:cNvGrpSpPr>
            <p:nvPr/>
          </p:nvGrpSpPr>
          <p:grpSpPr bwMode="auto">
            <a:xfrm>
              <a:off x="839" y="1207"/>
              <a:ext cx="908" cy="324"/>
              <a:chOff x="884" y="1207"/>
              <a:chExt cx="908" cy="324"/>
            </a:xfrm>
          </p:grpSpPr>
          <p:sp>
            <p:nvSpPr>
              <p:cNvPr id="33907" name="Rectangle 40"/>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800" b="1" dirty="0">
                    <a:latin typeface="Arial" panose="020B0604020202020204" pitchFamily="34" charset="0"/>
                  </a:rPr>
                  <a:t> 34       0 </a:t>
                </a:r>
              </a:p>
            </p:txBody>
          </p:sp>
          <p:sp>
            <p:nvSpPr>
              <p:cNvPr id="33908" name="Line 41"/>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906" name="Rectangle 4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sp>
        <p:nvSpPr>
          <p:cNvPr id="33815" name="Line 43"/>
          <p:cNvSpPr>
            <a:spLocks noChangeShapeType="1"/>
          </p:cNvSpPr>
          <p:nvPr/>
        </p:nvSpPr>
        <p:spPr bwMode="auto">
          <a:xfrm>
            <a:off x="539750" y="39735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12" name="Group 44"/>
          <p:cNvGrpSpPr>
            <a:grpSpLocks/>
          </p:cNvGrpSpPr>
          <p:nvPr/>
        </p:nvGrpSpPr>
        <p:grpSpPr bwMode="auto">
          <a:xfrm>
            <a:off x="1331913" y="3951288"/>
            <a:ext cx="1441450" cy="557212"/>
            <a:chOff x="884" y="1207"/>
            <a:chExt cx="908" cy="324"/>
          </a:xfrm>
        </p:grpSpPr>
        <p:sp>
          <p:nvSpPr>
            <p:cNvPr id="33903" name="Rectangle 4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99       0 </a:t>
              </a:r>
            </a:p>
          </p:txBody>
        </p:sp>
        <p:sp>
          <p:nvSpPr>
            <p:cNvPr id="33904" name="Line 4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13" name="Group 47"/>
          <p:cNvGrpSpPr>
            <a:grpSpLocks/>
          </p:cNvGrpSpPr>
          <p:nvPr/>
        </p:nvGrpSpPr>
        <p:grpSpPr bwMode="auto">
          <a:xfrm>
            <a:off x="1331913" y="3933825"/>
            <a:ext cx="1447800" cy="557213"/>
            <a:chOff x="835" y="1207"/>
            <a:chExt cx="912" cy="324"/>
          </a:xfrm>
        </p:grpSpPr>
        <p:grpSp>
          <p:nvGrpSpPr>
            <p:cNvPr id="14" name="Group 48"/>
            <p:cNvGrpSpPr>
              <a:grpSpLocks/>
            </p:cNvGrpSpPr>
            <p:nvPr/>
          </p:nvGrpSpPr>
          <p:grpSpPr bwMode="auto">
            <a:xfrm>
              <a:off x="839" y="1207"/>
              <a:ext cx="908" cy="324"/>
              <a:chOff x="884" y="1207"/>
              <a:chExt cx="908" cy="324"/>
            </a:xfrm>
          </p:grpSpPr>
          <p:sp>
            <p:nvSpPr>
              <p:cNvPr id="33901" name="Rectangle 49"/>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800" b="1" dirty="0">
                    <a:latin typeface="Arial" panose="020B0604020202020204" pitchFamily="34" charset="0"/>
                  </a:rPr>
                  <a:t> 99       0 </a:t>
                </a:r>
              </a:p>
            </p:txBody>
          </p:sp>
          <p:sp>
            <p:nvSpPr>
              <p:cNvPr id="33902" name="Line 50"/>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900" name="Rectangle 51"/>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sp>
        <p:nvSpPr>
          <p:cNvPr id="33818" name="Line 52"/>
          <p:cNvSpPr>
            <a:spLocks noChangeShapeType="1"/>
          </p:cNvSpPr>
          <p:nvPr/>
        </p:nvSpPr>
        <p:spPr bwMode="auto">
          <a:xfrm>
            <a:off x="539750" y="54451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71733" name="Rectangle 53"/>
          <p:cNvSpPr>
            <a:spLocks noChangeArrowheads="1"/>
          </p:cNvSpPr>
          <p:nvPr/>
        </p:nvSpPr>
        <p:spPr bwMode="auto">
          <a:xfrm>
            <a:off x="539750" y="4940300"/>
            <a:ext cx="576263" cy="504825"/>
          </a:xfrm>
          <a:prstGeom prst="rect">
            <a:avLst/>
          </a:prstGeom>
          <a:solidFill>
            <a:srgbClr val="00FFCC"/>
          </a:solidFill>
          <a:ln w="57150">
            <a:solidFill>
              <a:schemeClr val="accent2"/>
            </a:solidFill>
            <a:miter lim="800000"/>
            <a:headEnd/>
            <a:tailEnd/>
          </a:ln>
        </p:spPr>
        <p:txBody>
          <a:bodyPr wrap="none" anchor="ctr"/>
          <a:lstStyle/>
          <a:p>
            <a:endParaRPr lang="en-US" sz="1800" dirty="0">
              <a:latin typeface="Arial" panose="020B0604020202020204" pitchFamily="34" charset="0"/>
            </a:endParaRPr>
          </a:p>
        </p:txBody>
      </p:sp>
      <p:grpSp>
        <p:nvGrpSpPr>
          <p:cNvPr id="15" name="Group 54"/>
          <p:cNvGrpSpPr>
            <a:grpSpLocks/>
          </p:cNvGrpSpPr>
          <p:nvPr/>
        </p:nvGrpSpPr>
        <p:grpSpPr bwMode="auto">
          <a:xfrm>
            <a:off x="1331913" y="4940300"/>
            <a:ext cx="1441450" cy="514350"/>
            <a:chOff x="884" y="1207"/>
            <a:chExt cx="908" cy="324"/>
          </a:xfrm>
        </p:grpSpPr>
        <p:sp>
          <p:nvSpPr>
            <p:cNvPr id="33897" name="Rectangle 5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50       0 </a:t>
              </a:r>
            </a:p>
          </p:txBody>
        </p:sp>
        <p:sp>
          <p:nvSpPr>
            <p:cNvPr id="33898" name="Line 5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16" name="Group 57"/>
          <p:cNvGrpSpPr>
            <a:grpSpLocks/>
          </p:cNvGrpSpPr>
          <p:nvPr/>
        </p:nvGrpSpPr>
        <p:grpSpPr bwMode="auto">
          <a:xfrm>
            <a:off x="1331913" y="4941888"/>
            <a:ext cx="1447800" cy="514350"/>
            <a:chOff x="835" y="1207"/>
            <a:chExt cx="912" cy="324"/>
          </a:xfrm>
        </p:grpSpPr>
        <p:grpSp>
          <p:nvGrpSpPr>
            <p:cNvPr id="17" name="Group 58"/>
            <p:cNvGrpSpPr>
              <a:grpSpLocks/>
            </p:cNvGrpSpPr>
            <p:nvPr/>
          </p:nvGrpSpPr>
          <p:grpSpPr bwMode="auto">
            <a:xfrm>
              <a:off x="839" y="1207"/>
              <a:ext cx="908" cy="324"/>
              <a:chOff x="884" y="1207"/>
              <a:chExt cx="908" cy="324"/>
            </a:xfrm>
          </p:grpSpPr>
          <p:sp>
            <p:nvSpPr>
              <p:cNvPr id="33895" name="Rectangle 5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50       0 </a:t>
                </a:r>
              </a:p>
            </p:txBody>
          </p:sp>
          <p:sp>
            <p:nvSpPr>
              <p:cNvPr id="33896" name="Line 6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894" name="Rectangle 61"/>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sp>
        <p:nvSpPr>
          <p:cNvPr id="33822" name="Text Box 62"/>
          <p:cNvSpPr txBox="1">
            <a:spLocks noChangeArrowheads="1"/>
          </p:cNvSpPr>
          <p:nvPr/>
        </p:nvSpPr>
        <p:spPr bwMode="auto">
          <a:xfrm>
            <a:off x="447675" y="1574800"/>
            <a:ext cx="199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t>Mem    Locks</a:t>
            </a:r>
          </a:p>
        </p:txBody>
      </p:sp>
      <p:sp>
        <p:nvSpPr>
          <p:cNvPr id="71758" name="Text Box 78"/>
          <p:cNvSpPr txBox="1">
            <a:spLocks noChangeArrowheads="1"/>
          </p:cNvSpPr>
          <p:nvPr/>
        </p:nvSpPr>
        <p:spPr bwMode="auto">
          <a:xfrm>
            <a:off x="3563938" y="4797425"/>
            <a:ext cx="4954587" cy="831850"/>
          </a:xfrm>
          <a:prstGeom prst="rect">
            <a:avLst/>
          </a:prstGeom>
          <a:solidFill>
            <a:srgbClr val="FFCC00"/>
          </a:solidFill>
          <a:ln w="9525">
            <a:solidFill>
              <a:schemeClr val="tx1"/>
            </a:solidFill>
            <a:miter lim="800000"/>
            <a:headEnd/>
            <a:tailEnd/>
          </a:ln>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Reads form a snapshot of memory</a:t>
            </a:r>
            <a:r>
              <a:rPr lang="en-US"/>
              <a:t>.</a:t>
            </a:r>
          </a:p>
          <a:p>
            <a:r>
              <a:rPr lang="en-US">
                <a:solidFill>
                  <a:schemeClr val="accent2"/>
                </a:solidFill>
              </a:rPr>
              <a:t>No read set! </a:t>
            </a:r>
          </a:p>
        </p:txBody>
      </p:sp>
      <p:sp>
        <p:nvSpPr>
          <p:cNvPr id="71759" name="Rectangle 79"/>
          <p:cNvSpPr>
            <a:spLocks noChangeArrowheads="1"/>
          </p:cNvSpPr>
          <p:nvPr/>
        </p:nvSpPr>
        <p:spPr bwMode="auto">
          <a:xfrm>
            <a:off x="539750" y="2924175"/>
            <a:ext cx="576263" cy="504825"/>
          </a:xfrm>
          <a:prstGeom prst="rect">
            <a:avLst/>
          </a:prstGeom>
          <a:solidFill>
            <a:srgbClr val="00FFCC"/>
          </a:solidFill>
          <a:ln w="57150">
            <a:solidFill>
              <a:schemeClr val="accent2"/>
            </a:solidFill>
            <a:miter lim="800000"/>
            <a:headEnd/>
            <a:tailEnd/>
          </a:ln>
        </p:spPr>
        <p:txBody>
          <a:bodyPr wrap="none" anchor="ctr"/>
          <a:lstStyle/>
          <a:p>
            <a:pPr algn="ctr"/>
            <a:endParaRPr lang="en-US" sz="1800" b="1" dirty="0">
              <a:solidFill>
                <a:srgbClr val="FF0000"/>
              </a:solidFill>
              <a:latin typeface="Arial" panose="020B0604020202020204" pitchFamily="34" charset="0"/>
            </a:endParaRPr>
          </a:p>
        </p:txBody>
      </p:sp>
      <p:sp>
        <p:nvSpPr>
          <p:cNvPr id="71760" name="Rectangle 80"/>
          <p:cNvSpPr>
            <a:spLocks noChangeArrowheads="1"/>
          </p:cNvSpPr>
          <p:nvPr/>
        </p:nvSpPr>
        <p:spPr bwMode="auto">
          <a:xfrm>
            <a:off x="554038" y="3948113"/>
            <a:ext cx="576262" cy="504825"/>
          </a:xfrm>
          <a:prstGeom prst="rect">
            <a:avLst/>
          </a:prstGeom>
          <a:solidFill>
            <a:srgbClr val="00FFCC"/>
          </a:solidFill>
          <a:ln w="57150">
            <a:solidFill>
              <a:schemeClr val="accent2"/>
            </a:solidFill>
            <a:miter lim="800000"/>
            <a:headEnd/>
            <a:tailEnd/>
          </a:ln>
        </p:spPr>
        <p:txBody>
          <a:bodyPr wrap="none" anchor="ctr"/>
          <a:lstStyle/>
          <a:p>
            <a:endParaRPr lang="en-US" sz="1800" dirty="0">
              <a:latin typeface="Arial" panose="020B0604020202020204" pitchFamily="34" charset="0"/>
            </a:endParaRPr>
          </a:p>
        </p:txBody>
      </p:sp>
      <p:sp>
        <p:nvSpPr>
          <p:cNvPr id="33826" name="Rectangle 154"/>
          <p:cNvSpPr>
            <a:spLocks noChangeArrowheads="1"/>
          </p:cNvSpPr>
          <p:nvPr/>
        </p:nvSpPr>
        <p:spPr bwMode="auto">
          <a:xfrm>
            <a:off x="3348038" y="1557338"/>
            <a:ext cx="792162" cy="719137"/>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100</a:t>
            </a:r>
          </a:p>
        </p:txBody>
      </p:sp>
      <p:sp>
        <p:nvSpPr>
          <p:cNvPr id="33827" name="Text Box 155"/>
          <p:cNvSpPr txBox="1">
            <a:spLocks noChangeArrowheads="1"/>
          </p:cNvSpPr>
          <p:nvPr/>
        </p:nvSpPr>
        <p:spPr bwMode="auto">
          <a:xfrm>
            <a:off x="4470927" y="1663097"/>
            <a:ext cx="31470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dirty="0"/>
              <a:t>Shared Version Clock</a:t>
            </a:r>
          </a:p>
        </p:txBody>
      </p:sp>
      <p:grpSp>
        <p:nvGrpSpPr>
          <p:cNvPr id="18" name="Group 161"/>
          <p:cNvGrpSpPr>
            <a:grpSpLocks/>
          </p:cNvGrpSpPr>
          <p:nvPr/>
        </p:nvGrpSpPr>
        <p:grpSpPr bwMode="auto">
          <a:xfrm>
            <a:off x="1331913" y="2420938"/>
            <a:ext cx="1447800" cy="514350"/>
            <a:chOff x="835" y="1207"/>
            <a:chExt cx="912" cy="324"/>
          </a:xfrm>
        </p:grpSpPr>
        <p:grpSp>
          <p:nvGrpSpPr>
            <p:cNvPr id="19" name="Group 162"/>
            <p:cNvGrpSpPr>
              <a:grpSpLocks/>
            </p:cNvGrpSpPr>
            <p:nvPr/>
          </p:nvGrpSpPr>
          <p:grpSpPr bwMode="auto">
            <a:xfrm>
              <a:off x="839" y="1207"/>
              <a:ext cx="908" cy="324"/>
              <a:chOff x="884" y="1207"/>
              <a:chExt cx="908" cy="324"/>
            </a:xfrm>
          </p:grpSpPr>
          <p:sp>
            <p:nvSpPr>
              <p:cNvPr id="33891" name="Rectangle 163"/>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87       0 </a:t>
                </a:r>
              </a:p>
            </p:txBody>
          </p:sp>
          <p:sp>
            <p:nvSpPr>
              <p:cNvPr id="33892" name="Line 16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890" name="Rectangle 16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20" name="Group 166"/>
          <p:cNvGrpSpPr>
            <a:grpSpLocks/>
          </p:cNvGrpSpPr>
          <p:nvPr/>
        </p:nvGrpSpPr>
        <p:grpSpPr bwMode="auto">
          <a:xfrm>
            <a:off x="1331913" y="2924175"/>
            <a:ext cx="1447800" cy="576263"/>
            <a:chOff x="835" y="1207"/>
            <a:chExt cx="912" cy="324"/>
          </a:xfrm>
        </p:grpSpPr>
        <p:grpSp>
          <p:nvGrpSpPr>
            <p:cNvPr id="21" name="Group 167"/>
            <p:cNvGrpSpPr>
              <a:grpSpLocks/>
            </p:cNvGrpSpPr>
            <p:nvPr/>
          </p:nvGrpSpPr>
          <p:grpSpPr bwMode="auto">
            <a:xfrm>
              <a:off x="839" y="1207"/>
              <a:ext cx="908" cy="324"/>
              <a:chOff x="884" y="1207"/>
              <a:chExt cx="908" cy="324"/>
            </a:xfrm>
          </p:grpSpPr>
          <p:sp>
            <p:nvSpPr>
              <p:cNvPr id="33887" name="Rectangle 168"/>
              <p:cNvSpPr>
                <a:spLocks noChangeArrowheads="1"/>
              </p:cNvSpPr>
              <p:nvPr/>
            </p:nvSpPr>
            <p:spPr bwMode="auto">
              <a:xfrm>
                <a:off x="884" y="1207"/>
                <a:ext cx="908" cy="318"/>
              </a:xfrm>
              <a:prstGeom prst="rect">
                <a:avLst/>
              </a:prstGeom>
              <a:solidFill>
                <a:schemeClr val="hlink"/>
              </a:solidFill>
              <a:ln w="9525">
                <a:solidFill>
                  <a:schemeClr val="accent2"/>
                </a:solidFill>
                <a:miter lim="800000"/>
                <a:headEnd/>
                <a:tailEnd/>
              </a:ln>
            </p:spPr>
            <p:txBody>
              <a:bodyPr wrap="none" anchor="ctr"/>
              <a:lstStyle/>
              <a:p>
                <a:pPr algn="ctr"/>
                <a:r>
                  <a:rPr lang="en-US" sz="1800" b="1" dirty="0">
                    <a:latin typeface="Arial" panose="020B0604020202020204" pitchFamily="34" charset="0"/>
                  </a:rPr>
                  <a:t> 34       0 </a:t>
                </a:r>
              </a:p>
            </p:txBody>
          </p:sp>
          <p:sp>
            <p:nvSpPr>
              <p:cNvPr id="33888" name="Line 169"/>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886" name="Rectangle 170"/>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22" name="Group 171"/>
          <p:cNvGrpSpPr>
            <a:grpSpLocks/>
          </p:cNvGrpSpPr>
          <p:nvPr/>
        </p:nvGrpSpPr>
        <p:grpSpPr bwMode="auto">
          <a:xfrm>
            <a:off x="1331913" y="3933825"/>
            <a:ext cx="1447800" cy="557213"/>
            <a:chOff x="835" y="1207"/>
            <a:chExt cx="912" cy="324"/>
          </a:xfrm>
        </p:grpSpPr>
        <p:grpSp>
          <p:nvGrpSpPr>
            <p:cNvPr id="23" name="Group 172"/>
            <p:cNvGrpSpPr>
              <a:grpSpLocks/>
            </p:cNvGrpSpPr>
            <p:nvPr/>
          </p:nvGrpSpPr>
          <p:grpSpPr bwMode="auto">
            <a:xfrm>
              <a:off x="839" y="1207"/>
              <a:ext cx="908" cy="324"/>
              <a:chOff x="884" y="1207"/>
              <a:chExt cx="908" cy="324"/>
            </a:xfrm>
          </p:grpSpPr>
          <p:sp>
            <p:nvSpPr>
              <p:cNvPr id="33883" name="Rectangle 173"/>
              <p:cNvSpPr>
                <a:spLocks noChangeArrowheads="1"/>
              </p:cNvSpPr>
              <p:nvPr/>
            </p:nvSpPr>
            <p:spPr bwMode="auto">
              <a:xfrm>
                <a:off x="884" y="1207"/>
                <a:ext cx="908" cy="318"/>
              </a:xfrm>
              <a:prstGeom prst="rect">
                <a:avLst/>
              </a:prstGeom>
              <a:solidFill>
                <a:schemeClr val="hlink"/>
              </a:solidFill>
              <a:ln w="9525">
                <a:solidFill>
                  <a:schemeClr val="accent2"/>
                </a:solidFill>
                <a:miter lim="800000"/>
                <a:headEnd/>
                <a:tailEnd/>
              </a:ln>
            </p:spPr>
            <p:txBody>
              <a:bodyPr wrap="none" anchor="ctr"/>
              <a:lstStyle/>
              <a:p>
                <a:pPr algn="ctr"/>
                <a:r>
                  <a:rPr lang="en-US" sz="1800" b="1" dirty="0">
                    <a:latin typeface="Arial" panose="020B0604020202020204" pitchFamily="34" charset="0"/>
                  </a:rPr>
                  <a:t> 99       0 </a:t>
                </a:r>
              </a:p>
            </p:txBody>
          </p:sp>
          <p:sp>
            <p:nvSpPr>
              <p:cNvPr id="33884" name="Line 174"/>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882" name="Rectangle 17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24" name="Group 176"/>
          <p:cNvGrpSpPr>
            <a:grpSpLocks/>
          </p:cNvGrpSpPr>
          <p:nvPr/>
        </p:nvGrpSpPr>
        <p:grpSpPr bwMode="auto">
          <a:xfrm>
            <a:off x="1331913" y="4941888"/>
            <a:ext cx="1447800" cy="514350"/>
            <a:chOff x="835" y="1207"/>
            <a:chExt cx="912" cy="324"/>
          </a:xfrm>
        </p:grpSpPr>
        <p:grpSp>
          <p:nvGrpSpPr>
            <p:cNvPr id="25" name="Group 177"/>
            <p:cNvGrpSpPr>
              <a:grpSpLocks/>
            </p:cNvGrpSpPr>
            <p:nvPr/>
          </p:nvGrpSpPr>
          <p:grpSpPr bwMode="auto">
            <a:xfrm>
              <a:off x="839" y="1207"/>
              <a:ext cx="908" cy="324"/>
              <a:chOff x="884" y="1207"/>
              <a:chExt cx="908" cy="324"/>
            </a:xfrm>
          </p:grpSpPr>
          <p:sp>
            <p:nvSpPr>
              <p:cNvPr id="33879" name="Rectangle 178"/>
              <p:cNvSpPr>
                <a:spLocks noChangeArrowheads="1"/>
              </p:cNvSpPr>
              <p:nvPr/>
            </p:nvSpPr>
            <p:spPr bwMode="auto">
              <a:xfrm>
                <a:off x="884" y="1207"/>
                <a:ext cx="908" cy="318"/>
              </a:xfrm>
              <a:prstGeom prst="rect">
                <a:avLst/>
              </a:prstGeom>
              <a:solidFill>
                <a:schemeClr val="hlink"/>
              </a:solidFill>
              <a:ln w="9525">
                <a:solidFill>
                  <a:schemeClr val="accent2"/>
                </a:solidFill>
                <a:miter lim="800000"/>
                <a:headEnd/>
                <a:tailEnd/>
              </a:ln>
            </p:spPr>
            <p:txBody>
              <a:bodyPr wrap="none" anchor="ctr"/>
              <a:lstStyle/>
              <a:p>
                <a:pPr algn="ctr"/>
                <a:r>
                  <a:rPr lang="en-US" sz="1800" b="1" dirty="0">
                    <a:latin typeface="Arial" panose="020B0604020202020204" pitchFamily="34" charset="0"/>
                  </a:rPr>
                  <a:t> 50       0 </a:t>
                </a:r>
              </a:p>
            </p:txBody>
          </p:sp>
          <p:sp>
            <p:nvSpPr>
              <p:cNvPr id="33880" name="Line 17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878" name="Rectangle 180"/>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grpSp>
      <p:grpSp>
        <p:nvGrpSpPr>
          <p:cNvPr id="26" name="Group 181"/>
          <p:cNvGrpSpPr>
            <a:grpSpLocks/>
          </p:cNvGrpSpPr>
          <p:nvPr/>
        </p:nvGrpSpPr>
        <p:grpSpPr bwMode="auto">
          <a:xfrm>
            <a:off x="323850" y="2060575"/>
            <a:ext cx="2952750" cy="3816350"/>
            <a:chOff x="204" y="1298"/>
            <a:chExt cx="1860" cy="2404"/>
          </a:xfrm>
        </p:grpSpPr>
        <p:grpSp>
          <p:nvGrpSpPr>
            <p:cNvPr id="27" name="Group 182"/>
            <p:cNvGrpSpPr>
              <a:grpSpLocks/>
            </p:cNvGrpSpPr>
            <p:nvPr/>
          </p:nvGrpSpPr>
          <p:grpSpPr bwMode="auto">
            <a:xfrm>
              <a:off x="204" y="1298"/>
              <a:ext cx="1860" cy="2404"/>
              <a:chOff x="2608" y="1298"/>
              <a:chExt cx="1860" cy="2404"/>
            </a:xfrm>
          </p:grpSpPr>
          <p:sp>
            <p:nvSpPr>
              <p:cNvPr id="33840" name="Rectangle 183"/>
              <p:cNvSpPr>
                <a:spLocks noChangeArrowheads="1"/>
              </p:cNvSpPr>
              <p:nvPr/>
            </p:nvSpPr>
            <p:spPr bwMode="auto">
              <a:xfrm>
                <a:off x="2608" y="1389"/>
                <a:ext cx="1860" cy="22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dirty="0">
                  <a:latin typeface="Arial" panose="020B0604020202020204" pitchFamily="34" charset="0"/>
                </a:endParaRPr>
              </a:p>
            </p:txBody>
          </p:sp>
          <p:grpSp>
            <p:nvGrpSpPr>
              <p:cNvPr id="28" name="Group 184"/>
              <p:cNvGrpSpPr>
                <a:grpSpLocks/>
              </p:cNvGrpSpPr>
              <p:nvPr/>
            </p:nvGrpSpPr>
            <p:grpSpPr bwMode="auto">
              <a:xfrm>
                <a:off x="2742" y="1298"/>
                <a:ext cx="1408" cy="2404"/>
                <a:chOff x="3061" y="1660"/>
                <a:chExt cx="1408" cy="2404"/>
              </a:xfrm>
            </p:grpSpPr>
            <p:sp>
              <p:nvSpPr>
                <p:cNvPr id="33842" name="Rectangle 185"/>
                <p:cNvSpPr>
                  <a:spLocks noChangeArrowheads="1"/>
                </p:cNvSpPr>
                <p:nvPr/>
              </p:nvSpPr>
              <p:spPr bwMode="auto">
                <a:xfrm>
                  <a:off x="3061" y="1886"/>
                  <a:ext cx="363" cy="1906"/>
                </a:xfrm>
                <a:prstGeom prst="rect">
                  <a:avLst/>
                </a:prstGeom>
                <a:solidFill>
                  <a:srgbClr val="00FFCC"/>
                </a:solidFill>
                <a:ln w="9525">
                  <a:solidFill>
                    <a:schemeClr val="tx1"/>
                  </a:solidFill>
                  <a:miter lim="800000"/>
                  <a:headEnd/>
                  <a:tailEnd/>
                </a:ln>
              </p:spPr>
              <p:txBody>
                <a:bodyPr wrap="none" anchor="ctr"/>
                <a:lstStyle/>
                <a:p>
                  <a:pPr algn="ctr"/>
                  <a:endParaRPr lang="en-US" sz="1800" dirty="0">
                    <a:latin typeface="Arial" panose="020B0604020202020204" pitchFamily="34" charset="0"/>
                  </a:endParaRPr>
                </a:p>
              </p:txBody>
            </p:sp>
            <p:sp>
              <p:nvSpPr>
                <p:cNvPr id="33843" name="Line 186"/>
                <p:cNvSpPr>
                  <a:spLocks noChangeShapeType="1"/>
                </p:cNvSpPr>
                <p:nvPr/>
              </p:nvSpPr>
              <p:spPr bwMode="auto">
                <a:xfrm>
                  <a:off x="3061" y="2204"/>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44" name="Line 187"/>
                <p:cNvSpPr>
                  <a:spLocks noChangeShapeType="1"/>
                </p:cNvSpPr>
                <p:nvPr/>
              </p:nvSpPr>
              <p:spPr bwMode="auto">
                <a:xfrm>
                  <a:off x="3061" y="252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45" name="Line 188"/>
                <p:cNvSpPr>
                  <a:spLocks noChangeShapeType="1"/>
                </p:cNvSpPr>
                <p:nvPr/>
              </p:nvSpPr>
              <p:spPr bwMode="auto">
                <a:xfrm>
                  <a:off x="3061" y="2840"/>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46" name="Line 189"/>
                <p:cNvSpPr>
                  <a:spLocks noChangeShapeType="1"/>
                </p:cNvSpPr>
                <p:nvPr/>
              </p:nvSpPr>
              <p:spPr bwMode="auto">
                <a:xfrm>
                  <a:off x="3061" y="347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47" name="Line 190"/>
                <p:cNvSpPr>
                  <a:spLocks noChangeShapeType="1"/>
                </p:cNvSpPr>
                <p:nvPr/>
              </p:nvSpPr>
              <p:spPr bwMode="auto">
                <a:xfrm flipV="1">
                  <a:off x="3424"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48" name="Line 191"/>
                <p:cNvSpPr>
                  <a:spLocks noChangeShapeType="1"/>
                </p:cNvSpPr>
                <p:nvPr/>
              </p:nvSpPr>
              <p:spPr bwMode="auto">
                <a:xfrm flipV="1">
                  <a:off x="3061"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49" name="Line 192"/>
                <p:cNvSpPr>
                  <a:spLocks noChangeShapeType="1"/>
                </p:cNvSpPr>
                <p:nvPr/>
              </p:nvSpPr>
              <p:spPr bwMode="auto">
                <a:xfrm flipV="1">
                  <a:off x="3061"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sp>
              <p:nvSpPr>
                <p:cNvPr id="33850" name="Line 193"/>
                <p:cNvSpPr>
                  <a:spLocks noChangeShapeType="1"/>
                </p:cNvSpPr>
                <p:nvPr/>
              </p:nvSpPr>
              <p:spPr bwMode="auto">
                <a:xfrm flipV="1">
                  <a:off x="3424"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29" name="Group 194"/>
                <p:cNvGrpSpPr>
                  <a:grpSpLocks/>
                </p:cNvGrpSpPr>
                <p:nvPr/>
              </p:nvGrpSpPr>
              <p:grpSpPr bwMode="auto">
                <a:xfrm>
                  <a:off x="3560" y="1886"/>
                  <a:ext cx="908" cy="324"/>
                  <a:chOff x="884" y="1207"/>
                  <a:chExt cx="908" cy="324"/>
                </a:xfrm>
              </p:grpSpPr>
              <p:sp>
                <p:nvSpPr>
                  <p:cNvPr id="33875" name="Rectangle 19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87        0 </a:t>
                    </a:r>
                  </a:p>
                </p:txBody>
              </p:sp>
              <p:sp>
                <p:nvSpPr>
                  <p:cNvPr id="33876" name="Line 19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30" name="Group 197"/>
                <p:cNvGrpSpPr>
                  <a:grpSpLocks/>
                </p:cNvGrpSpPr>
                <p:nvPr/>
              </p:nvGrpSpPr>
              <p:grpSpPr bwMode="auto">
                <a:xfrm>
                  <a:off x="3560" y="2205"/>
                  <a:ext cx="908" cy="336"/>
                  <a:chOff x="884" y="1207"/>
                  <a:chExt cx="908" cy="324"/>
                </a:xfrm>
              </p:grpSpPr>
              <p:sp>
                <p:nvSpPr>
                  <p:cNvPr id="33873" name="Rectangle 19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34        0 </a:t>
                    </a:r>
                  </a:p>
                </p:txBody>
              </p:sp>
              <p:sp>
                <p:nvSpPr>
                  <p:cNvPr id="33874" name="Line 19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31" name="Group 200"/>
                <p:cNvGrpSpPr>
                  <a:grpSpLocks/>
                </p:cNvGrpSpPr>
                <p:nvPr/>
              </p:nvGrpSpPr>
              <p:grpSpPr bwMode="auto">
                <a:xfrm>
                  <a:off x="3560" y="2532"/>
                  <a:ext cx="908" cy="340"/>
                  <a:chOff x="884" y="1207"/>
                  <a:chExt cx="908" cy="324"/>
                </a:xfrm>
              </p:grpSpPr>
              <p:sp>
                <p:nvSpPr>
                  <p:cNvPr id="33871" name="Rectangle 20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88        0 </a:t>
                    </a:r>
                  </a:p>
                </p:txBody>
              </p:sp>
              <p:sp>
                <p:nvSpPr>
                  <p:cNvPr id="33872" name="Line 20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33856" name="Group 203"/>
                <p:cNvGrpSpPr>
                  <a:grpSpLocks/>
                </p:cNvGrpSpPr>
                <p:nvPr/>
              </p:nvGrpSpPr>
              <p:grpSpPr bwMode="auto">
                <a:xfrm>
                  <a:off x="3560" y="2861"/>
                  <a:ext cx="908" cy="324"/>
                  <a:chOff x="884" y="1207"/>
                  <a:chExt cx="908" cy="324"/>
                </a:xfrm>
              </p:grpSpPr>
              <p:sp>
                <p:nvSpPr>
                  <p:cNvPr id="33869" name="Rectangle 20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33870" name="Line 20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33858" name="Group 206"/>
                <p:cNvGrpSpPr>
                  <a:grpSpLocks/>
                </p:cNvGrpSpPr>
                <p:nvPr/>
              </p:nvGrpSpPr>
              <p:grpSpPr bwMode="auto">
                <a:xfrm>
                  <a:off x="3560" y="3177"/>
                  <a:ext cx="908" cy="315"/>
                  <a:chOff x="884" y="1207"/>
                  <a:chExt cx="908" cy="324"/>
                </a:xfrm>
              </p:grpSpPr>
              <p:sp>
                <p:nvSpPr>
                  <p:cNvPr id="33867" name="Rectangle 20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44        0 </a:t>
                    </a:r>
                  </a:p>
                </p:txBody>
              </p:sp>
              <p:sp>
                <p:nvSpPr>
                  <p:cNvPr id="33868" name="Line 20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nvGrpSpPr>
                <p:cNvPr id="33860" name="Group 209"/>
                <p:cNvGrpSpPr>
                  <a:grpSpLocks/>
                </p:cNvGrpSpPr>
                <p:nvPr/>
              </p:nvGrpSpPr>
              <p:grpSpPr bwMode="auto">
                <a:xfrm>
                  <a:off x="3561" y="3486"/>
                  <a:ext cx="908" cy="315"/>
                  <a:chOff x="884" y="1207"/>
                  <a:chExt cx="908" cy="324"/>
                </a:xfrm>
              </p:grpSpPr>
              <p:sp>
                <p:nvSpPr>
                  <p:cNvPr id="33865" name="Rectangle 21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 V#       0 </a:t>
                    </a:r>
                  </a:p>
                </p:txBody>
              </p:sp>
              <p:sp>
                <p:nvSpPr>
                  <p:cNvPr id="33866" name="Line 21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857" name="Line 212"/>
                <p:cNvSpPr>
                  <a:spLocks noChangeShapeType="1"/>
                </p:cNvSpPr>
                <p:nvPr/>
              </p:nvSpPr>
              <p:spPr bwMode="auto">
                <a:xfrm>
                  <a:off x="3061" y="3183"/>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33877" name="Group 213"/>
                <p:cNvGrpSpPr>
                  <a:grpSpLocks/>
                </p:cNvGrpSpPr>
                <p:nvPr/>
              </p:nvGrpSpPr>
              <p:grpSpPr bwMode="auto">
                <a:xfrm>
                  <a:off x="3560" y="2851"/>
                  <a:ext cx="908" cy="351"/>
                  <a:chOff x="884" y="1207"/>
                  <a:chExt cx="908" cy="324"/>
                </a:xfrm>
              </p:grpSpPr>
              <p:sp>
                <p:nvSpPr>
                  <p:cNvPr id="33863" name="Rectangle 21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99        0 </a:t>
                    </a:r>
                  </a:p>
                </p:txBody>
              </p:sp>
              <p:sp>
                <p:nvSpPr>
                  <p:cNvPr id="33864" name="Line 21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sp>
              <p:nvSpPr>
                <p:cNvPr id="33859" name="Line 216"/>
                <p:cNvSpPr>
                  <a:spLocks noChangeShapeType="1"/>
                </p:cNvSpPr>
                <p:nvPr/>
              </p:nvSpPr>
              <p:spPr bwMode="auto">
                <a:xfrm>
                  <a:off x="3061" y="379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nvGrpSpPr>
                <p:cNvPr id="33881" name="Group 217"/>
                <p:cNvGrpSpPr>
                  <a:grpSpLocks/>
                </p:cNvGrpSpPr>
                <p:nvPr/>
              </p:nvGrpSpPr>
              <p:grpSpPr bwMode="auto">
                <a:xfrm>
                  <a:off x="3560" y="3474"/>
                  <a:ext cx="908" cy="324"/>
                  <a:chOff x="884" y="1207"/>
                  <a:chExt cx="908" cy="324"/>
                </a:xfrm>
              </p:grpSpPr>
              <p:sp>
                <p:nvSpPr>
                  <p:cNvPr id="33861" name="Rectangle 21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800" b="1" dirty="0">
                        <a:latin typeface="Arial" panose="020B0604020202020204" pitchFamily="34" charset="0"/>
                      </a:rPr>
                      <a:t>50        0 </a:t>
                    </a:r>
                  </a:p>
                </p:txBody>
              </p:sp>
              <p:sp>
                <p:nvSpPr>
                  <p:cNvPr id="33862" name="Line 21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800" dirty="0">
                      <a:latin typeface="Arial" panose="020B0604020202020204" pitchFamily="34" charset="0"/>
                    </a:endParaRPr>
                  </a:p>
                </p:txBody>
              </p:sp>
            </p:grpSp>
          </p:grpSp>
        </p:grpSp>
        <p:sp>
          <p:nvSpPr>
            <p:cNvPr id="33838" name="Text Box 220"/>
            <p:cNvSpPr txBox="1">
              <a:spLocks noChangeArrowheads="1"/>
            </p:cNvSpPr>
            <p:nvPr/>
          </p:nvSpPr>
          <p:spPr bwMode="auto">
            <a:xfrm>
              <a:off x="395" y="1861"/>
              <a:ext cx="1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endParaRPr lang="en-US" sz="1100" b="1"/>
            </a:p>
          </p:txBody>
        </p:sp>
        <p:sp>
          <p:nvSpPr>
            <p:cNvPr id="33839" name="Text Box 221"/>
            <p:cNvSpPr txBox="1">
              <a:spLocks noChangeArrowheads="1"/>
            </p:cNvSpPr>
            <p:nvPr/>
          </p:nvSpPr>
          <p:spPr bwMode="auto">
            <a:xfrm>
              <a:off x="385" y="2496"/>
              <a:ext cx="1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endParaRPr lang="en-US" sz="1100" b="1"/>
            </a:p>
          </p:txBody>
        </p:sp>
      </p:grpSp>
      <p:grpSp>
        <p:nvGrpSpPr>
          <p:cNvPr id="33885" name="Group 344"/>
          <p:cNvGrpSpPr>
            <a:grpSpLocks/>
          </p:cNvGrpSpPr>
          <p:nvPr/>
        </p:nvGrpSpPr>
        <p:grpSpPr bwMode="auto">
          <a:xfrm>
            <a:off x="2411416" y="5734050"/>
            <a:ext cx="1522414" cy="719138"/>
            <a:chOff x="1519" y="3612"/>
            <a:chExt cx="959" cy="453"/>
          </a:xfrm>
        </p:grpSpPr>
        <p:sp>
          <p:nvSpPr>
            <p:cNvPr id="33835" name="Rectangle 345"/>
            <p:cNvSpPr>
              <a:spLocks noChangeArrowheads="1"/>
            </p:cNvSpPr>
            <p:nvPr/>
          </p:nvSpPr>
          <p:spPr bwMode="auto">
            <a:xfrm>
              <a:off x="1519" y="3612"/>
              <a:ext cx="499" cy="453"/>
            </a:xfrm>
            <a:prstGeom prst="rect">
              <a:avLst/>
            </a:prstGeom>
            <a:solidFill>
              <a:srgbClr val="00FFCC"/>
            </a:solidFill>
            <a:ln w="12700">
              <a:solidFill>
                <a:schemeClr val="tx1"/>
              </a:solidFill>
              <a:miter lim="800000"/>
              <a:headEnd/>
              <a:tailEnd/>
            </a:ln>
          </p:spPr>
          <p:txBody>
            <a:bodyPr wrap="none" anchor="ctr"/>
            <a:lstStyle/>
            <a:p>
              <a:pPr algn="ctr"/>
              <a:r>
                <a:rPr lang="en-US" sz="2000" b="1" dirty="0">
                  <a:solidFill>
                    <a:schemeClr val="tx2"/>
                  </a:solidFill>
                  <a:latin typeface="Arial" panose="020B0604020202020204" pitchFamily="34" charset="0"/>
                </a:rPr>
                <a:t>100</a:t>
              </a:r>
            </a:p>
          </p:txBody>
        </p:sp>
        <p:sp>
          <p:nvSpPr>
            <p:cNvPr id="33836" name="Text Box 346"/>
            <p:cNvSpPr txBox="1">
              <a:spLocks noChangeArrowheads="1"/>
            </p:cNvSpPr>
            <p:nvPr/>
          </p:nvSpPr>
          <p:spPr bwMode="auto">
            <a:xfrm>
              <a:off x="2096" y="3715"/>
              <a:ext cx="3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dirty="0"/>
                <a:t>RV</a:t>
              </a:r>
            </a:p>
          </p:txBody>
        </p:sp>
      </p:grpSp>
      <p:sp>
        <p:nvSpPr>
          <p:cNvPr id="72027" name="Rectangle 347"/>
          <p:cNvSpPr>
            <a:spLocks noChangeArrowheads="1"/>
          </p:cNvSpPr>
          <p:nvPr/>
        </p:nvSpPr>
        <p:spPr bwMode="auto">
          <a:xfrm>
            <a:off x="3348038" y="1557338"/>
            <a:ext cx="792162" cy="719137"/>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800" dirty="0">
              <a:latin typeface="Arial" panose="020B0604020202020204" pitchFamily="34" charset="0"/>
            </a:endParaRPr>
          </a:p>
        </p:txBody>
      </p:sp>
    </p:spTree>
    <p:extLst>
      <p:ext uri="{BB962C8B-B14F-4D97-AF65-F5344CB8AC3E}">
        <p14:creationId xmlns:p14="http://schemas.microsoft.com/office/powerpoint/2010/main" val="719405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0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8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176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7173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17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4" grpId="0" animBg="1"/>
      <p:bldP spid="71733" grpId="0" animBg="1"/>
      <p:bldP spid="71758" grpId="0" animBg="1"/>
      <p:bldP spid="71759" grpId="0" animBg="1"/>
      <p:bldP spid="71760" grpId="0" animBg="1"/>
      <p:bldP spid="7202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04131"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04132"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10CBA250-80E1-4B44-BAA4-E74C586086ED}" type="slidenum">
              <a:rPr lang="x-none" sz="1400">
                <a:solidFill>
                  <a:schemeClr val="tx1"/>
                </a:solidFill>
                <a:latin typeface="Arial" pitchFamily="34" charset="0"/>
                <a:cs typeface="Arial" pitchFamily="34" charset="0"/>
              </a:rPr>
              <a:pPr algn="r"/>
              <a:t>87</a:t>
            </a:fld>
            <a:endParaRPr lang="en-US" sz="1400" dirty="0">
              <a:solidFill>
                <a:schemeClr val="tx1"/>
              </a:solidFill>
              <a:latin typeface="Arial" pitchFamily="34" charset="0"/>
              <a:cs typeface="Arial" pitchFamily="34" charset="0"/>
            </a:endParaRPr>
          </a:p>
        </p:txBody>
      </p:sp>
      <p:sp>
        <p:nvSpPr>
          <p:cNvPr id="304133"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003F82EE-DB2B-425E-95FA-41C7A4B5B388}" type="slidenum">
              <a:rPr lang="x-none" sz="1400">
                <a:solidFill>
                  <a:schemeClr val="tx1"/>
                </a:solidFill>
                <a:latin typeface="Arial" pitchFamily="34" charset="0"/>
                <a:cs typeface="Arial" pitchFamily="34" charset="0"/>
              </a:rPr>
              <a:pPr algn="r"/>
              <a:t>87</a:t>
            </a:fld>
            <a:endParaRPr lang="en-US" sz="1400" dirty="0">
              <a:solidFill>
                <a:schemeClr val="tx1"/>
              </a:solidFill>
              <a:latin typeface="Arial" pitchFamily="34" charset="0"/>
              <a:cs typeface="Arial" pitchFamily="34" charset="0"/>
            </a:endParaRPr>
          </a:p>
        </p:txBody>
      </p:sp>
      <p:sp>
        <p:nvSpPr>
          <p:cNvPr id="304134" name="Rectangle 2"/>
          <p:cNvSpPr>
            <a:spLocks noGrp="1" noChangeArrowheads="1"/>
          </p:cNvSpPr>
          <p:nvPr>
            <p:ph type="title" idx="4294967295"/>
          </p:nvPr>
        </p:nvSpPr>
        <p:spPr>
          <a:xfrm>
            <a:off x="323850" y="260350"/>
            <a:ext cx="8496300" cy="1143000"/>
          </a:xfrm>
        </p:spPr>
        <p:txBody>
          <a:bodyPr/>
          <a:lstStyle/>
          <a:p>
            <a:r>
              <a:rPr lang="en-US" sz="4000" dirty="0"/>
              <a:t>Regular (Writing) Transactions</a:t>
            </a:r>
          </a:p>
        </p:txBody>
      </p:sp>
      <p:sp>
        <p:nvSpPr>
          <p:cNvPr id="304135"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04136"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04137"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38"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39"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40"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04141"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04142"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30414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4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4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4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4148"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04149"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30415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5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5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5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4155"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04156"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30415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5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6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6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4162"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04163"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5" name="Group 49"/>
          <p:cNvGrpSpPr>
            <a:grpSpLocks/>
          </p:cNvGrpSpPr>
          <p:nvPr/>
        </p:nvGrpSpPr>
        <p:grpSpPr bwMode="auto">
          <a:xfrm>
            <a:off x="1635125" y="5241925"/>
            <a:ext cx="415925" cy="606425"/>
            <a:chOff x="2208" y="1920"/>
            <a:chExt cx="1152" cy="1680"/>
          </a:xfrm>
        </p:grpSpPr>
        <p:sp>
          <p:nvSpPr>
            <p:cNvPr id="30416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416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416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416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4169"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04170"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6" name="Group 59"/>
          <p:cNvGrpSpPr>
            <a:grpSpLocks/>
          </p:cNvGrpSpPr>
          <p:nvPr/>
        </p:nvGrpSpPr>
        <p:grpSpPr bwMode="auto">
          <a:xfrm>
            <a:off x="3090863" y="4487863"/>
            <a:ext cx="1765300" cy="1584325"/>
            <a:chOff x="1947" y="2708"/>
            <a:chExt cx="1112" cy="998"/>
          </a:xfrm>
        </p:grpSpPr>
        <p:sp>
          <p:nvSpPr>
            <p:cNvPr id="304172"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04173"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grpSp>
      <p:sp>
        <p:nvSpPr>
          <p:cNvPr id="304174"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04175" name="Text Box 47"/>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4175"/>
                                        </p:tgtEl>
                                        <p:attrNameLst>
                                          <p:attrName>style.visibility</p:attrName>
                                        </p:attrNameLst>
                                      </p:cBhvr>
                                      <p:to>
                                        <p:strVal val="visible"/>
                                      </p:to>
                                    </p:set>
                                    <p:animEffect transition="in" filter="blinds(horizontal)">
                                      <p:cBhvr>
                                        <p:cTn id="7" dur="500"/>
                                        <p:tgtEl>
                                          <p:spTgt spid="30417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7932"/>
                                        </p:tgtEl>
                                        <p:attrNameLst>
                                          <p:attrName>style.visibility</p:attrName>
                                        </p:attrNameLst>
                                      </p:cBhvr>
                                      <p:to>
                                        <p:strVal val="visible"/>
                                      </p:to>
                                    </p:set>
                                    <p:animEffect transition="in" filter="blinds(horizontal)">
                                      <p:cBhvr>
                                        <p:cTn id="11" dur="500"/>
                                        <p:tgtEl>
                                          <p:spTgt spid="20793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304174"/>
                                        </p:tgtEl>
                                        <p:attrNameLst>
                                          <p:attrName>style.visibility</p:attrName>
                                        </p:attrNameLst>
                                      </p:cBhvr>
                                      <p:to>
                                        <p:strVal val="visible"/>
                                      </p:to>
                                    </p:set>
                                    <p:animEffect transition="in" filter="blinds(horizontal)">
                                      <p:cBhvr>
                                        <p:cTn id="14" dur="500"/>
                                        <p:tgtEl>
                                          <p:spTgt spid="304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32" grpId="0" animBg="1"/>
      <p:bldP spid="304174" grpId="0"/>
      <p:bldP spid="30417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32" name="Oval 60"/>
          <p:cNvSpPr>
            <a:spLocks noChangeArrowheads="1"/>
          </p:cNvSpPr>
          <p:nvPr/>
        </p:nvSpPr>
        <p:spPr bwMode="auto">
          <a:xfrm>
            <a:off x="5381625" y="44751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06179"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06180"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83191666-7C9A-4444-B9B3-0B74302E3E79}" type="slidenum">
              <a:rPr lang="x-none" sz="1400">
                <a:solidFill>
                  <a:schemeClr val="tx1"/>
                </a:solidFill>
                <a:latin typeface="Arial" pitchFamily="34" charset="0"/>
                <a:cs typeface="Arial" pitchFamily="34" charset="0"/>
              </a:rPr>
              <a:pPr algn="r"/>
              <a:t>88</a:t>
            </a:fld>
            <a:endParaRPr lang="en-US" sz="1400" dirty="0">
              <a:solidFill>
                <a:schemeClr val="tx1"/>
              </a:solidFill>
              <a:latin typeface="Arial" pitchFamily="34" charset="0"/>
              <a:cs typeface="Arial" pitchFamily="34" charset="0"/>
            </a:endParaRPr>
          </a:p>
        </p:txBody>
      </p:sp>
      <p:sp>
        <p:nvSpPr>
          <p:cNvPr id="306181"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176D373-F2D6-4330-9B7C-8F702D0FA186}" type="slidenum">
              <a:rPr lang="x-none" sz="1400">
                <a:solidFill>
                  <a:schemeClr val="tx1"/>
                </a:solidFill>
                <a:latin typeface="Arial" pitchFamily="34" charset="0"/>
                <a:cs typeface="Arial" pitchFamily="34" charset="0"/>
              </a:rPr>
              <a:pPr algn="r"/>
              <a:t>88</a:t>
            </a:fld>
            <a:endParaRPr lang="en-US" sz="1400" dirty="0">
              <a:solidFill>
                <a:schemeClr val="tx1"/>
              </a:solidFill>
              <a:latin typeface="Arial" pitchFamily="34" charset="0"/>
              <a:cs typeface="Arial" pitchFamily="34" charset="0"/>
            </a:endParaRPr>
          </a:p>
        </p:txBody>
      </p:sp>
      <p:sp>
        <p:nvSpPr>
          <p:cNvPr id="306182" name="Rectangle 2"/>
          <p:cNvSpPr>
            <a:spLocks noGrp="1" noChangeArrowheads="1"/>
          </p:cNvSpPr>
          <p:nvPr>
            <p:ph type="title" idx="4294967295"/>
          </p:nvPr>
        </p:nvSpPr>
        <p:spPr>
          <a:xfrm>
            <a:off x="323850" y="260350"/>
            <a:ext cx="8496300" cy="1143000"/>
          </a:xfrm>
        </p:spPr>
        <p:txBody>
          <a:bodyPr/>
          <a:lstStyle/>
          <a:p>
            <a:r>
              <a:rPr lang="en-US" sz="4000"/>
              <a:t>Regular Transactions</a:t>
            </a:r>
          </a:p>
        </p:txBody>
      </p:sp>
      <p:sp>
        <p:nvSpPr>
          <p:cNvPr id="306183"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06184"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06185"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186"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187"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188"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06189" name="Text Box 13"/>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06190"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30619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19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19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19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6196" name="Text Box 21"/>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06197"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30619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20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20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20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6203" name="Text Box 29"/>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06204"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306206"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207"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208"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209"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6210" name="Text Box 3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06211"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5" name="Group 49"/>
          <p:cNvGrpSpPr>
            <a:grpSpLocks/>
          </p:cNvGrpSpPr>
          <p:nvPr/>
        </p:nvGrpSpPr>
        <p:grpSpPr bwMode="auto">
          <a:xfrm>
            <a:off x="1635125" y="5241925"/>
            <a:ext cx="415925" cy="606425"/>
            <a:chOff x="2208" y="1920"/>
            <a:chExt cx="1152" cy="1680"/>
          </a:xfrm>
        </p:grpSpPr>
        <p:sp>
          <p:nvSpPr>
            <p:cNvPr id="30621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0621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0621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0621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06217" name="Text Box 45"/>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06218"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6" name="Group 59"/>
          <p:cNvGrpSpPr>
            <a:grpSpLocks/>
          </p:cNvGrpSpPr>
          <p:nvPr/>
        </p:nvGrpSpPr>
        <p:grpSpPr bwMode="auto">
          <a:xfrm>
            <a:off x="3090863" y="4487863"/>
            <a:ext cx="1765300" cy="1584325"/>
            <a:chOff x="1947" y="2708"/>
            <a:chExt cx="1112" cy="998"/>
          </a:xfrm>
        </p:grpSpPr>
        <p:sp>
          <p:nvSpPr>
            <p:cNvPr id="306220" name="Oval 53"/>
            <p:cNvSpPr>
              <a:spLocks noChangeArrowheads="1"/>
            </p:cNvSpPr>
            <p:nvPr/>
          </p:nvSpPr>
          <p:spPr bwMode="auto">
            <a:xfrm>
              <a:off x="2165" y="2708"/>
              <a:ext cx="676" cy="503"/>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06221" name="Text Box 54"/>
            <p:cNvSpPr txBox="1">
              <a:spLocks noChangeArrowheads="1"/>
            </p:cNvSpPr>
            <p:nvPr/>
          </p:nvSpPr>
          <p:spPr bwMode="auto">
            <a:xfrm>
              <a:off x="1947" y="3302"/>
              <a:ext cx="1112" cy="404"/>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grpSp>
      <p:sp>
        <p:nvSpPr>
          <p:cNvPr id="306222" name="Text Box 57"/>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06223" name="Text Box 47"/>
          <p:cNvSpPr txBox="1">
            <a:spLocks noChangeArrowheads="1"/>
          </p:cNvSpPr>
          <p:nvPr/>
        </p:nvSpPr>
        <p:spPr bwMode="auto">
          <a:xfrm>
            <a:off x="3989388" y="2092325"/>
            <a:ext cx="45307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Copy version clock to local read version clock</a:t>
            </a:r>
            <a:endParaRPr lang="en-US" sz="2800">
              <a:solidFill>
                <a:schemeClr val="tx1"/>
              </a:solidFill>
              <a:latin typeface="Gill Sans MT" pitchFamily="34" charset="0"/>
            </a:endParaRPr>
          </a:p>
        </p:txBody>
      </p:sp>
      <p:sp>
        <p:nvSpPr>
          <p:cNvPr id="306224" name="Text Box 48"/>
          <p:cNvSpPr txBox="1">
            <a:spLocks noChangeArrowheads="1"/>
          </p:cNvSpPr>
          <p:nvPr/>
        </p:nvSpPr>
        <p:spPr bwMode="auto">
          <a:xfrm>
            <a:off x="3489325" y="2795588"/>
            <a:ext cx="4530725" cy="141128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On read/write, check:</a:t>
            </a:r>
          </a:p>
          <a:p>
            <a:r>
              <a:rPr lang="en-US" sz="2800">
                <a:solidFill>
                  <a:srgbClr val="0000FF"/>
                </a:solidFill>
                <a:latin typeface="Gill Sans MT" pitchFamily="34" charset="0"/>
              </a:rPr>
              <a:t>Unlocked &amp; version # &lt; RV</a:t>
            </a:r>
          </a:p>
          <a:p>
            <a:r>
              <a:rPr lang="en-US" sz="2800">
                <a:solidFill>
                  <a:srgbClr val="0000FF"/>
                </a:solidFill>
                <a:latin typeface="Gill Sans MT" pitchFamily="34" charset="0"/>
              </a:rPr>
              <a:t>Add to R/W set</a:t>
            </a:r>
            <a:endParaRPr lang="en-US" sz="2800">
              <a:solidFill>
                <a:schemeClr val="tx1"/>
              </a:solidFill>
              <a:latin typeface="Gill Sans MT" pitchFamily="34" charset="0"/>
            </a:endParaRPr>
          </a:p>
        </p:txBody>
      </p:sp>
      <p:sp>
        <p:nvSpPr>
          <p:cNvPr id="212015" name="Rectangle 47"/>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212016" name="Rectangle 48"/>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12023" name="Rectangle 55"/>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6224"/>
                                        </p:tgtEl>
                                        <p:attrNameLst>
                                          <p:attrName>style.visibility</p:attrName>
                                        </p:attrNameLst>
                                      </p:cBhvr>
                                      <p:to>
                                        <p:strVal val="visible"/>
                                      </p:to>
                                    </p:set>
                                    <p:animEffect transition="in" filter="blinds(horizontal)">
                                      <p:cBhvr>
                                        <p:cTn id="7" dur="500"/>
                                        <p:tgtEl>
                                          <p:spTgt spid="30622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12023"/>
                                        </p:tgtEl>
                                        <p:attrNameLst>
                                          <p:attrName>style.visibility</p:attrName>
                                        </p:attrNameLst>
                                      </p:cBhvr>
                                      <p:to>
                                        <p:strVal val="visible"/>
                                      </p:to>
                                    </p:set>
                                    <p:animEffect transition="in" filter="blinds(horizontal)">
                                      <p:cBhvr>
                                        <p:cTn id="11" dur="500"/>
                                        <p:tgtEl>
                                          <p:spTgt spid="21202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12015"/>
                                        </p:tgtEl>
                                        <p:attrNameLst>
                                          <p:attrName>style.visibility</p:attrName>
                                        </p:attrNameLst>
                                      </p:cBhvr>
                                      <p:to>
                                        <p:strVal val="visible"/>
                                      </p:to>
                                    </p:set>
                                    <p:animEffect transition="in" filter="blinds(horizontal)">
                                      <p:cBhvr>
                                        <p:cTn id="15" dur="500"/>
                                        <p:tgtEl>
                                          <p:spTgt spid="212015"/>
                                        </p:tgtEl>
                                      </p:cBhvr>
                                    </p:animEffect>
                                  </p:childTnLst>
                                </p:cTn>
                              </p:par>
                            </p:childTnLst>
                          </p:cTn>
                        </p:par>
                        <p:par>
                          <p:cTn id="16" fill="hold">
                            <p:stCondLst>
                              <p:cond delay="1500"/>
                            </p:stCondLst>
                            <p:childTnLst>
                              <p:par>
                                <p:cTn id="17" presetID="8" presetClass="emph" presetSubtype="0" fill="hold" grpId="1" nodeType="afterEffect">
                                  <p:stCondLst>
                                    <p:cond delay="0"/>
                                  </p:stCondLst>
                                  <p:childTnLst>
                                    <p:animRot by="21600000">
                                      <p:cBhvr>
                                        <p:cTn id="18" dur="2000" fill="hold"/>
                                        <p:tgtEl>
                                          <p:spTgt spid="212015"/>
                                        </p:tgtEl>
                                        <p:attrNameLst>
                                          <p:attrName>r</p:attrName>
                                        </p:attrNameLst>
                                      </p:cBhvr>
                                    </p:animRo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212016"/>
                                        </p:tgtEl>
                                        <p:attrNameLst>
                                          <p:attrName>style.visibility</p:attrName>
                                        </p:attrNameLst>
                                      </p:cBhvr>
                                      <p:to>
                                        <p:strVal val="visible"/>
                                      </p:to>
                                    </p:set>
                                    <p:animEffect transition="in" filter="blinds(horizontal)">
                                      <p:cBhvr>
                                        <p:cTn id="22" dur="500"/>
                                        <p:tgtEl>
                                          <p:spTgt spid="212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224" grpId="0" animBg="1"/>
      <p:bldP spid="212015" grpId="0" animBg="1"/>
      <p:bldP spid="212015" grpId="1" animBg="1"/>
      <p:bldP spid="212016" grpId="0" animBg="1"/>
      <p:bldP spid="21202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45059" name="Rectangle 6"/>
          <p:cNvSpPr>
            <a:spLocks noGrp="1" noChangeArrowheads="1"/>
          </p:cNvSpPr>
          <p:nvPr>
            <p:ph type="sldNum" sz="quarter" idx="10"/>
          </p:nvPr>
        </p:nvSpPr>
        <p:spPr>
          <a:noFill/>
        </p:spPr>
        <p:txBody>
          <a:bodyPr/>
          <a:lstStyle/>
          <a:p>
            <a:fld id="{E38F234C-E6D7-4141-818F-F76FCE8729CB}" type="slidenum">
              <a:rPr lang="x-none" smtClean="0">
                <a:cs typeface="Arial" pitchFamily="34" charset="0"/>
              </a:rPr>
              <a:pPr/>
              <a:t>89</a:t>
            </a:fld>
            <a:endParaRPr lang="en-US">
              <a:cs typeface="Arial" pitchFamily="34" charset="0"/>
            </a:endParaRPr>
          </a:p>
        </p:txBody>
      </p:sp>
      <p:sp>
        <p:nvSpPr>
          <p:cNvPr id="4506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348251A-2522-458D-90F7-9BDD28DD29F1}" type="slidenum">
              <a:rPr lang="x-none" sz="1400">
                <a:solidFill>
                  <a:schemeClr val="tx1"/>
                </a:solidFill>
                <a:latin typeface="Arial" pitchFamily="34" charset="0"/>
                <a:cs typeface="Arial" pitchFamily="34" charset="0"/>
              </a:rPr>
              <a:pPr algn="r"/>
              <a:t>89</a:t>
            </a:fld>
            <a:endParaRPr lang="en-US" sz="1400" dirty="0">
              <a:solidFill>
                <a:schemeClr val="tx1"/>
              </a:solidFill>
              <a:latin typeface="Arial" pitchFamily="34" charset="0"/>
              <a:cs typeface="Arial" pitchFamily="34" charset="0"/>
            </a:endParaRPr>
          </a:p>
        </p:txBody>
      </p:sp>
      <p:sp>
        <p:nvSpPr>
          <p:cNvPr id="45061" name="Rectangle 2"/>
          <p:cNvSpPr>
            <a:spLocks noGrp="1" noChangeArrowheads="1"/>
          </p:cNvSpPr>
          <p:nvPr>
            <p:ph type="title" idx="4294967295"/>
          </p:nvPr>
        </p:nvSpPr>
        <p:spPr>
          <a:xfrm>
            <a:off x="323850" y="260350"/>
            <a:ext cx="8496300" cy="1143000"/>
          </a:xfrm>
        </p:spPr>
        <p:txBody>
          <a:bodyPr/>
          <a:lstStyle/>
          <a:p>
            <a:r>
              <a:rPr lang="en-US" sz="4000"/>
              <a:t>On Commit</a:t>
            </a:r>
          </a:p>
        </p:txBody>
      </p:sp>
      <p:sp>
        <p:nvSpPr>
          <p:cNvPr id="45063"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45064"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45065"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066"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067"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068"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45069"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4512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3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3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3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071"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4512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2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2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2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073"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4512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2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2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2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075"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45077"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45078" name="Rectangle 49"/>
          <p:cNvSpPr>
            <a:spLocks noChangeArrowheads="1"/>
          </p:cNvSpPr>
          <p:nvPr/>
        </p:nvSpPr>
        <p:spPr bwMode="auto">
          <a:xfrm>
            <a:off x="2405063" y="3045052"/>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45079"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080" name="Oval 58"/>
          <p:cNvSpPr>
            <a:spLocks noChangeArrowheads="1"/>
          </p:cNvSpPr>
          <p:nvPr/>
        </p:nvSpPr>
        <p:spPr bwMode="auto">
          <a:xfrm>
            <a:off x="3589338" y="4705577"/>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45081"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45082"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dirty="0">
              <a:latin typeface="Arial" pitchFamily="34" charset="0"/>
            </a:endParaRPr>
          </a:p>
        </p:txBody>
      </p:sp>
      <p:sp>
        <p:nvSpPr>
          <p:cNvPr id="45083"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45084"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085" name="Rectangle 64"/>
          <p:cNvSpPr>
            <a:spLocks noChangeArrowheads="1"/>
          </p:cNvSpPr>
          <p:nvPr/>
        </p:nvSpPr>
        <p:spPr bwMode="auto">
          <a:xfrm>
            <a:off x="2413000" y="2224314"/>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45086"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45087"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45088" name="Rectangle 67"/>
          <p:cNvSpPr>
            <a:spLocks noChangeArrowheads="1"/>
          </p:cNvSpPr>
          <p:nvPr/>
        </p:nvSpPr>
        <p:spPr bwMode="auto">
          <a:xfrm>
            <a:off x="2405063" y="3756252"/>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45089"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45090"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45091" name="Rectangle 70"/>
          <p:cNvSpPr>
            <a:spLocks noChangeArrowheads="1"/>
          </p:cNvSpPr>
          <p:nvPr/>
        </p:nvSpPr>
        <p:spPr bwMode="auto">
          <a:xfrm>
            <a:off x="2411413" y="5334227"/>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45092"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093"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097"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nvGrpSpPr>
          <p:cNvPr id="5" name="Group 80"/>
          <p:cNvGrpSpPr>
            <a:grpSpLocks/>
          </p:cNvGrpSpPr>
          <p:nvPr/>
        </p:nvGrpSpPr>
        <p:grpSpPr bwMode="auto">
          <a:xfrm>
            <a:off x="1635125" y="5241925"/>
            <a:ext cx="415925" cy="620713"/>
            <a:chOff x="1030" y="3302"/>
            <a:chExt cx="262" cy="391"/>
          </a:xfrm>
        </p:grpSpPr>
        <p:grpSp>
          <p:nvGrpSpPr>
            <p:cNvPr id="6" name="Group 49"/>
            <p:cNvGrpSpPr>
              <a:grpSpLocks/>
            </p:cNvGrpSpPr>
            <p:nvPr/>
          </p:nvGrpSpPr>
          <p:grpSpPr bwMode="auto">
            <a:xfrm>
              <a:off x="1030" y="3302"/>
              <a:ext cx="262" cy="382"/>
              <a:chOff x="2208" y="1920"/>
              <a:chExt cx="1152" cy="1680"/>
            </a:xfrm>
          </p:grpSpPr>
          <p:sp>
            <p:nvSpPr>
              <p:cNvPr id="4511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1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1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2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098"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45099"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45100"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45101"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9" name="Rectangle 89"/>
          <p:cNvSpPr>
            <a:spLocks noChangeArrowheads="1"/>
          </p:cNvSpPr>
          <p:nvPr/>
        </p:nvSpPr>
        <p:spPr bwMode="auto">
          <a:xfrm>
            <a:off x="779463" y="2970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10010" name="Rectangle 90"/>
          <p:cNvSpPr>
            <a:spLocks noChangeArrowheads="1"/>
          </p:cNvSpPr>
          <p:nvPr/>
        </p:nvSpPr>
        <p:spPr bwMode="auto">
          <a:xfrm>
            <a:off x="771525" y="525780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45109" name="Text Box 94"/>
          <p:cNvSpPr txBox="1">
            <a:spLocks noChangeArrowheads="1"/>
          </p:cNvSpPr>
          <p:nvPr/>
        </p:nvSpPr>
        <p:spPr bwMode="auto">
          <a:xfrm>
            <a:off x="2297113" y="2333852"/>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45110" name="Text Box 95"/>
          <p:cNvSpPr txBox="1">
            <a:spLocks noChangeArrowheads="1"/>
          </p:cNvSpPr>
          <p:nvPr/>
        </p:nvSpPr>
        <p:spPr bwMode="auto">
          <a:xfrm>
            <a:off x="2297113" y="3102202"/>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45111" name="Text Box 96"/>
          <p:cNvSpPr txBox="1">
            <a:spLocks noChangeArrowheads="1"/>
          </p:cNvSpPr>
          <p:nvPr/>
        </p:nvSpPr>
        <p:spPr bwMode="auto">
          <a:xfrm>
            <a:off x="2297113" y="3872139"/>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45112" name="Text Box 97"/>
          <p:cNvSpPr txBox="1">
            <a:spLocks noChangeArrowheads="1"/>
          </p:cNvSpPr>
          <p:nvPr/>
        </p:nvSpPr>
        <p:spPr bwMode="auto">
          <a:xfrm>
            <a:off x="2297113" y="4642077"/>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45113" name="Text Box 98"/>
          <p:cNvSpPr txBox="1">
            <a:spLocks noChangeArrowheads="1"/>
          </p:cNvSpPr>
          <p:nvPr/>
        </p:nvSpPr>
        <p:spPr bwMode="auto">
          <a:xfrm>
            <a:off x="2297113" y="5412014"/>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45116"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45134" name="Text Box 78"/>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7" name="Group 81"/>
          <p:cNvGrpSpPr>
            <a:grpSpLocks/>
          </p:cNvGrpSpPr>
          <p:nvPr/>
        </p:nvGrpSpPr>
        <p:grpSpPr bwMode="auto">
          <a:xfrm>
            <a:off x="1643063" y="2913063"/>
            <a:ext cx="415925" cy="620712"/>
            <a:chOff x="1030" y="3302"/>
            <a:chExt cx="262" cy="391"/>
          </a:xfrm>
        </p:grpSpPr>
        <p:grpSp>
          <p:nvGrpSpPr>
            <p:cNvPr id="8" name="Group 49"/>
            <p:cNvGrpSpPr>
              <a:grpSpLocks/>
            </p:cNvGrpSpPr>
            <p:nvPr/>
          </p:nvGrpSpPr>
          <p:grpSpPr bwMode="auto">
            <a:xfrm>
              <a:off x="1030" y="3302"/>
              <a:ext cx="262" cy="382"/>
              <a:chOff x="2208" y="1920"/>
              <a:chExt cx="1152" cy="1680"/>
            </a:xfrm>
          </p:grpSpPr>
          <p:sp>
            <p:nvSpPr>
              <p:cNvPr id="4513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4514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4514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4514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45143"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45144"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45145"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45146"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134"/>
                                        </p:tgtEl>
                                        <p:attrNameLst>
                                          <p:attrName>style.visibility</p:attrName>
                                        </p:attrNameLst>
                                      </p:cBhvr>
                                      <p:to>
                                        <p:strVal val="visible"/>
                                      </p:to>
                                    </p:set>
                                    <p:animEffect transition="in" filter="blinds(horizontal)">
                                      <p:cBhvr>
                                        <p:cTn id="7" dur="500"/>
                                        <p:tgtEl>
                                          <p:spTgt spid="4513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96A6F7F-CC23-4611-AE12-304B993EDF12}" type="slidenum">
              <a:rPr lang="ar-SA" sz="1400">
                <a:solidFill>
                  <a:schemeClr val="tx1"/>
                </a:solidFill>
                <a:latin typeface="Arial" pitchFamily="34" charset="0"/>
                <a:cs typeface="Arial" pitchFamily="34" charset="0"/>
              </a:rPr>
              <a:pPr algn="r"/>
              <a:t>9</a:t>
            </a:fld>
            <a:endParaRPr lang="en-US" sz="1400" dirty="0">
              <a:solidFill>
                <a:schemeClr val="tx1"/>
              </a:solidFill>
              <a:latin typeface="Arial" pitchFamily="34" charset="0"/>
              <a:cs typeface="Arial" pitchFamily="34" charset="0"/>
            </a:endParaRPr>
          </a:p>
        </p:txBody>
      </p:sp>
      <p:sp>
        <p:nvSpPr>
          <p:cNvPr id="183300" name="Rectangle 2"/>
          <p:cNvSpPr>
            <a:spLocks noGrp="1" noChangeArrowheads="1"/>
          </p:cNvSpPr>
          <p:nvPr>
            <p:ph type="title" idx="4294967295"/>
          </p:nvPr>
        </p:nvSpPr>
        <p:spPr/>
        <p:txBody>
          <a:bodyPr/>
          <a:lstStyle/>
          <a:p>
            <a:r>
              <a:rPr lang="en-US"/>
              <a:t>Simple Problems are hard</a:t>
            </a:r>
          </a:p>
        </p:txBody>
      </p:sp>
      <p:grpSp>
        <p:nvGrpSpPr>
          <p:cNvPr id="2" name="Group 3"/>
          <p:cNvGrpSpPr>
            <a:grpSpLocks/>
          </p:cNvGrpSpPr>
          <p:nvPr/>
        </p:nvGrpSpPr>
        <p:grpSpPr bwMode="auto">
          <a:xfrm>
            <a:off x="781050" y="4530725"/>
            <a:ext cx="1676400" cy="1752600"/>
            <a:chOff x="3312" y="2640"/>
            <a:chExt cx="1056" cy="1104"/>
          </a:xfrm>
        </p:grpSpPr>
        <p:sp>
          <p:nvSpPr>
            <p:cNvPr id="183302" name="Freeform 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nvGrpSpPr>
            <p:cNvPr id="183303" name="Group 5"/>
            <p:cNvGrpSpPr>
              <a:grpSpLocks/>
            </p:cNvGrpSpPr>
            <p:nvPr/>
          </p:nvGrpSpPr>
          <p:grpSpPr bwMode="auto">
            <a:xfrm>
              <a:off x="3312" y="2928"/>
              <a:ext cx="837" cy="816"/>
              <a:chOff x="3312" y="2928"/>
              <a:chExt cx="837" cy="816"/>
            </a:xfrm>
          </p:grpSpPr>
          <p:sp>
            <p:nvSpPr>
              <p:cNvPr id="183304" name="Freeform 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05" name="Freeform 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06" name="Freeform 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83307" name="Freeform 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83308" name="Freeform 1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itchFamily="34" charset="0"/>
                </a:endParaRPr>
              </a:p>
            </p:txBody>
          </p:sp>
          <p:sp>
            <p:nvSpPr>
              <p:cNvPr id="183309" name="Freeform 11"/>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10" name="Freeform 12"/>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83311" name="Freeform 1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4" name="Group 14"/>
          <p:cNvGrpSpPr>
            <a:grpSpLocks/>
          </p:cNvGrpSpPr>
          <p:nvPr/>
        </p:nvGrpSpPr>
        <p:grpSpPr bwMode="auto">
          <a:xfrm flipH="1">
            <a:off x="7056438" y="4532313"/>
            <a:ext cx="1676400" cy="1752600"/>
            <a:chOff x="3312" y="2640"/>
            <a:chExt cx="1056" cy="1104"/>
          </a:xfrm>
        </p:grpSpPr>
        <p:sp>
          <p:nvSpPr>
            <p:cNvPr id="183313" name="Freeform 15"/>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nvGrpSpPr>
            <p:cNvPr id="183314" name="Group 16"/>
            <p:cNvGrpSpPr>
              <a:grpSpLocks/>
            </p:cNvGrpSpPr>
            <p:nvPr/>
          </p:nvGrpSpPr>
          <p:grpSpPr bwMode="auto">
            <a:xfrm>
              <a:off x="3312" y="2928"/>
              <a:ext cx="837" cy="816"/>
              <a:chOff x="3312" y="2928"/>
              <a:chExt cx="837" cy="816"/>
            </a:xfrm>
          </p:grpSpPr>
          <p:sp>
            <p:nvSpPr>
              <p:cNvPr id="183315" name="Freeform 17"/>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16" name="Freeform 18"/>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17" name="Freeform 19"/>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183318" name="Freeform 20"/>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183319" name="Freeform 21"/>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183320" name="Freeform 22"/>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83321" name="Freeform 23"/>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83322" name="Freeform 24"/>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83323" name="Group 25"/>
          <p:cNvGrpSpPr>
            <a:grpSpLocks/>
          </p:cNvGrpSpPr>
          <p:nvPr/>
        </p:nvGrpSpPr>
        <p:grpSpPr bwMode="auto">
          <a:xfrm>
            <a:off x="2005013" y="2982913"/>
            <a:ext cx="5121275" cy="747712"/>
            <a:chOff x="2076" y="1851"/>
            <a:chExt cx="3226" cy="471"/>
          </a:xfrm>
        </p:grpSpPr>
        <p:grpSp>
          <p:nvGrpSpPr>
            <p:cNvPr id="183324" name="Group 26"/>
            <p:cNvGrpSpPr>
              <a:grpSpLocks/>
            </p:cNvGrpSpPr>
            <p:nvPr/>
          </p:nvGrpSpPr>
          <p:grpSpPr bwMode="auto">
            <a:xfrm>
              <a:off x="5140" y="1907"/>
              <a:ext cx="162" cy="228"/>
              <a:chOff x="1994" y="1893"/>
              <a:chExt cx="162" cy="228"/>
            </a:xfrm>
          </p:grpSpPr>
          <p:sp>
            <p:nvSpPr>
              <p:cNvPr id="183325" name="Line 27"/>
              <p:cNvSpPr>
                <a:spLocks noChangeShapeType="1"/>
              </p:cNvSpPr>
              <p:nvPr/>
            </p:nvSpPr>
            <p:spPr bwMode="auto">
              <a:xfrm>
                <a:off x="1994" y="1893"/>
                <a:ext cx="0" cy="228"/>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83326" name="Line 28"/>
              <p:cNvSpPr>
                <a:spLocks noChangeShapeType="1"/>
              </p:cNvSpPr>
              <p:nvPr/>
            </p:nvSpPr>
            <p:spPr bwMode="auto">
              <a:xfrm>
                <a:off x="2067" y="1930"/>
                <a:ext cx="9" cy="155"/>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83327" name="Line 29"/>
              <p:cNvSpPr>
                <a:spLocks noChangeShapeType="1"/>
              </p:cNvSpPr>
              <p:nvPr/>
            </p:nvSpPr>
            <p:spPr bwMode="auto">
              <a:xfrm>
                <a:off x="2150" y="1952"/>
                <a:ext cx="6" cy="11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grpSp>
          <p:nvGrpSpPr>
            <p:cNvPr id="183328" name="Group 30"/>
            <p:cNvGrpSpPr>
              <a:grpSpLocks/>
            </p:cNvGrpSpPr>
            <p:nvPr/>
          </p:nvGrpSpPr>
          <p:grpSpPr bwMode="auto">
            <a:xfrm flipH="1">
              <a:off x="2076" y="1907"/>
              <a:ext cx="162" cy="228"/>
              <a:chOff x="605" y="1989"/>
              <a:chExt cx="162" cy="228"/>
            </a:xfrm>
          </p:grpSpPr>
          <p:sp>
            <p:nvSpPr>
              <p:cNvPr id="183329" name="Line 31"/>
              <p:cNvSpPr>
                <a:spLocks noChangeShapeType="1"/>
              </p:cNvSpPr>
              <p:nvPr/>
            </p:nvSpPr>
            <p:spPr bwMode="auto">
              <a:xfrm>
                <a:off x="605" y="1989"/>
                <a:ext cx="0" cy="228"/>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83330" name="Line 32"/>
              <p:cNvSpPr>
                <a:spLocks noChangeShapeType="1"/>
              </p:cNvSpPr>
              <p:nvPr/>
            </p:nvSpPr>
            <p:spPr bwMode="auto">
              <a:xfrm>
                <a:off x="678" y="2026"/>
                <a:ext cx="9" cy="155"/>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83331" name="Line 33"/>
              <p:cNvSpPr>
                <a:spLocks noChangeShapeType="1"/>
              </p:cNvSpPr>
              <p:nvPr/>
            </p:nvSpPr>
            <p:spPr bwMode="auto">
              <a:xfrm>
                <a:off x="761" y="2048"/>
                <a:ext cx="6" cy="11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grpSp>
        <p:sp>
          <p:nvSpPr>
            <p:cNvPr id="183332" name="Rectangle 34"/>
            <p:cNvSpPr>
              <a:spLocks noChangeArrowheads="1"/>
            </p:cNvSpPr>
            <p:nvPr/>
          </p:nvSpPr>
          <p:spPr bwMode="auto">
            <a:xfrm>
              <a:off x="4284" y="1852"/>
              <a:ext cx="603" cy="338"/>
            </a:xfrm>
            <a:prstGeom prst="rect">
              <a:avLst/>
            </a:prstGeom>
            <a:solidFill>
              <a:schemeClr va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183333" name="Line 35"/>
            <p:cNvSpPr>
              <a:spLocks noChangeShapeType="1"/>
            </p:cNvSpPr>
            <p:nvPr/>
          </p:nvSpPr>
          <p:spPr bwMode="auto">
            <a:xfrm>
              <a:off x="4713" y="2021"/>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34" name="Line 36"/>
            <p:cNvSpPr>
              <a:spLocks noChangeShapeType="1"/>
            </p:cNvSpPr>
            <p:nvPr/>
          </p:nvSpPr>
          <p:spPr bwMode="auto">
            <a:xfrm flipH="1">
              <a:off x="4053" y="2021"/>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35" name="Rectangle 37"/>
            <p:cNvSpPr>
              <a:spLocks noChangeArrowheads="1"/>
            </p:cNvSpPr>
            <p:nvPr/>
          </p:nvSpPr>
          <p:spPr bwMode="auto">
            <a:xfrm>
              <a:off x="3402" y="1984"/>
              <a:ext cx="603" cy="338"/>
            </a:xfrm>
            <a:prstGeom prst="rect">
              <a:avLst/>
            </a:prstGeom>
            <a:solidFill>
              <a:schemeClr va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183336" name="Line 38"/>
            <p:cNvSpPr>
              <a:spLocks noChangeShapeType="1"/>
            </p:cNvSpPr>
            <p:nvPr/>
          </p:nvSpPr>
          <p:spPr bwMode="auto">
            <a:xfrm>
              <a:off x="3831" y="2153"/>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37" name="Line 39"/>
            <p:cNvSpPr>
              <a:spLocks noChangeShapeType="1"/>
            </p:cNvSpPr>
            <p:nvPr/>
          </p:nvSpPr>
          <p:spPr bwMode="auto">
            <a:xfrm flipH="1">
              <a:off x="3171" y="2153"/>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38" name="Rectangle 40"/>
            <p:cNvSpPr>
              <a:spLocks noChangeArrowheads="1"/>
            </p:cNvSpPr>
            <p:nvPr/>
          </p:nvSpPr>
          <p:spPr bwMode="auto">
            <a:xfrm>
              <a:off x="2547" y="1851"/>
              <a:ext cx="603" cy="338"/>
            </a:xfrm>
            <a:prstGeom prst="rect">
              <a:avLst/>
            </a:prstGeom>
            <a:solidFill>
              <a:schemeClr val="hlink"/>
            </a:solidFill>
            <a:ln w="38100">
              <a:solidFill>
                <a:schemeClr val="tx1"/>
              </a:solidFill>
              <a:miter lim="800000"/>
              <a:headEnd/>
              <a:tailEnd/>
            </a:ln>
          </p:spPr>
          <p:txBody>
            <a:bodyPr wrap="none" anchor="ctr"/>
            <a:lstStyle/>
            <a:p>
              <a:endParaRPr lang="en-US" dirty="0">
                <a:latin typeface="Arial" pitchFamily="34" charset="0"/>
              </a:endParaRPr>
            </a:p>
          </p:txBody>
        </p:sp>
        <p:sp>
          <p:nvSpPr>
            <p:cNvPr id="183339" name="Line 41"/>
            <p:cNvSpPr>
              <a:spLocks noChangeShapeType="1"/>
            </p:cNvSpPr>
            <p:nvPr/>
          </p:nvSpPr>
          <p:spPr bwMode="auto">
            <a:xfrm>
              <a:off x="2976" y="2020"/>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sp>
          <p:nvSpPr>
            <p:cNvPr id="183340" name="Line 42"/>
            <p:cNvSpPr>
              <a:spLocks noChangeShapeType="1"/>
            </p:cNvSpPr>
            <p:nvPr/>
          </p:nvSpPr>
          <p:spPr bwMode="auto">
            <a:xfrm flipH="1">
              <a:off x="2316" y="2020"/>
              <a:ext cx="375" cy="0"/>
            </a:xfrm>
            <a:prstGeom prst="line">
              <a:avLst/>
            </a:prstGeom>
            <a:noFill/>
            <a:ln w="76200">
              <a:solidFill>
                <a:schemeClr val="tx1"/>
              </a:solidFill>
              <a:round/>
              <a:headEnd/>
              <a:tailEnd type="triangle" w="med" len="med"/>
            </a:ln>
          </p:spPr>
          <p:txBody>
            <a:bodyPr wrap="none" anchor="ctr"/>
            <a:lstStyle/>
            <a:p>
              <a:endParaRPr lang="en-US" dirty="0">
                <a:latin typeface="Arial" pitchFamily="34" charset="0"/>
              </a:endParaRPr>
            </a:p>
          </p:txBody>
        </p:sp>
      </p:grpSp>
      <p:sp>
        <p:nvSpPr>
          <p:cNvPr id="364587" name="AutoShape 43"/>
          <p:cNvSpPr>
            <a:spLocks noChangeArrowheads="1"/>
          </p:cNvSpPr>
          <p:nvPr/>
        </p:nvSpPr>
        <p:spPr bwMode="auto">
          <a:xfrm>
            <a:off x="260350" y="2090738"/>
            <a:ext cx="2249488" cy="1117600"/>
          </a:xfrm>
          <a:prstGeom prst="cloudCallout">
            <a:avLst>
              <a:gd name="adj1" fmla="val 12880"/>
              <a:gd name="adj2" fmla="val 128407"/>
            </a:avLst>
          </a:prstGeom>
          <a:noFill/>
          <a:ln w="38100">
            <a:solidFill>
              <a:srgbClr val="0000FF"/>
            </a:solidFill>
            <a:round/>
            <a:headEnd/>
            <a:tailEnd/>
          </a:ln>
        </p:spPr>
        <p:txBody>
          <a:bodyPr anchor="ctr"/>
          <a:lstStyle/>
          <a:p>
            <a:r>
              <a:rPr lang="en-US" sz="2800" b="1" dirty="0" err="1">
                <a:solidFill>
                  <a:srgbClr val="0000FF"/>
                </a:solidFill>
                <a:latin typeface="Arial" pitchFamily="34" charset="0"/>
                <a:cs typeface="Arial" pitchFamily="34" charset="0"/>
              </a:rPr>
              <a:t>enq</a:t>
            </a:r>
            <a:r>
              <a:rPr lang="en-US" sz="2800" b="1" dirty="0">
                <a:solidFill>
                  <a:srgbClr val="0000FF"/>
                </a:solidFill>
                <a:latin typeface="Arial" pitchFamily="34" charset="0"/>
                <a:cs typeface="Arial" pitchFamily="34" charset="0"/>
              </a:rPr>
              <a:t>(x)</a:t>
            </a:r>
          </a:p>
        </p:txBody>
      </p:sp>
      <p:sp>
        <p:nvSpPr>
          <p:cNvPr id="364588" name="AutoShape 44"/>
          <p:cNvSpPr>
            <a:spLocks noChangeArrowheads="1"/>
          </p:cNvSpPr>
          <p:nvPr/>
        </p:nvSpPr>
        <p:spPr bwMode="auto">
          <a:xfrm>
            <a:off x="6683375" y="2039938"/>
            <a:ext cx="2249488" cy="1117600"/>
          </a:xfrm>
          <a:prstGeom prst="cloudCallout">
            <a:avLst>
              <a:gd name="adj1" fmla="val 3213"/>
              <a:gd name="adj2" fmla="val 164917"/>
            </a:avLst>
          </a:prstGeom>
          <a:noFill/>
          <a:ln w="38100">
            <a:solidFill>
              <a:srgbClr val="FF0000"/>
            </a:solidFill>
            <a:round/>
            <a:headEnd/>
            <a:tailEnd/>
          </a:ln>
        </p:spPr>
        <p:txBody>
          <a:bodyPr anchor="ctr"/>
          <a:lstStyle/>
          <a:p>
            <a:r>
              <a:rPr lang="en-US" sz="2800" b="1" dirty="0" err="1">
                <a:solidFill>
                  <a:srgbClr val="FF0000"/>
                </a:solidFill>
                <a:latin typeface="Arial" pitchFamily="34" charset="0"/>
                <a:cs typeface="Arial" pitchFamily="34" charset="0"/>
              </a:rPr>
              <a:t>enq</a:t>
            </a:r>
            <a:r>
              <a:rPr lang="en-US" sz="2800" b="1" dirty="0">
                <a:solidFill>
                  <a:srgbClr val="FF0000"/>
                </a:solidFill>
                <a:latin typeface="Arial" pitchFamily="34" charset="0"/>
                <a:cs typeface="Arial" pitchFamily="34" charset="0"/>
              </a:rPr>
              <a:t>(y)</a:t>
            </a:r>
          </a:p>
        </p:txBody>
      </p:sp>
      <p:sp>
        <p:nvSpPr>
          <p:cNvPr id="183343" name="Text Box 45"/>
          <p:cNvSpPr txBox="1">
            <a:spLocks noChangeArrowheads="1"/>
          </p:cNvSpPr>
          <p:nvPr/>
        </p:nvSpPr>
        <p:spPr bwMode="auto">
          <a:xfrm>
            <a:off x="2829123" y="2141538"/>
            <a:ext cx="3701655" cy="523220"/>
          </a:xfrm>
          <a:prstGeom prst="rect">
            <a:avLst/>
          </a:prstGeom>
          <a:noFill/>
          <a:ln w="9525">
            <a:noFill/>
            <a:miter lim="800000"/>
            <a:headEnd/>
            <a:tailEnd/>
          </a:ln>
        </p:spPr>
        <p:txBody>
          <a:bodyPr wrap="none">
            <a:spAutoFit/>
          </a:bodyPr>
          <a:lstStyle/>
          <a:p>
            <a:r>
              <a:rPr lang="en-US" sz="2800" b="1" dirty="0">
                <a:solidFill>
                  <a:srgbClr val="0000FF"/>
                </a:solidFill>
                <a:latin typeface="Arial" pitchFamily="34" charset="0"/>
                <a:cs typeface="Arial" pitchFamily="34" charset="0"/>
              </a:rPr>
              <a:t>double-ended queue</a:t>
            </a:r>
          </a:p>
        </p:txBody>
      </p:sp>
      <p:grpSp>
        <p:nvGrpSpPr>
          <p:cNvPr id="9" name="Group 47"/>
          <p:cNvGrpSpPr>
            <a:grpSpLocks/>
          </p:cNvGrpSpPr>
          <p:nvPr/>
        </p:nvGrpSpPr>
        <p:grpSpPr bwMode="auto">
          <a:xfrm>
            <a:off x="2178050" y="3813175"/>
            <a:ext cx="1016000" cy="762000"/>
            <a:chOff x="2352" y="2256"/>
            <a:chExt cx="768" cy="576"/>
          </a:xfrm>
        </p:grpSpPr>
        <p:sp>
          <p:nvSpPr>
            <p:cNvPr id="183346" name="Freeform 48"/>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83347" name="Freeform 49"/>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grpSp>
        <p:nvGrpSpPr>
          <p:cNvPr id="10" name="Group 50"/>
          <p:cNvGrpSpPr>
            <a:grpSpLocks/>
          </p:cNvGrpSpPr>
          <p:nvPr/>
        </p:nvGrpSpPr>
        <p:grpSpPr bwMode="auto">
          <a:xfrm flipH="1">
            <a:off x="6353175" y="3814763"/>
            <a:ext cx="1016000" cy="762000"/>
            <a:chOff x="2352" y="2256"/>
            <a:chExt cx="768" cy="576"/>
          </a:xfrm>
        </p:grpSpPr>
        <p:sp>
          <p:nvSpPr>
            <p:cNvPr id="183349" name="Freeform 51"/>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sp>
          <p:nvSpPr>
            <p:cNvPr id="183350" name="Freeform 52"/>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itchFamily="34" charset="0"/>
              </a:endParaRPr>
            </a:p>
          </p:txBody>
        </p:sp>
      </p:grpSp>
      <p:sp>
        <p:nvSpPr>
          <p:cNvPr id="183351" name="Text Box 55"/>
          <p:cNvSpPr txBox="1">
            <a:spLocks noChangeArrowheads="1"/>
          </p:cNvSpPr>
          <p:nvPr/>
        </p:nvSpPr>
        <p:spPr bwMode="auto">
          <a:xfrm>
            <a:off x="1638300" y="3424238"/>
            <a:ext cx="30353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No interference if ends “far apart”</a:t>
            </a:r>
          </a:p>
        </p:txBody>
      </p:sp>
      <p:sp>
        <p:nvSpPr>
          <p:cNvPr id="183352" name="Text Box 56"/>
          <p:cNvSpPr txBox="1">
            <a:spLocks noChangeArrowheads="1"/>
          </p:cNvSpPr>
          <p:nvPr/>
        </p:nvSpPr>
        <p:spPr bwMode="auto">
          <a:xfrm>
            <a:off x="3617913" y="4103688"/>
            <a:ext cx="30353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Interference OK if queue is small</a:t>
            </a:r>
          </a:p>
        </p:txBody>
      </p:sp>
      <p:sp>
        <p:nvSpPr>
          <p:cNvPr id="183353" name="Text Box 57"/>
          <p:cNvSpPr txBox="1">
            <a:spLocks noChangeArrowheads="1"/>
          </p:cNvSpPr>
          <p:nvPr/>
        </p:nvSpPr>
        <p:spPr bwMode="auto">
          <a:xfrm>
            <a:off x="1801813" y="4921250"/>
            <a:ext cx="4046537" cy="12890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0000FF"/>
                </a:solidFill>
                <a:latin typeface="Arial" pitchFamily="34" charset="0"/>
                <a:cs typeface="Arial" pitchFamily="34" charset="0"/>
              </a:rPr>
              <a:t>Clean solution is publishable result:</a:t>
            </a:r>
          </a:p>
          <a:p>
            <a:r>
              <a:rPr lang="en-US" sz="2000" dirty="0">
                <a:solidFill>
                  <a:srgbClr val="0000FF"/>
                </a:solidFill>
                <a:latin typeface="Arial" pitchFamily="34" charset="0"/>
                <a:cs typeface="Arial" pitchFamily="34" charset="0"/>
              </a:rPr>
              <a:t>[Michael &amp; Scott PODC 97]</a:t>
            </a:r>
          </a:p>
        </p:txBody>
      </p:sp>
      <p:sp>
        <p:nvSpPr>
          <p:cNvPr id="18335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4587"/>
                                        </p:tgtEl>
                                        <p:attrNameLst>
                                          <p:attrName>style.visibility</p:attrName>
                                        </p:attrNameLst>
                                      </p:cBhvr>
                                      <p:to>
                                        <p:strVal val="visible"/>
                                      </p:to>
                                    </p:set>
                                    <p:animEffect transition="in" filter="blinds(horizontal)">
                                      <p:cBhvr>
                                        <p:cTn id="7" dur="500"/>
                                        <p:tgtEl>
                                          <p:spTgt spid="364587"/>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64588"/>
                                        </p:tgtEl>
                                        <p:attrNameLst>
                                          <p:attrName>style.visibility</p:attrName>
                                        </p:attrNameLst>
                                      </p:cBhvr>
                                      <p:to>
                                        <p:strVal val="visible"/>
                                      </p:to>
                                    </p:set>
                                    <p:animEffect transition="in" filter="blinds(horizontal)">
                                      <p:cBhvr>
                                        <p:cTn id="17" dur="500"/>
                                        <p:tgtEl>
                                          <p:spTgt spid="364588"/>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3351"/>
                                        </p:tgtEl>
                                        <p:attrNameLst>
                                          <p:attrName>style.visibility</p:attrName>
                                        </p:attrNameLst>
                                      </p:cBhvr>
                                      <p:to>
                                        <p:strVal val="visible"/>
                                      </p:to>
                                    </p:set>
                                    <p:animEffect transition="in" filter="blinds(horizontal)">
                                      <p:cBhvr>
                                        <p:cTn id="28" dur="500"/>
                                        <p:tgtEl>
                                          <p:spTgt spid="18335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3352"/>
                                        </p:tgtEl>
                                        <p:attrNameLst>
                                          <p:attrName>style.visibility</p:attrName>
                                        </p:attrNameLst>
                                      </p:cBhvr>
                                      <p:to>
                                        <p:strVal val="visible"/>
                                      </p:to>
                                    </p:set>
                                    <p:animEffect transition="in" filter="blinds(horizontal)">
                                      <p:cBhvr>
                                        <p:cTn id="33" dur="500"/>
                                        <p:tgtEl>
                                          <p:spTgt spid="18335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83353"/>
                                        </p:tgtEl>
                                        <p:attrNameLst>
                                          <p:attrName>style.visibility</p:attrName>
                                        </p:attrNameLst>
                                      </p:cBhvr>
                                      <p:to>
                                        <p:strVal val="visible"/>
                                      </p:to>
                                    </p:set>
                                    <p:animEffect transition="in" filter="blinds(horizontal)">
                                      <p:cBhvr>
                                        <p:cTn id="38" dur="500"/>
                                        <p:tgtEl>
                                          <p:spTgt spid="183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87" grpId="0" animBg="1"/>
      <p:bldP spid="364588" grpId="0" animBg="1"/>
      <p:bldP spid="183351" grpId="0" animBg="1"/>
      <p:bldP spid="183352" grpId="0" animBg="1"/>
      <p:bldP spid="18335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14371"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4915E32A-99AE-46FB-91EE-680A80C58588}" type="slidenum">
              <a:rPr lang="x-none" sz="1400">
                <a:solidFill>
                  <a:schemeClr val="tx1"/>
                </a:solidFill>
                <a:latin typeface="Arial" pitchFamily="34" charset="0"/>
                <a:cs typeface="Arial" pitchFamily="34" charset="0"/>
              </a:rPr>
              <a:pPr algn="r"/>
              <a:t>90</a:t>
            </a:fld>
            <a:endParaRPr lang="en-US" sz="1400" dirty="0">
              <a:solidFill>
                <a:schemeClr val="tx1"/>
              </a:solidFill>
              <a:latin typeface="Arial" pitchFamily="34" charset="0"/>
              <a:cs typeface="Arial" pitchFamily="34" charset="0"/>
            </a:endParaRPr>
          </a:p>
        </p:txBody>
      </p:sp>
      <p:sp>
        <p:nvSpPr>
          <p:cNvPr id="31437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2492C7E-44FB-4442-B5D2-66BC34CE8881}" type="slidenum">
              <a:rPr lang="x-none" sz="1400">
                <a:solidFill>
                  <a:schemeClr val="tx1"/>
                </a:solidFill>
                <a:latin typeface="Arial" pitchFamily="34" charset="0"/>
                <a:cs typeface="Arial" pitchFamily="34" charset="0"/>
              </a:rPr>
              <a:pPr algn="r"/>
              <a:t>90</a:t>
            </a:fld>
            <a:endParaRPr lang="en-US" sz="1400" dirty="0">
              <a:solidFill>
                <a:schemeClr val="tx1"/>
              </a:solidFill>
              <a:latin typeface="Arial" pitchFamily="34" charset="0"/>
              <a:cs typeface="Arial" pitchFamily="34" charset="0"/>
            </a:endParaRPr>
          </a:p>
        </p:txBody>
      </p:sp>
      <p:sp>
        <p:nvSpPr>
          <p:cNvPr id="314373" name="Rectangle 2"/>
          <p:cNvSpPr>
            <a:spLocks noGrp="1" noChangeArrowheads="1"/>
          </p:cNvSpPr>
          <p:nvPr>
            <p:ph type="title" idx="4294967295"/>
          </p:nvPr>
        </p:nvSpPr>
        <p:spPr>
          <a:xfrm>
            <a:off x="323850" y="260350"/>
            <a:ext cx="8496300" cy="1143000"/>
          </a:xfrm>
        </p:spPr>
        <p:txBody>
          <a:bodyPr/>
          <a:lstStyle/>
          <a:p>
            <a:r>
              <a:rPr lang="en-US" sz="4000"/>
              <a:t>On Commit</a:t>
            </a:r>
          </a:p>
        </p:txBody>
      </p:sp>
      <p:sp>
        <p:nvSpPr>
          <p:cNvPr id="314374"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14375"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14376"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377"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378"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379"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14380"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31438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38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38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38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386"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31438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38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39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39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392"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31439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39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39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39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398"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4399"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4400"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4401"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02" name="Oval 58"/>
          <p:cNvSpPr>
            <a:spLocks noChangeArrowheads="1"/>
          </p:cNvSpPr>
          <p:nvPr/>
        </p:nvSpPr>
        <p:spPr bwMode="auto">
          <a:xfrm>
            <a:off x="3589338" y="464026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dirty="0">
                <a:latin typeface="Arial" pitchFamily="34" charset="0"/>
              </a:rPr>
              <a:t>100</a:t>
            </a:r>
          </a:p>
        </p:txBody>
      </p:sp>
      <p:sp>
        <p:nvSpPr>
          <p:cNvPr id="314403"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314404"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dirty="0">
              <a:latin typeface="Arial" pitchFamily="34" charset="0"/>
            </a:endParaRPr>
          </a:p>
        </p:txBody>
      </p:sp>
      <p:sp>
        <p:nvSpPr>
          <p:cNvPr id="314405"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4406"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07" name="Rectangle 64"/>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4408"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4409"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4410" name="Rectangle 67"/>
          <p:cNvSpPr>
            <a:spLocks noChangeArrowheads="1"/>
          </p:cNvSpPr>
          <p:nvPr/>
        </p:nvSpPr>
        <p:spPr bwMode="auto">
          <a:xfrm>
            <a:off x="2405063" y="3690938"/>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4411"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4412"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4413" name="Rectangle 70"/>
          <p:cNvSpPr>
            <a:spLocks noChangeArrowheads="1"/>
          </p:cNvSpPr>
          <p:nvPr/>
        </p:nvSpPr>
        <p:spPr bwMode="auto">
          <a:xfrm>
            <a:off x="2411413" y="5268913"/>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4414"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15"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16"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nvGrpSpPr>
          <p:cNvPr id="5" name="Group 49"/>
          <p:cNvGrpSpPr>
            <a:grpSpLocks/>
          </p:cNvGrpSpPr>
          <p:nvPr/>
        </p:nvGrpSpPr>
        <p:grpSpPr bwMode="auto">
          <a:xfrm>
            <a:off x="1635125" y="5241925"/>
            <a:ext cx="415925" cy="620713"/>
            <a:chOff x="1030" y="3302"/>
            <a:chExt cx="262" cy="391"/>
          </a:xfrm>
        </p:grpSpPr>
        <p:grpSp>
          <p:nvGrpSpPr>
            <p:cNvPr id="6" name="Group 49"/>
            <p:cNvGrpSpPr>
              <a:grpSpLocks/>
            </p:cNvGrpSpPr>
            <p:nvPr/>
          </p:nvGrpSpPr>
          <p:grpSpPr bwMode="auto">
            <a:xfrm>
              <a:off x="1030" y="3302"/>
              <a:ext cx="262" cy="382"/>
              <a:chOff x="2208" y="1920"/>
              <a:chExt cx="1152" cy="1680"/>
            </a:xfrm>
          </p:grpSpPr>
          <p:sp>
            <p:nvSpPr>
              <p:cNvPr id="31441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42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42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42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423"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4424"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4425"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4426"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3" name="Oval 83"/>
          <p:cNvSpPr>
            <a:spLocks noChangeArrowheads="1"/>
          </p:cNvSpPr>
          <p:nvPr/>
        </p:nvSpPr>
        <p:spPr bwMode="auto">
          <a:xfrm>
            <a:off x="3597275" y="464661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101</a:t>
            </a:r>
          </a:p>
        </p:txBody>
      </p:sp>
      <p:sp>
        <p:nvSpPr>
          <p:cNvPr id="210009" name="Rectangle 89"/>
          <p:cNvSpPr>
            <a:spLocks noChangeArrowheads="1"/>
          </p:cNvSpPr>
          <p:nvPr/>
        </p:nvSpPr>
        <p:spPr bwMode="auto">
          <a:xfrm>
            <a:off x="779463" y="2970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10010" name="Rectangle 90"/>
          <p:cNvSpPr>
            <a:spLocks noChangeArrowheads="1"/>
          </p:cNvSpPr>
          <p:nvPr/>
        </p:nvSpPr>
        <p:spPr bwMode="auto">
          <a:xfrm>
            <a:off x="771525" y="525780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4430" name="Text Box 94"/>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14431" name="Text Box 95"/>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14432" name="Text Box 96"/>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14433" name="Text Box 9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14434" name="Text Box 98"/>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14435"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14436" name="Text Box 68"/>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7" name="Group 69"/>
          <p:cNvGrpSpPr>
            <a:grpSpLocks/>
          </p:cNvGrpSpPr>
          <p:nvPr/>
        </p:nvGrpSpPr>
        <p:grpSpPr bwMode="auto">
          <a:xfrm>
            <a:off x="1643063" y="2913063"/>
            <a:ext cx="415925" cy="620712"/>
            <a:chOff x="1030" y="3302"/>
            <a:chExt cx="262" cy="391"/>
          </a:xfrm>
        </p:grpSpPr>
        <p:grpSp>
          <p:nvGrpSpPr>
            <p:cNvPr id="8" name="Group 49"/>
            <p:cNvGrpSpPr>
              <a:grpSpLocks/>
            </p:cNvGrpSpPr>
            <p:nvPr/>
          </p:nvGrpSpPr>
          <p:grpSpPr bwMode="auto">
            <a:xfrm>
              <a:off x="1030" y="3302"/>
              <a:ext cx="262" cy="382"/>
              <a:chOff x="2208" y="1920"/>
              <a:chExt cx="1152" cy="1680"/>
            </a:xfrm>
          </p:grpSpPr>
          <p:sp>
            <p:nvSpPr>
              <p:cNvPr id="314439"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4440"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4441"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4442"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4443"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4444"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4445"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4446"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314447" name="Text Box 79"/>
          <p:cNvSpPr txBox="1">
            <a:spLocks noChangeArrowheads="1"/>
          </p:cNvSpPr>
          <p:nvPr/>
        </p:nvSpPr>
        <p:spPr bwMode="auto">
          <a:xfrm>
            <a:off x="3298825" y="236061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Increment Version Clock</a:t>
            </a:r>
            <a:endParaRPr lang="en-US" sz="2800">
              <a:solidFill>
                <a:schemeClr val="tx1"/>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4447"/>
                                        </p:tgtEl>
                                        <p:attrNameLst>
                                          <p:attrName>style.visibility</p:attrName>
                                        </p:attrNameLst>
                                      </p:cBhvr>
                                      <p:to>
                                        <p:strVal val="visible"/>
                                      </p:to>
                                    </p:set>
                                    <p:animEffect transition="in" filter="blinds(horizontal)">
                                      <p:cBhvr>
                                        <p:cTn id="7" dur="500"/>
                                        <p:tgtEl>
                                          <p:spTgt spid="31444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10003"/>
                                        </p:tgtEl>
                                        <p:attrNameLst>
                                          <p:attrName>style.visibility</p:attrName>
                                        </p:attrNameLst>
                                      </p:cBhvr>
                                      <p:to>
                                        <p:strVal val="visible"/>
                                      </p:to>
                                    </p:set>
                                    <p:anim calcmode="lin" valueType="num">
                                      <p:cBhvr additive="base">
                                        <p:cTn id="11" dur="500" fill="hold"/>
                                        <p:tgtEl>
                                          <p:spTgt spid="210003"/>
                                        </p:tgtEl>
                                        <p:attrNameLst>
                                          <p:attrName>ppt_x</p:attrName>
                                        </p:attrNameLst>
                                      </p:cBhvr>
                                      <p:tavLst>
                                        <p:tav tm="0">
                                          <p:val>
                                            <p:strVal val="1+#ppt_w/2"/>
                                          </p:val>
                                        </p:tav>
                                        <p:tav tm="100000">
                                          <p:val>
                                            <p:strVal val="#ppt_x"/>
                                          </p:val>
                                        </p:tav>
                                      </p:tavLst>
                                    </p:anim>
                                    <p:anim calcmode="lin" valueType="num">
                                      <p:cBhvr additive="base">
                                        <p:cTn id="12" dur="500" fill="hold"/>
                                        <p:tgtEl>
                                          <p:spTgt spid="2100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003" grpId="0" animBg="1"/>
      <p:bldP spid="31444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16419"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CB1B9491-AC45-427B-A448-2472C61BF091}" type="slidenum">
              <a:rPr lang="x-none" sz="1400">
                <a:solidFill>
                  <a:schemeClr val="tx1"/>
                </a:solidFill>
                <a:latin typeface="Arial" pitchFamily="34" charset="0"/>
                <a:cs typeface="Arial" pitchFamily="34" charset="0"/>
              </a:rPr>
              <a:pPr algn="r"/>
              <a:t>91</a:t>
            </a:fld>
            <a:endParaRPr lang="en-US" sz="1400" dirty="0">
              <a:solidFill>
                <a:schemeClr val="tx1"/>
              </a:solidFill>
              <a:latin typeface="Arial" pitchFamily="34" charset="0"/>
              <a:cs typeface="Arial" pitchFamily="34" charset="0"/>
            </a:endParaRPr>
          </a:p>
        </p:txBody>
      </p:sp>
      <p:sp>
        <p:nvSpPr>
          <p:cNvPr id="31642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62A8AB1-1740-4C9A-AF54-4E9856AD207F}" type="slidenum">
              <a:rPr lang="x-none" sz="1400">
                <a:solidFill>
                  <a:schemeClr val="tx1"/>
                </a:solidFill>
                <a:latin typeface="Arial" pitchFamily="34" charset="0"/>
                <a:cs typeface="Arial" pitchFamily="34" charset="0"/>
              </a:rPr>
              <a:pPr algn="r"/>
              <a:t>91</a:t>
            </a:fld>
            <a:endParaRPr lang="en-US" sz="1400" dirty="0">
              <a:solidFill>
                <a:schemeClr val="tx1"/>
              </a:solidFill>
              <a:latin typeface="Arial" pitchFamily="34" charset="0"/>
              <a:cs typeface="Arial" pitchFamily="34" charset="0"/>
            </a:endParaRPr>
          </a:p>
        </p:txBody>
      </p:sp>
      <p:sp>
        <p:nvSpPr>
          <p:cNvPr id="316421" name="Rectangle 2"/>
          <p:cNvSpPr>
            <a:spLocks noGrp="1" noChangeArrowheads="1"/>
          </p:cNvSpPr>
          <p:nvPr>
            <p:ph type="title" idx="4294967295"/>
          </p:nvPr>
        </p:nvSpPr>
        <p:spPr>
          <a:xfrm>
            <a:off x="323850" y="260350"/>
            <a:ext cx="8496300" cy="1143000"/>
          </a:xfrm>
        </p:spPr>
        <p:txBody>
          <a:bodyPr/>
          <a:lstStyle/>
          <a:p>
            <a:r>
              <a:rPr lang="en-US" sz="4000"/>
              <a:t>On Commit</a:t>
            </a:r>
          </a:p>
        </p:txBody>
      </p:sp>
      <p:sp>
        <p:nvSpPr>
          <p:cNvPr id="316422"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16423"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16424"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25"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26"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27"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16428"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316430"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31"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32"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33"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34"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316436"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37"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38"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39"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40"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31644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4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4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4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46"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6447"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6448"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6449"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50" name="Oval 58"/>
          <p:cNvSpPr>
            <a:spLocks noChangeArrowheads="1"/>
          </p:cNvSpPr>
          <p:nvPr/>
        </p:nvSpPr>
        <p:spPr bwMode="auto">
          <a:xfrm>
            <a:off x="3589338" y="464026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6451"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316452"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a:latin typeface="Arial" pitchFamily="34" charset="0"/>
              <a:cs typeface="Arial" pitchFamily="34" charset="0"/>
            </a:endParaRPr>
          </a:p>
        </p:txBody>
      </p:sp>
      <p:sp>
        <p:nvSpPr>
          <p:cNvPr id="316453"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6454"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55" name="Rectangle 64"/>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6456"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6457"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6458" name="Rectangle 67"/>
          <p:cNvSpPr>
            <a:spLocks noChangeArrowheads="1"/>
          </p:cNvSpPr>
          <p:nvPr/>
        </p:nvSpPr>
        <p:spPr bwMode="auto">
          <a:xfrm>
            <a:off x="2405063" y="3690938"/>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6459"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6460"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6461" name="Rectangle 70"/>
          <p:cNvSpPr>
            <a:spLocks noChangeArrowheads="1"/>
          </p:cNvSpPr>
          <p:nvPr/>
        </p:nvSpPr>
        <p:spPr bwMode="auto">
          <a:xfrm>
            <a:off x="2411413" y="5268913"/>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6462"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63"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64"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nvGrpSpPr>
          <p:cNvPr id="5" name="Group 49"/>
          <p:cNvGrpSpPr>
            <a:grpSpLocks/>
          </p:cNvGrpSpPr>
          <p:nvPr/>
        </p:nvGrpSpPr>
        <p:grpSpPr bwMode="auto">
          <a:xfrm>
            <a:off x="1635125" y="5241925"/>
            <a:ext cx="415925" cy="620713"/>
            <a:chOff x="1030" y="3302"/>
            <a:chExt cx="262" cy="391"/>
          </a:xfrm>
        </p:grpSpPr>
        <p:grpSp>
          <p:nvGrpSpPr>
            <p:cNvPr id="6" name="Group 49"/>
            <p:cNvGrpSpPr>
              <a:grpSpLocks/>
            </p:cNvGrpSpPr>
            <p:nvPr/>
          </p:nvGrpSpPr>
          <p:grpSpPr bwMode="auto">
            <a:xfrm>
              <a:off x="1030" y="3302"/>
              <a:ext cx="262" cy="382"/>
              <a:chOff x="2208" y="1920"/>
              <a:chExt cx="1152" cy="1680"/>
            </a:xfrm>
          </p:grpSpPr>
          <p:sp>
            <p:nvSpPr>
              <p:cNvPr id="31646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6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6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7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71"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6472"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6473"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6474"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3" name="Oval 83"/>
          <p:cNvSpPr>
            <a:spLocks noChangeArrowheads="1"/>
          </p:cNvSpPr>
          <p:nvPr/>
        </p:nvSpPr>
        <p:spPr bwMode="auto">
          <a:xfrm>
            <a:off x="3597275" y="464661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101</a:t>
            </a:r>
          </a:p>
        </p:txBody>
      </p:sp>
      <p:sp>
        <p:nvSpPr>
          <p:cNvPr id="210009" name="Rectangle 89"/>
          <p:cNvSpPr>
            <a:spLocks noChangeArrowheads="1"/>
          </p:cNvSpPr>
          <p:nvPr/>
        </p:nvSpPr>
        <p:spPr bwMode="auto">
          <a:xfrm>
            <a:off x="779463" y="2970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210010" name="Rectangle 90"/>
          <p:cNvSpPr>
            <a:spLocks noChangeArrowheads="1"/>
          </p:cNvSpPr>
          <p:nvPr/>
        </p:nvSpPr>
        <p:spPr bwMode="auto">
          <a:xfrm>
            <a:off x="771525" y="525780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6478" name="Text Box 94"/>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16479" name="Text Box 95"/>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16480" name="Text Box 96"/>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16481" name="Text Box 9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16482" name="Text Box 98"/>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16483"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16484" name="Text Box 68"/>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7" name="Group 69"/>
          <p:cNvGrpSpPr>
            <a:grpSpLocks/>
          </p:cNvGrpSpPr>
          <p:nvPr/>
        </p:nvGrpSpPr>
        <p:grpSpPr bwMode="auto">
          <a:xfrm>
            <a:off x="1643063" y="2913063"/>
            <a:ext cx="415925" cy="620712"/>
            <a:chOff x="1030" y="3302"/>
            <a:chExt cx="262" cy="391"/>
          </a:xfrm>
        </p:grpSpPr>
        <p:grpSp>
          <p:nvGrpSpPr>
            <p:cNvPr id="8" name="Group 49"/>
            <p:cNvGrpSpPr>
              <a:grpSpLocks/>
            </p:cNvGrpSpPr>
            <p:nvPr/>
          </p:nvGrpSpPr>
          <p:grpSpPr bwMode="auto">
            <a:xfrm>
              <a:off x="1030" y="3302"/>
              <a:ext cx="262" cy="382"/>
              <a:chOff x="2208" y="1920"/>
              <a:chExt cx="1152" cy="1680"/>
            </a:xfrm>
          </p:grpSpPr>
          <p:sp>
            <p:nvSpPr>
              <p:cNvPr id="316487"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6488"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6489"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6490"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6491"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6492"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6493"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6494"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316495" name="Text Box 79"/>
          <p:cNvSpPr txBox="1">
            <a:spLocks noChangeArrowheads="1"/>
          </p:cNvSpPr>
          <p:nvPr/>
        </p:nvSpPr>
        <p:spPr bwMode="auto">
          <a:xfrm>
            <a:off x="3298825" y="236061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Increment Version Clock</a:t>
            </a:r>
            <a:endParaRPr lang="en-US" sz="2800">
              <a:solidFill>
                <a:schemeClr val="tx1"/>
              </a:solidFill>
              <a:latin typeface="Gill Sans MT" pitchFamily="34" charset="0"/>
            </a:endParaRPr>
          </a:p>
        </p:txBody>
      </p:sp>
      <p:sp>
        <p:nvSpPr>
          <p:cNvPr id="316496" name="Text Box 80"/>
          <p:cNvSpPr txBox="1">
            <a:spLocks noChangeArrowheads="1"/>
          </p:cNvSpPr>
          <p:nvPr/>
        </p:nvSpPr>
        <p:spPr bwMode="auto">
          <a:xfrm>
            <a:off x="3581400" y="27876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Check version numbers ≤ RV</a:t>
            </a:r>
            <a:endParaRPr lang="en-US" sz="2800">
              <a:solidFill>
                <a:schemeClr val="tx1"/>
              </a:solidFill>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6496"/>
                                        </p:tgtEl>
                                        <p:attrNameLst>
                                          <p:attrName>style.visibility</p:attrName>
                                        </p:attrNameLst>
                                      </p:cBhvr>
                                      <p:to>
                                        <p:strVal val="visible"/>
                                      </p:to>
                                    </p:set>
                                    <p:animEffect transition="in" filter="blinds(horizontal)">
                                      <p:cBhvr>
                                        <p:cTn id="7" dur="500"/>
                                        <p:tgtEl>
                                          <p:spTgt spid="316496"/>
                                        </p:tgtEl>
                                      </p:cBhvr>
                                    </p:animEffect>
                                  </p:childTnLst>
                                </p:cTn>
                              </p:par>
                              <p:par>
                                <p:cTn id="8" presetID="8" presetClass="emph" presetSubtype="0" fill="hold" grpId="0" nodeType="withEffect">
                                  <p:stCondLst>
                                    <p:cond delay="0"/>
                                  </p:stCondLst>
                                  <p:childTnLst>
                                    <p:animRot by="21600000">
                                      <p:cBhvr>
                                        <p:cTn id="9" dur="2000" fill="hold"/>
                                        <p:tgtEl>
                                          <p:spTgt spid="316461"/>
                                        </p:tgtEl>
                                        <p:attrNameLst>
                                          <p:attrName>r</p:attrName>
                                        </p:attrNameLst>
                                      </p:cBhvr>
                                    </p:animRot>
                                  </p:childTnLst>
                                </p:cTn>
                              </p:par>
                              <p:par>
                                <p:cTn id="10" presetID="8" presetClass="emph" presetSubtype="0" fill="hold" grpId="0" nodeType="withEffect">
                                  <p:stCondLst>
                                    <p:cond delay="0"/>
                                  </p:stCondLst>
                                  <p:childTnLst>
                                    <p:animRot by="21600000">
                                      <p:cBhvr>
                                        <p:cTn id="11" dur="2000" fill="hold"/>
                                        <p:tgtEl>
                                          <p:spTgt spid="316455"/>
                                        </p:tgtEl>
                                        <p:attrNameLst>
                                          <p:attrName>r</p:attrName>
                                        </p:attrNameLst>
                                      </p:cBhvr>
                                    </p:animRot>
                                  </p:childTnLst>
                                </p:cTn>
                              </p:par>
                              <p:par>
                                <p:cTn id="12" presetID="8" presetClass="emph" presetSubtype="0" fill="hold" grpId="0" nodeType="withEffect">
                                  <p:stCondLst>
                                    <p:cond delay="0"/>
                                  </p:stCondLst>
                                  <p:childTnLst>
                                    <p:animRot by="21600000">
                                      <p:cBhvr>
                                        <p:cTn id="13" dur="2000" fill="hold"/>
                                        <p:tgtEl>
                                          <p:spTgt spid="316448"/>
                                        </p:tgtEl>
                                        <p:attrNameLst>
                                          <p:attrName>r</p:attrName>
                                        </p:attrNameLst>
                                      </p:cBhvr>
                                    </p:animRot>
                                  </p:childTnLst>
                                </p:cTn>
                              </p:par>
                              <p:par>
                                <p:cTn id="14" presetID="8" presetClass="emph" presetSubtype="0" fill="hold" grpId="0" nodeType="withEffect">
                                  <p:stCondLst>
                                    <p:cond delay="0"/>
                                  </p:stCondLst>
                                  <p:childTnLst>
                                    <p:animRot by="21600000">
                                      <p:cBhvr>
                                        <p:cTn id="15" dur="2000" fill="hold"/>
                                        <p:tgtEl>
                                          <p:spTgt spid="3164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48" grpId="0" animBg="1"/>
      <p:bldP spid="316455" grpId="0" animBg="1"/>
      <p:bldP spid="316458" grpId="0" animBg="1"/>
      <p:bldP spid="316461" grpId="0" animBg="1"/>
      <p:bldP spid="31649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18467"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3014554C-938A-446F-9C6D-088D73795A24}" type="slidenum">
              <a:rPr lang="x-none" sz="1400">
                <a:solidFill>
                  <a:schemeClr val="tx1"/>
                </a:solidFill>
                <a:latin typeface="Arial" pitchFamily="34" charset="0"/>
                <a:cs typeface="Arial" pitchFamily="34" charset="0"/>
              </a:rPr>
              <a:pPr algn="r"/>
              <a:t>92</a:t>
            </a:fld>
            <a:endParaRPr lang="en-US" sz="1400" dirty="0">
              <a:solidFill>
                <a:schemeClr val="tx1"/>
              </a:solidFill>
              <a:latin typeface="Arial" pitchFamily="34" charset="0"/>
              <a:cs typeface="Arial" pitchFamily="34" charset="0"/>
            </a:endParaRPr>
          </a:p>
        </p:txBody>
      </p:sp>
      <p:sp>
        <p:nvSpPr>
          <p:cNvPr id="31846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8A1E138-C37B-4905-8CC4-608A13C07049}" type="slidenum">
              <a:rPr lang="x-none" sz="1400">
                <a:solidFill>
                  <a:schemeClr val="tx1"/>
                </a:solidFill>
                <a:latin typeface="Arial" pitchFamily="34" charset="0"/>
                <a:cs typeface="Arial" pitchFamily="34" charset="0"/>
              </a:rPr>
              <a:pPr algn="r"/>
              <a:t>92</a:t>
            </a:fld>
            <a:endParaRPr lang="en-US" sz="1400" dirty="0">
              <a:solidFill>
                <a:schemeClr val="tx1"/>
              </a:solidFill>
              <a:latin typeface="Arial" pitchFamily="34" charset="0"/>
              <a:cs typeface="Arial" pitchFamily="34" charset="0"/>
            </a:endParaRPr>
          </a:p>
        </p:txBody>
      </p:sp>
      <p:sp>
        <p:nvSpPr>
          <p:cNvPr id="318469" name="Rectangle 2"/>
          <p:cNvSpPr>
            <a:spLocks noGrp="1" noChangeArrowheads="1"/>
          </p:cNvSpPr>
          <p:nvPr>
            <p:ph type="title" idx="4294967295"/>
          </p:nvPr>
        </p:nvSpPr>
        <p:spPr>
          <a:xfrm>
            <a:off x="323850" y="260350"/>
            <a:ext cx="8496300" cy="1143000"/>
          </a:xfrm>
        </p:spPr>
        <p:txBody>
          <a:bodyPr/>
          <a:lstStyle/>
          <a:p>
            <a:r>
              <a:rPr lang="en-US" sz="4000"/>
              <a:t>On Commit</a:t>
            </a:r>
          </a:p>
        </p:txBody>
      </p:sp>
      <p:sp>
        <p:nvSpPr>
          <p:cNvPr id="318470"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18471"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18472"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473"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8474"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a:latin typeface="Arial" pitchFamily="34" charset="0"/>
              <a:cs typeface="Arial" pitchFamily="34" charset="0"/>
            </a:endParaRPr>
          </a:p>
        </p:txBody>
      </p:sp>
      <p:sp>
        <p:nvSpPr>
          <p:cNvPr id="318475"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a:latin typeface="Arial" pitchFamily="34" charset="0"/>
              <a:cs typeface="Arial" pitchFamily="34" charset="0"/>
            </a:endParaRPr>
          </a:p>
        </p:txBody>
      </p:sp>
      <p:sp>
        <p:nvSpPr>
          <p:cNvPr id="318476"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31847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47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48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48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482"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31848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48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48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48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488"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318490"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491"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492"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493"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494"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8495"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18496"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8497"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8498" name="Oval 58"/>
          <p:cNvSpPr>
            <a:spLocks noChangeArrowheads="1"/>
          </p:cNvSpPr>
          <p:nvPr/>
        </p:nvSpPr>
        <p:spPr bwMode="auto">
          <a:xfrm>
            <a:off x="3589338" y="464026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8499"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318500"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a:latin typeface="Arial" pitchFamily="34" charset="0"/>
              <a:cs typeface="Arial" pitchFamily="34" charset="0"/>
            </a:endParaRPr>
          </a:p>
        </p:txBody>
      </p:sp>
      <p:sp>
        <p:nvSpPr>
          <p:cNvPr id="318501"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18502"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8503" name="Rectangle 64"/>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8504"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8505"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8506" name="Rectangle 67"/>
          <p:cNvSpPr>
            <a:spLocks noChangeArrowheads="1"/>
          </p:cNvSpPr>
          <p:nvPr/>
        </p:nvSpPr>
        <p:spPr bwMode="auto">
          <a:xfrm>
            <a:off x="2405063" y="3690938"/>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18507"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8508"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18509" name="Rectangle 70"/>
          <p:cNvSpPr>
            <a:spLocks noChangeArrowheads="1"/>
          </p:cNvSpPr>
          <p:nvPr/>
        </p:nvSpPr>
        <p:spPr bwMode="auto">
          <a:xfrm>
            <a:off x="2411413" y="5268913"/>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18510"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8511"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18512"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a:latin typeface="Arial" pitchFamily="34" charset="0"/>
              <a:cs typeface="Arial" pitchFamily="34" charset="0"/>
            </a:endParaRPr>
          </a:p>
        </p:txBody>
      </p:sp>
      <p:grpSp>
        <p:nvGrpSpPr>
          <p:cNvPr id="5" name="Group 49"/>
          <p:cNvGrpSpPr>
            <a:grpSpLocks/>
          </p:cNvGrpSpPr>
          <p:nvPr/>
        </p:nvGrpSpPr>
        <p:grpSpPr bwMode="auto">
          <a:xfrm>
            <a:off x="1635125" y="5241925"/>
            <a:ext cx="415925" cy="620713"/>
            <a:chOff x="1030" y="3302"/>
            <a:chExt cx="262" cy="391"/>
          </a:xfrm>
        </p:grpSpPr>
        <p:grpSp>
          <p:nvGrpSpPr>
            <p:cNvPr id="6" name="Group 49"/>
            <p:cNvGrpSpPr>
              <a:grpSpLocks/>
            </p:cNvGrpSpPr>
            <p:nvPr/>
          </p:nvGrpSpPr>
          <p:grpSpPr bwMode="auto">
            <a:xfrm>
              <a:off x="1030" y="3302"/>
              <a:ext cx="262" cy="382"/>
              <a:chOff x="2208" y="1920"/>
              <a:chExt cx="1152" cy="1680"/>
            </a:xfrm>
          </p:grpSpPr>
          <p:sp>
            <p:nvSpPr>
              <p:cNvPr id="31851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51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51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51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519"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8520"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8521"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8522"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3" name="Oval 83"/>
          <p:cNvSpPr>
            <a:spLocks noChangeArrowheads="1"/>
          </p:cNvSpPr>
          <p:nvPr/>
        </p:nvSpPr>
        <p:spPr bwMode="auto">
          <a:xfrm>
            <a:off x="3597275" y="464661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101</a:t>
            </a:r>
          </a:p>
        </p:txBody>
      </p:sp>
      <p:sp>
        <p:nvSpPr>
          <p:cNvPr id="318526" name="Text Box 94"/>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18527" name="Text Box 95"/>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18528" name="Text Box 96"/>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18529" name="Text Box 9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18530" name="Text Box 98"/>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18531"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18532" name="Text Box 68"/>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7" name="Group 69"/>
          <p:cNvGrpSpPr>
            <a:grpSpLocks/>
          </p:cNvGrpSpPr>
          <p:nvPr/>
        </p:nvGrpSpPr>
        <p:grpSpPr bwMode="auto">
          <a:xfrm>
            <a:off x="1643063" y="2913063"/>
            <a:ext cx="415925" cy="620712"/>
            <a:chOff x="1030" y="3302"/>
            <a:chExt cx="262" cy="391"/>
          </a:xfrm>
        </p:grpSpPr>
        <p:grpSp>
          <p:nvGrpSpPr>
            <p:cNvPr id="8" name="Group 49"/>
            <p:cNvGrpSpPr>
              <a:grpSpLocks/>
            </p:cNvGrpSpPr>
            <p:nvPr/>
          </p:nvGrpSpPr>
          <p:grpSpPr bwMode="auto">
            <a:xfrm>
              <a:off x="1030" y="3302"/>
              <a:ext cx="262" cy="382"/>
              <a:chOff x="2208" y="1920"/>
              <a:chExt cx="1152" cy="1680"/>
            </a:xfrm>
          </p:grpSpPr>
          <p:sp>
            <p:nvSpPr>
              <p:cNvPr id="31853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1853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1853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1853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18539"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18540"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18541"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18542"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318543" name="Text Box 79"/>
          <p:cNvSpPr txBox="1">
            <a:spLocks noChangeArrowheads="1"/>
          </p:cNvSpPr>
          <p:nvPr/>
        </p:nvSpPr>
        <p:spPr bwMode="auto">
          <a:xfrm>
            <a:off x="3298825" y="236061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Increment Version Clock</a:t>
            </a:r>
            <a:endParaRPr lang="en-US" sz="2800">
              <a:solidFill>
                <a:schemeClr val="tx1"/>
              </a:solidFill>
              <a:latin typeface="Gill Sans MT" pitchFamily="34" charset="0"/>
            </a:endParaRPr>
          </a:p>
        </p:txBody>
      </p:sp>
      <p:sp>
        <p:nvSpPr>
          <p:cNvPr id="318544" name="Text Box 80"/>
          <p:cNvSpPr txBox="1">
            <a:spLocks noChangeArrowheads="1"/>
          </p:cNvSpPr>
          <p:nvPr/>
        </p:nvSpPr>
        <p:spPr bwMode="auto">
          <a:xfrm>
            <a:off x="3581400" y="27876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Check version numbers ≤ RV</a:t>
            </a:r>
            <a:endParaRPr lang="en-US" sz="2800">
              <a:solidFill>
                <a:schemeClr val="tx1"/>
              </a:solidFill>
              <a:latin typeface="Gill Sans MT" pitchFamily="34" charset="0"/>
            </a:endParaRPr>
          </a:p>
        </p:txBody>
      </p:sp>
      <p:sp>
        <p:nvSpPr>
          <p:cNvPr id="318545" name="Text Box 81"/>
          <p:cNvSpPr txBox="1">
            <a:spLocks noChangeArrowheads="1"/>
          </p:cNvSpPr>
          <p:nvPr/>
        </p:nvSpPr>
        <p:spPr bwMode="auto">
          <a:xfrm>
            <a:off x="3879850" y="31432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Update memory</a:t>
            </a:r>
            <a:endParaRPr lang="en-US" sz="2800">
              <a:solidFill>
                <a:schemeClr val="tx1"/>
              </a:solidFill>
              <a:latin typeface="Gill Sans MT" pitchFamily="34" charset="0"/>
            </a:endParaRPr>
          </a:p>
        </p:txBody>
      </p:sp>
      <p:sp>
        <p:nvSpPr>
          <p:cNvPr id="210009" name="Rectangle 89"/>
          <p:cNvSpPr>
            <a:spLocks noChangeArrowheads="1"/>
          </p:cNvSpPr>
          <p:nvPr/>
        </p:nvSpPr>
        <p:spPr bwMode="auto">
          <a:xfrm>
            <a:off x="793750" y="2970213"/>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rPr>
              <a:t>x</a:t>
            </a:r>
          </a:p>
        </p:txBody>
      </p:sp>
      <p:sp>
        <p:nvSpPr>
          <p:cNvPr id="210010" name="Rectangle 90"/>
          <p:cNvSpPr>
            <a:spLocks noChangeArrowheads="1"/>
          </p:cNvSpPr>
          <p:nvPr/>
        </p:nvSpPr>
        <p:spPr bwMode="auto">
          <a:xfrm>
            <a:off x="785813" y="5257800"/>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rPr>
              <a: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0009"/>
                                        </p:tgtEl>
                                        <p:attrNameLst>
                                          <p:attrName>style.visibility</p:attrName>
                                        </p:attrNameLst>
                                      </p:cBhvr>
                                      <p:to>
                                        <p:strVal val="visible"/>
                                      </p:to>
                                    </p:set>
                                    <p:anim calcmode="lin" valueType="num">
                                      <p:cBhvr additive="base">
                                        <p:cTn id="7" dur="500" fill="hold"/>
                                        <p:tgtEl>
                                          <p:spTgt spid="210009"/>
                                        </p:tgtEl>
                                        <p:attrNameLst>
                                          <p:attrName>ppt_x</p:attrName>
                                        </p:attrNameLst>
                                      </p:cBhvr>
                                      <p:tavLst>
                                        <p:tav tm="0">
                                          <p:val>
                                            <p:strVal val="1+#ppt_w/2"/>
                                          </p:val>
                                        </p:tav>
                                        <p:tav tm="100000">
                                          <p:val>
                                            <p:strVal val="#ppt_x"/>
                                          </p:val>
                                        </p:tav>
                                      </p:tavLst>
                                    </p:anim>
                                    <p:anim calcmode="lin" valueType="num">
                                      <p:cBhvr additive="base">
                                        <p:cTn id="8" dur="500" fill="hold"/>
                                        <p:tgtEl>
                                          <p:spTgt spid="21000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0010"/>
                                        </p:tgtEl>
                                        <p:attrNameLst>
                                          <p:attrName>style.visibility</p:attrName>
                                        </p:attrNameLst>
                                      </p:cBhvr>
                                      <p:to>
                                        <p:strVal val="visible"/>
                                      </p:to>
                                    </p:set>
                                    <p:anim calcmode="lin" valueType="num">
                                      <p:cBhvr additive="base">
                                        <p:cTn id="11" dur="500" fill="hold"/>
                                        <p:tgtEl>
                                          <p:spTgt spid="210010"/>
                                        </p:tgtEl>
                                        <p:attrNameLst>
                                          <p:attrName>ppt_x</p:attrName>
                                        </p:attrNameLst>
                                      </p:cBhvr>
                                      <p:tavLst>
                                        <p:tav tm="0">
                                          <p:val>
                                            <p:strVal val="1+#ppt_w/2"/>
                                          </p:val>
                                        </p:tav>
                                        <p:tav tm="100000">
                                          <p:val>
                                            <p:strVal val="#ppt_x"/>
                                          </p:val>
                                        </p:tav>
                                      </p:tavLst>
                                    </p:anim>
                                    <p:anim calcmode="lin" valueType="num">
                                      <p:cBhvr additive="base">
                                        <p:cTn id="12" dur="500" fill="hold"/>
                                        <p:tgtEl>
                                          <p:spTgt spid="2100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009" grpId="0" animBg="1"/>
      <p:bldP spid="2100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5"/>
          <p:cNvSpPr txBox="1">
            <a:spLocks noGrp="1" noChangeArrowheads="1"/>
          </p:cNvSpPr>
          <p:nvPr/>
        </p:nvSpPr>
        <p:spPr bwMode="auto">
          <a:xfrm>
            <a:off x="3124200" y="6248400"/>
            <a:ext cx="2895600" cy="457200"/>
          </a:xfrm>
          <a:prstGeom prst="rect">
            <a:avLst/>
          </a:prstGeom>
          <a:noFill/>
          <a:ln w="9525">
            <a:noFill/>
            <a:miter lim="800000"/>
            <a:headEnd/>
            <a:tailEnd/>
          </a:ln>
        </p:spPr>
        <p:txBody>
          <a:bodyPr/>
          <a:lstStyle/>
          <a:p>
            <a:r>
              <a:rPr lang="en-US" sz="1400" dirty="0">
                <a:solidFill>
                  <a:schemeClr val="tx1"/>
                </a:solidFill>
                <a:latin typeface="Arial" pitchFamily="34" charset="0"/>
              </a:rPr>
              <a:t>Art of Multiprocessor Programming</a:t>
            </a:r>
          </a:p>
        </p:txBody>
      </p:sp>
      <p:sp>
        <p:nvSpPr>
          <p:cNvPr id="32051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CF4CFED1-0472-4DD8-A825-D78BC48E7332}" type="slidenum">
              <a:rPr lang="x-none" sz="1400">
                <a:solidFill>
                  <a:schemeClr val="tx1"/>
                </a:solidFill>
                <a:latin typeface="Arial" pitchFamily="34" charset="0"/>
                <a:cs typeface="Arial" pitchFamily="34" charset="0"/>
              </a:rPr>
              <a:pPr algn="r"/>
              <a:t>93</a:t>
            </a:fld>
            <a:endParaRPr lang="en-US" sz="1400" dirty="0">
              <a:solidFill>
                <a:schemeClr val="tx1"/>
              </a:solidFill>
              <a:latin typeface="Arial" pitchFamily="34" charset="0"/>
              <a:cs typeface="Arial" pitchFamily="34" charset="0"/>
            </a:endParaRPr>
          </a:p>
        </p:txBody>
      </p:sp>
      <p:sp>
        <p:nvSpPr>
          <p:cNvPr id="32051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17CFA60-988E-4C7F-97C5-BA61E8F888E5}" type="slidenum">
              <a:rPr lang="x-none" sz="1400">
                <a:solidFill>
                  <a:schemeClr val="tx1"/>
                </a:solidFill>
                <a:latin typeface="Arial" pitchFamily="34" charset="0"/>
                <a:cs typeface="Arial" pitchFamily="34" charset="0"/>
              </a:rPr>
              <a:pPr algn="r"/>
              <a:t>93</a:t>
            </a:fld>
            <a:endParaRPr lang="en-US" sz="1400" dirty="0">
              <a:solidFill>
                <a:schemeClr val="tx1"/>
              </a:solidFill>
              <a:latin typeface="Arial" pitchFamily="34" charset="0"/>
              <a:cs typeface="Arial" pitchFamily="34" charset="0"/>
            </a:endParaRPr>
          </a:p>
        </p:txBody>
      </p:sp>
      <p:sp>
        <p:nvSpPr>
          <p:cNvPr id="320517" name="Rectangle 2"/>
          <p:cNvSpPr>
            <a:spLocks noGrp="1" noChangeArrowheads="1"/>
          </p:cNvSpPr>
          <p:nvPr>
            <p:ph type="title" idx="4294967295"/>
          </p:nvPr>
        </p:nvSpPr>
        <p:spPr>
          <a:xfrm>
            <a:off x="323850" y="260350"/>
            <a:ext cx="8496300" cy="1143000"/>
          </a:xfrm>
        </p:spPr>
        <p:txBody>
          <a:bodyPr/>
          <a:lstStyle/>
          <a:p>
            <a:r>
              <a:rPr lang="en-US" sz="4000"/>
              <a:t>On Commit</a:t>
            </a:r>
          </a:p>
        </p:txBody>
      </p:sp>
      <p:sp>
        <p:nvSpPr>
          <p:cNvPr id="320518" name="Text Box 62"/>
          <p:cNvSpPr txBox="1">
            <a:spLocks noChangeArrowheads="1"/>
          </p:cNvSpPr>
          <p:nvPr/>
        </p:nvSpPr>
        <p:spPr bwMode="auto">
          <a:xfrm>
            <a:off x="423863" y="1198563"/>
            <a:ext cx="862012" cy="457200"/>
          </a:xfrm>
          <a:prstGeom prst="rect">
            <a:avLst/>
          </a:prstGeom>
          <a:noFill/>
          <a:ln w="9525">
            <a:noFill/>
            <a:miter lim="800000"/>
            <a:headEnd/>
            <a:tailEnd/>
          </a:ln>
        </p:spPr>
        <p:txBody>
          <a:bodyPr wrap="none">
            <a:spAutoFit/>
          </a:bodyPr>
          <a:lstStyle/>
          <a:p>
            <a:r>
              <a:rPr lang="en-US" sz="2400">
                <a:solidFill>
                  <a:schemeClr val="tx1"/>
                </a:solidFill>
                <a:latin typeface="Arial" pitchFamily="34" charset="0"/>
              </a:rPr>
              <a:t>Mem</a:t>
            </a:r>
          </a:p>
        </p:txBody>
      </p:sp>
      <p:sp>
        <p:nvSpPr>
          <p:cNvPr id="320519" name="Text Box 62"/>
          <p:cNvSpPr txBox="1">
            <a:spLocks noChangeArrowheads="1"/>
          </p:cNvSpPr>
          <p:nvPr/>
        </p:nvSpPr>
        <p:spPr bwMode="auto">
          <a:xfrm>
            <a:off x="1760538" y="1406525"/>
            <a:ext cx="981075" cy="457200"/>
          </a:xfrm>
          <a:prstGeom prst="rect">
            <a:avLst/>
          </a:prstGeom>
          <a:noFill/>
          <a:ln w="9525">
            <a:noFill/>
            <a:miter lim="800000"/>
            <a:headEnd/>
            <a:tailEnd/>
          </a:ln>
        </p:spPr>
        <p:txBody>
          <a:bodyPr wrap="none">
            <a:spAutoFit/>
          </a:bodyPr>
          <a:lstStyle/>
          <a:p>
            <a:pPr algn="l"/>
            <a:r>
              <a:rPr lang="en-US" sz="2400">
                <a:solidFill>
                  <a:schemeClr val="tx1"/>
                </a:solidFill>
                <a:latin typeface="Arial" pitchFamily="34" charset="0"/>
              </a:rPr>
              <a:t>Locks</a:t>
            </a:r>
          </a:p>
        </p:txBody>
      </p:sp>
      <p:sp>
        <p:nvSpPr>
          <p:cNvPr id="320520" name="Oval 50"/>
          <p:cNvSpPr>
            <a:spLocks noChangeArrowheads="1"/>
          </p:cNvSpPr>
          <p:nvPr/>
        </p:nvSpPr>
        <p:spPr bwMode="auto">
          <a:xfrm>
            <a:off x="1635125" y="2354263"/>
            <a:ext cx="415925" cy="415925"/>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21" name="Oval 51"/>
          <p:cNvSpPr>
            <a:spLocks noChangeArrowheads="1"/>
          </p:cNvSpPr>
          <p:nvPr/>
        </p:nvSpPr>
        <p:spPr bwMode="auto">
          <a:xfrm>
            <a:off x="1790700" y="2441575"/>
            <a:ext cx="104775" cy="1031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22" name="AutoShape 52"/>
          <p:cNvSpPr>
            <a:spLocks noChangeArrowheads="1"/>
          </p:cNvSpPr>
          <p:nvPr/>
        </p:nvSpPr>
        <p:spPr bwMode="auto">
          <a:xfrm flipV="1">
            <a:off x="1782763" y="2509838"/>
            <a:ext cx="120650" cy="1571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23" name="AutoShape 53"/>
          <p:cNvSpPr>
            <a:spLocks noChangeArrowheads="1"/>
          </p:cNvSpPr>
          <p:nvPr/>
        </p:nvSpPr>
        <p:spPr bwMode="auto">
          <a:xfrm>
            <a:off x="1722438" y="2163763"/>
            <a:ext cx="225425" cy="5032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sp>
        <p:nvSpPr>
          <p:cNvPr id="320524" name="Rectangle 14"/>
          <p:cNvSpPr>
            <a:spLocks noChangeArrowheads="1"/>
          </p:cNvSpPr>
          <p:nvPr/>
        </p:nvSpPr>
        <p:spPr bwMode="auto">
          <a:xfrm>
            <a:off x="823913" y="218440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2" name="Group 49"/>
          <p:cNvGrpSpPr>
            <a:grpSpLocks/>
          </p:cNvGrpSpPr>
          <p:nvPr/>
        </p:nvGrpSpPr>
        <p:grpSpPr bwMode="auto">
          <a:xfrm>
            <a:off x="1635125" y="2932113"/>
            <a:ext cx="415925" cy="606425"/>
            <a:chOff x="2208" y="1920"/>
            <a:chExt cx="1152" cy="1680"/>
          </a:xfrm>
        </p:grpSpPr>
        <p:sp>
          <p:nvSpPr>
            <p:cNvPr id="320526"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27"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28"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29"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30" name="Rectangle 22"/>
          <p:cNvSpPr>
            <a:spLocks noChangeArrowheads="1"/>
          </p:cNvSpPr>
          <p:nvPr/>
        </p:nvSpPr>
        <p:spPr bwMode="auto">
          <a:xfrm>
            <a:off x="823913" y="2952750"/>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3" name="Group 49"/>
          <p:cNvGrpSpPr>
            <a:grpSpLocks/>
          </p:cNvGrpSpPr>
          <p:nvPr/>
        </p:nvGrpSpPr>
        <p:grpSpPr bwMode="auto">
          <a:xfrm>
            <a:off x="1635125" y="3702050"/>
            <a:ext cx="415925" cy="606425"/>
            <a:chOff x="2208" y="1920"/>
            <a:chExt cx="1152" cy="1680"/>
          </a:xfrm>
        </p:grpSpPr>
        <p:sp>
          <p:nvSpPr>
            <p:cNvPr id="320532"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33"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34"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35"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36" name="Rectangle 30"/>
          <p:cNvSpPr>
            <a:spLocks noChangeArrowheads="1"/>
          </p:cNvSpPr>
          <p:nvPr/>
        </p:nvSpPr>
        <p:spPr bwMode="auto">
          <a:xfrm>
            <a:off x="823913" y="3722688"/>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nvGrpSpPr>
          <p:cNvPr id="4" name="Group 49"/>
          <p:cNvGrpSpPr>
            <a:grpSpLocks/>
          </p:cNvGrpSpPr>
          <p:nvPr/>
        </p:nvGrpSpPr>
        <p:grpSpPr bwMode="auto">
          <a:xfrm>
            <a:off x="1635125" y="4471988"/>
            <a:ext cx="415925" cy="606425"/>
            <a:chOff x="2208" y="1920"/>
            <a:chExt cx="1152" cy="1680"/>
          </a:xfrm>
        </p:grpSpPr>
        <p:sp>
          <p:nvSpPr>
            <p:cNvPr id="32053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3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4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4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42" name="Rectangle 38"/>
          <p:cNvSpPr>
            <a:spLocks noChangeArrowheads="1"/>
          </p:cNvSpPr>
          <p:nvPr/>
        </p:nvSpPr>
        <p:spPr bwMode="auto">
          <a:xfrm>
            <a:off x="823913" y="4492625"/>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20543" name="Rectangle 46"/>
          <p:cNvSpPr>
            <a:spLocks noChangeArrowheads="1"/>
          </p:cNvSpPr>
          <p:nvPr/>
        </p:nvSpPr>
        <p:spPr bwMode="auto">
          <a:xfrm>
            <a:off x="823913" y="5262563"/>
            <a:ext cx="565150" cy="56515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sp>
        <p:nvSpPr>
          <p:cNvPr id="320544" name="Rectangle 49"/>
          <p:cNvSpPr>
            <a:spLocks noChangeArrowheads="1"/>
          </p:cNvSpPr>
          <p:nvPr/>
        </p:nvSpPr>
        <p:spPr bwMode="auto">
          <a:xfrm>
            <a:off x="2405063" y="2979738"/>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20545" name="Rectangle 50"/>
          <p:cNvSpPr>
            <a:spLocks noChangeArrowheads="1"/>
          </p:cNvSpPr>
          <p:nvPr/>
        </p:nvSpPr>
        <p:spPr bwMode="auto">
          <a:xfrm>
            <a:off x="787400" y="2978150"/>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20546" name="Oval 58"/>
          <p:cNvSpPr>
            <a:spLocks noChangeArrowheads="1"/>
          </p:cNvSpPr>
          <p:nvPr/>
        </p:nvSpPr>
        <p:spPr bwMode="auto">
          <a:xfrm>
            <a:off x="3589338" y="464026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20547" name="Text Box 59"/>
          <p:cNvSpPr txBox="1">
            <a:spLocks noChangeArrowheads="1"/>
          </p:cNvSpPr>
          <p:nvPr/>
        </p:nvSpPr>
        <p:spPr bwMode="auto">
          <a:xfrm>
            <a:off x="3243263" y="5583238"/>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Shared Version Clock</a:t>
            </a:r>
          </a:p>
        </p:txBody>
      </p:sp>
      <p:sp>
        <p:nvSpPr>
          <p:cNvPr id="320548" name="Oval 60"/>
          <p:cNvSpPr>
            <a:spLocks noChangeArrowheads="1"/>
          </p:cNvSpPr>
          <p:nvPr/>
        </p:nvSpPr>
        <p:spPr bwMode="auto">
          <a:xfrm>
            <a:off x="5541963" y="4633913"/>
            <a:ext cx="1073150" cy="798512"/>
          </a:xfrm>
          <a:prstGeom prst="ellipse">
            <a:avLst/>
          </a:prstGeom>
          <a:solidFill>
            <a:srgbClr val="FF9900"/>
          </a:solidFill>
          <a:ln w="38100" algn="ctr">
            <a:solidFill>
              <a:schemeClr val="tx1"/>
            </a:solidFill>
            <a:round/>
            <a:headEnd/>
            <a:tailEnd/>
          </a:ln>
        </p:spPr>
        <p:txBody>
          <a:bodyPr wrap="none" anchor="ctr"/>
          <a:lstStyle/>
          <a:p>
            <a:endParaRPr lang="en-US" sz="2400">
              <a:latin typeface="Arial" pitchFamily="34" charset="0"/>
              <a:cs typeface="Arial" pitchFamily="34" charset="0"/>
            </a:endParaRPr>
          </a:p>
        </p:txBody>
      </p:sp>
      <p:sp>
        <p:nvSpPr>
          <p:cNvPr id="320549" name="Oval 62"/>
          <p:cNvSpPr>
            <a:spLocks noChangeArrowheads="1"/>
          </p:cNvSpPr>
          <p:nvPr/>
        </p:nvSpPr>
        <p:spPr bwMode="auto">
          <a:xfrm>
            <a:off x="5534025" y="4627563"/>
            <a:ext cx="1073150" cy="798512"/>
          </a:xfrm>
          <a:prstGeom prst="ellipse">
            <a:avLst/>
          </a:prstGeom>
          <a:solidFill>
            <a:srgbClr val="FF9900"/>
          </a:solidFill>
          <a:ln w="38100" algn="ctr">
            <a:solidFill>
              <a:schemeClr val="tx1"/>
            </a:solidFill>
            <a:round/>
            <a:headEnd/>
            <a:tailEnd/>
          </a:ln>
        </p:spPr>
        <p:txBody>
          <a:bodyPr wrap="none" anchor="ctr"/>
          <a:lstStyle/>
          <a:p>
            <a:r>
              <a:rPr lang="en-US" sz="2400">
                <a:latin typeface="Arial" pitchFamily="34" charset="0"/>
                <a:cs typeface="Arial" pitchFamily="34" charset="0"/>
              </a:rPr>
              <a:t>100</a:t>
            </a:r>
          </a:p>
        </p:txBody>
      </p:sp>
      <p:sp>
        <p:nvSpPr>
          <p:cNvPr id="320550" name="Rectangle 63"/>
          <p:cNvSpPr>
            <a:spLocks noChangeArrowheads="1"/>
          </p:cNvSpPr>
          <p:nvPr/>
        </p:nvSpPr>
        <p:spPr bwMode="auto">
          <a:xfrm>
            <a:off x="1563688" y="2967038"/>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20551" name="Rectangle 64"/>
          <p:cNvSpPr>
            <a:spLocks noChangeArrowheads="1"/>
          </p:cNvSpPr>
          <p:nvPr/>
        </p:nvSpPr>
        <p:spPr bwMode="auto">
          <a:xfrm>
            <a:off x="2413000" y="2159000"/>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20552" name="Rectangle 65"/>
          <p:cNvSpPr>
            <a:spLocks noChangeArrowheads="1"/>
          </p:cNvSpPr>
          <p:nvPr/>
        </p:nvSpPr>
        <p:spPr bwMode="auto">
          <a:xfrm>
            <a:off x="795338" y="2157413"/>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20553" name="Rectangle 66"/>
          <p:cNvSpPr>
            <a:spLocks noChangeArrowheads="1"/>
          </p:cNvSpPr>
          <p:nvPr/>
        </p:nvSpPr>
        <p:spPr bwMode="auto">
          <a:xfrm>
            <a:off x="1563688" y="2166938"/>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20554" name="Rectangle 67"/>
          <p:cNvSpPr>
            <a:spLocks noChangeArrowheads="1"/>
          </p:cNvSpPr>
          <p:nvPr/>
        </p:nvSpPr>
        <p:spPr bwMode="auto">
          <a:xfrm>
            <a:off x="2405063" y="3690938"/>
            <a:ext cx="565150" cy="565150"/>
          </a:xfrm>
          <a:prstGeom prst="rect">
            <a:avLst/>
          </a:prstGeom>
          <a:noFill/>
          <a:ln w="7620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320555" name="Rectangle 68"/>
          <p:cNvSpPr>
            <a:spLocks noChangeArrowheads="1"/>
          </p:cNvSpPr>
          <p:nvPr/>
        </p:nvSpPr>
        <p:spPr bwMode="auto">
          <a:xfrm>
            <a:off x="787400" y="3689350"/>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20556" name="Rectangle 69"/>
          <p:cNvSpPr>
            <a:spLocks noChangeArrowheads="1"/>
          </p:cNvSpPr>
          <p:nvPr/>
        </p:nvSpPr>
        <p:spPr bwMode="auto">
          <a:xfrm>
            <a:off x="1555750" y="3698875"/>
            <a:ext cx="565150" cy="565150"/>
          </a:xfrm>
          <a:prstGeom prst="rect">
            <a:avLst/>
          </a:prstGeom>
          <a:noFill/>
          <a:ln w="76200" algn="ctr">
            <a:solidFill>
              <a:srgbClr val="0000FF"/>
            </a:solidFill>
            <a:miter lim="800000"/>
            <a:headEnd/>
            <a:tailEnd/>
          </a:ln>
        </p:spPr>
        <p:txBody>
          <a:bodyPr wrap="none" anchor="ctr"/>
          <a:lstStyle/>
          <a:p>
            <a:endParaRPr lang="en-US" dirty="0">
              <a:latin typeface="Arial" pitchFamily="34" charset="0"/>
            </a:endParaRPr>
          </a:p>
        </p:txBody>
      </p:sp>
      <p:sp>
        <p:nvSpPr>
          <p:cNvPr id="320557" name="Rectangle 70"/>
          <p:cNvSpPr>
            <a:spLocks noChangeArrowheads="1"/>
          </p:cNvSpPr>
          <p:nvPr/>
        </p:nvSpPr>
        <p:spPr bwMode="auto">
          <a:xfrm>
            <a:off x="2411413" y="5268913"/>
            <a:ext cx="565150" cy="565150"/>
          </a:xfrm>
          <a:prstGeom prst="rect">
            <a:avLst/>
          </a:prstGeom>
          <a:noFill/>
          <a:ln w="76200" algn="ctr">
            <a:solidFill>
              <a:srgbClr val="FF0000"/>
            </a:solidFill>
            <a:miter lim="800000"/>
            <a:headEnd/>
            <a:tailEnd/>
          </a:ln>
        </p:spPr>
        <p:txBody>
          <a:bodyPr wrap="none" anchor="ctr"/>
          <a:lstStyle/>
          <a:p>
            <a:endParaRPr lang="en-US">
              <a:latin typeface="Arial" pitchFamily="34" charset="0"/>
              <a:cs typeface="Arial" pitchFamily="34" charset="0"/>
            </a:endParaRPr>
          </a:p>
        </p:txBody>
      </p:sp>
      <p:sp>
        <p:nvSpPr>
          <p:cNvPr id="320558" name="Rectangle 71"/>
          <p:cNvSpPr>
            <a:spLocks noChangeArrowheads="1"/>
          </p:cNvSpPr>
          <p:nvPr/>
        </p:nvSpPr>
        <p:spPr bwMode="auto">
          <a:xfrm>
            <a:off x="793750" y="5267325"/>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20559" name="Rectangle 72"/>
          <p:cNvSpPr>
            <a:spLocks noChangeArrowheads="1"/>
          </p:cNvSpPr>
          <p:nvPr/>
        </p:nvSpPr>
        <p:spPr bwMode="auto">
          <a:xfrm>
            <a:off x="1570038" y="5256213"/>
            <a:ext cx="565150" cy="565150"/>
          </a:xfrm>
          <a:prstGeom prst="rect">
            <a:avLst/>
          </a:prstGeom>
          <a:noFill/>
          <a:ln w="76200" algn="ctr">
            <a:solidFill>
              <a:srgbClr val="FF0000"/>
            </a:solidFill>
            <a:miter lim="800000"/>
            <a:headEnd/>
            <a:tailEnd/>
          </a:ln>
        </p:spPr>
        <p:txBody>
          <a:bodyPr wrap="none" anchor="ctr"/>
          <a:lstStyle/>
          <a:p>
            <a:endParaRPr lang="en-US" dirty="0">
              <a:latin typeface="Arial" pitchFamily="34" charset="0"/>
            </a:endParaRPr>
          </a:p>
        </p:txBody>
      </p:sp>
      <p:sp>
        <p:nvSpPr>
          <p:cNvPr id="320560" name="AutoShape 53"/>
          <p:cNvSpPr>
            <a:spLocks noChangeArrowheads="1"/>
          </p:cNvSpPr>
          <p:nvPr/>
        </p:nvSpPr>
        <p:spPr bwMode="auto">
          <a:xfrm>
            <a:off x="1728788" y="2940050"/>
            <a:ext cx="225425" cy="50323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nvGrpSpPr>
          <p:cNvPr id="5" name="Group 49"/>
          <p:cNvGrpSpPr>
            <a:grpSpLocks/>
          </p:cNvGrpSpPr>
          <p:nvPr/>
        </p:nvGrpSpPr>
        <p:grpSpPr bwMode="auto">
          <a:xfrm>
            <a:off x="1635125" y="5241925"/>
            <a:ext cx="415925" cy="620713"/>
            <a:chOff x="1030" y="3302"/>
            <a:chExt cx="262" cy="391"/>
          </a:xfrm>
        </p:grpSpPr>
        <p:grpSp>
          <p:nvGrpSpPr>
            <p:cNvPr id="6" name="Group 49"/>
            <p:cNvGrpSpPr>
              <a:grpSpLocks/>
            </p:cNvGrpSpPr>
            <p:nvPr/>
          </p:nvGrpSpPr>
          <p:grpSpPr bwMode="auto">
            <a:xfrm>
              <a:off x="1030" y="3302"/>
              <a:ext cx="262" cy="382"/>
              <a:chOff x="2208" y="1920"/>
              <a:chExt cx="1152" cy="1680"/>
            </a:xfrm>
          </p:grpSpPr>
          <p:sp>
            <p:nvSpPr>
              <p:cNvPr id="320563"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64"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65"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66"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67"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20568"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20569"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20570"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210003" name="Oval 83"/>
          <p:cNvSpPr>
            <a:spLocks noChangeArrowheads="1"/>
          </p:cNvSpPr>
          <p:nvPr/>
        </p:nvSpPr>
        <p:spPr bwMode="auto">
          <a:xfrm>
            <a:off x="3597275" y="4646613"/>
            <a:ext cx="1073150" cy="798512"/>
          </a:xfrm>
          <a:prstGeom prst="ellipse">
            <a:avLst/>
          </a:prstGeom>
          <a:solidFill>
            <a:schemeClr val="accent1"/>
          </a:solidFill>
          <a:ln w="38100" algn="ctr">
            <a:solidFill>
              <a:schemeClr val="tx1"/>
            </a:solidFill>
            <a:round/>
            <a:headEnd/>
            <a:tailEnd/>
          </a:ln>
        </p:spPr>
        <p:txBody>
          <a:bodyPr wrap="none" anchor="ctr"/>
          <a:lstStyle/>
          <a:p>
            <a:r>
              <a:rPr lang="en-US" sz="2400">
                <a:latin typeface="Arial" pitchFamily="34" charset="0"/>
                <a:cs typeface="Arial" pitchFamily="34" charset="0"/>
              </a:rPr>
              <a:t>101</a:t>
            </a:r>
          </a:p>
        </p:txBody>
      </p:sp>
      <p:sp>
        <p:nvSpPr>
          <p:cNvPr id="320572" name="Text Box 94"/>
          <p:cNvSpPr txBox="1">
            <a:spLocks noChangeArrowheads="1"/>
          </p:cNvSpPr>
          <p:nvPr/>
        </p:nvSpPr>
        <p:spPr bwMode="auto">
          <a:xfrm>
            <a:off x="2297113" y="226853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12</a:t>
            </a:r>
          </a:p>
        </p:txBody>
      </p:sp>
      <p:sp>
        <p:nvSpPr>
          <p:cNvPr id="320573" name="Text Box 95"/>
          <p:cNvSpPr txBox="1">
            <a:spLocks noChangeArrowheads="1"/>
          </p:cNvSpPr>
          <p:nvPr/>
        </p:nvSpPr>
        <p:spPr bwMode="auto">
          <a:xfrm>
            <a:off x="2297113" y="3036888"/>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32</a:t>
            </a:r>
          </a:p>
        </p:txBody>
      </p:sp>
      <p:sp>
        <p:nvSpPr>
          <p:cNvPr id="320574" name="Text Box 96"/>
          <p:cNvSpPr txBox="1">
            <a:spLocks noChangeArrowheads="1"/>
          </p:cNvSpPr>
          <p:nvPr/>
        </p:nvSpPr>
        <p:spPr bwMode="auto">
          <a:xfrm>
            <a:off x="2297113" y="3806825"/>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56</a:t>
            </a:r>
          </a:p>
        </p:txBody>
      </p:sp>
      <p:sp>
        <p:nvSpPr>
          <p:cNvPr id="320575" name="Text Box 97"/>
          <p:cNvSpPr txBox="1">
            <a:spLocks noChangeArrowheads="1"/>
          </p:cNvSpPr>
          <p:nvPr/>
        </p:nvSpPr>
        <p:spPr bwMode="auto">
          <a:xfrm>
            <a:off x="2297113" y="4576763"/>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19</a:t>
            </a:r>
          </a:p>
        </p:txBody>
      </p:sp>
      <p:sp>
        <p:nvSpPr>
          <p:cNvPr id="320576" name="Text Box 98"/>
          <p:cNvSpPr txBox="1">
            <a:spLocks noChangeArrowheads="1"/>
          </p:cNvSpPr>
          <p:nvPr/>
        </p:nvSpPr>
        <p:spPr bwMode="auto">
          <a:xfrm>
            <a:off x="2297113" y="5346700"/>
            <a:ext cx="738187" cy="396875"/>
          </a:xfrm>
          <a:prstGeom prst="rect">
            <a:avLst/>
          </a:prstGeom>
          <a:noFill/>
          <a:ln w="38100" algn="ctr">
            <a:noFill/>
            <a:miter lim="800000"/>
            <a:headEnd/>
            <a:tailEnd/>
          </a:ln>
        </p:spPr>
        <p:txBody>
          <a:bodyPr>
            <a:spAutoFit/>
          </a:bodyPr>
          <a:lstStyle/>
          <a:p>
            <a:pPr>
              <a:spcBef>
                <a:spcPct val="50000"/>
              </a:spcBef>
            </a:pPr>
            <a:r>
              <a:rPr lang="en-US" sz="2000">
                <a:latin typeface="Arial" pitchFamily="34" charset="0"/>
                <a:cs typeface="Arial" pitchFamily="34" charset="0"/>
              </a:rPr>
              <a:t>17</a:t>
            </a:r>
          </a:p>
        </p:txBody>
      </p:sp>
      <p:sp>
        <p:nvSpPr>
          <p:cNvPr id="320577" name="Text Box 101"/>
          <p:cNvSpPr txBox="1">
            <a:spLocks noChangeArrowheads="1"/>
          </p:cNvSpPr>
          <p:nvPr/>
        </p:nvSpPr>
        <p:spPr bwMode="auto">
          <a:xfrm>
            <a:off x="5043488" y="5435600"/>
            <a:ext cx="1765300" cy="641350"/>
          </a:xfrm>
          <a:prstGeom prst="rect">
            <a:avLst/>
          </a:prstGeom>
          <a:noFill/>
          <a:ln w="38100" algn="ctr">
            <a:noFill/>
            <a:miter lim="800000"/>
            <a:headEnd/>
            <a:tailEnd/>
          </a:ln>
        </p:spPr>
        <p:txBody>
          <a:bodyPr>
            <a:spAutoFit/>
          </a:bodyPr>
          <a:lstStyle/>
          <a:p>
            <a:r>
              <a:rPr lang="en-US" sz="1800">
                <a:latin typeface="Arial" pitchFamily="34" charset="0"/>
                <a:cs typeface="Arial" pitchFamily="34" charset="0"/>
              </a:rPr>
              <a:t>Private Read Version (RV)</a:t>
            </a:r>
          </a:p>
        </p:txBody>
      </p:sp>
      <p:sp>
        <p:nvSpPr>
          <p:cNvPr id="320578" name="Text Box 66"/>
          <p:cNvSpPr txBox="1">
            <a:spLocks noChangeArrowheads="1"/>
          </p:cNvSpPr>
          <p:nvPr/>
        </p:nvSpPr>
        <p:spPr bwMode="auto">
          <a:xfrm>
            <a:off x="2754313" y="18589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Acquire write locks</a:t>
            </a:r>
            <a:endParaRPr lang="en-US" sz="2800">
              <a:solidFill>
                <a:schemeClr val="tx1"/>
              </a:solidFill>
              <a:latin typeface="Gill Sans MT" pitchFamily="34" charset="0"/>
            </a:endParaRPr>
          </a:p>
        </p:txBody>
      </p:sp>
      <p:grpSp>
        <p:nvGrpSpPr>
          <p:cNvPr id="7" name="Group 67"/>
          <p:cNvGrpSpPr>
            <a:grpSpLocks/>
          </p:cNvGrpSpPr>
          <p:nvPr/>
        </p:nvGrpSpPr>
        <p:grpSpPr bwMode="auto">
          <a:xfrm>
            <a:off x="1643063" y="2913063"/>
            <a:ext cx="415925" cy="620712"/>
            <a:chOff x="1030" y="3302"/>
            <a:chExt cx="262" cy="391"/>
          </a:xfrm>
        </p:grpSpPr>
        <p:grpSp>
          <p:nvGrpSpPr>
            <p:cNvPr id="8" name="Group 49"/>
            <p:cNvGrpSpPr>
              <a:grpSpLocks/>
            </p:cNvGrpSpPr>
            <p:nvPr/>
          </p:nvGrpSpPr>
          <p:grpSpPr bwMode="auto">
            <a:xfrm>
              <a:off x="1030" y="3302"/>
              <a:ext cx="262" cy="382"/>
              <a:chOff x="2208" y="1920"/>
              <a:chExt cx="1152" cy="1680"/>
            </a:xfrm>
          </p:grpSpPr>
          <p:sp>
            <p:nvSpPr>
              <p:cNvPr id="320581"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itchFamily="34" charset="0"/>
                </a:endParaRPr>
              </a:p>
            </p:txBody>
          </p:sp>
          <p:sp>
            <p:nvSpPr>
              <p:cNvPr id="320582"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itchFamily="34" charset="0"/>
                </a:endParaRPr>
              </a:p>
            </p:txBody>
          </p:sp>
          <p:sp>
            <p:nvSpPr>
              <p:cNvPr id="320583"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itchFamily="34" charset="0"/>
                </a:endParaRPr>
              </a:p>
            </p:txBody>
          </p:sp>
          <p:sp>
            <p:nvSpPr>
              <p:cNvPr id="320584"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itchFamily="34" charset="0"/>
                </a:endParaRPr>
              </a:p>
            </p:txBody>
          </p:sp>
        </p:grpSp>
        <p:sp>
          <p:nvSpPr>
            <p:cNvPr id="320585" name="Oval 50"/>
            <p:cNvSpPr>
              <a:spLocks noChangeArrowheads="1"/>
            </p:cNvSpPr>
            <p:nvPr/>
          </p:nvSpPr>
          <p:spPr bwMode="auto">
            <a:xfrm>
              <a:off x="1030" y="3431"/>
              <a:ext cx="262" cy="262"/>
            </a:xfrm>
            <a:prstGeom prst="ellipse">
              <a:avLst/>
            </a:prstGeom>
            <a:solidFill>
              <a:srgbClr val="FF0000"/>
            </a:solidFill>
            <a:ln w="9525" algn="ctr">
              <a:solidFill>
                <a:srgbClr val="FF0000"/>
              </a:solidFill>
              <a:round/>
              <a:headEnd/>
              <a:tailEnd/>
            </a:ln>
          </p:spPr>
          <p:txBody>
            <a:bodyPr wrap="none" anchor="ctr"/>
            <a:lstStyle/>
            <a:p>
              <a:endParaRPr lang="en-US" dirty="0">
                <a:latin typeface="Arial" pitchFamily="34" charset="0"/>
              </a:endParaRPr>
            </a:p>
          </p:txBody>
        </p:sp>
        <p:sp>
          <p:nvSpPr>
            <p:cNvPr id="320586" name="Oval 51"/>
            <p:cNvSpPr>
              <a:spLocks noChangeArrowheads="1"/>
            </p:cNvSpPr>
            <p:nvPr/>
          </p:nvSpPr>
          <p:spPr bwMode="auto">
            <a:xfrm>
              <a:off x="1128" y="3486"/>
              <a:ext cx="66" cy="65"/>
            </a:xfrm>
            <a:prstGeom prst="ellipse">
              <a:avLst/>
            </a:prstGeom>
            <a:solidFill>
              <a:schemeClr val="bg1"/>
            </a:solidFill>
            <a:ln w="9525" algn="ctr">
              <a:solidFill>
                <a:srgbClr val="FF0000"/>
              </a:solidFill>
              <a:round/>
              <a:headEnd/>
              <a:tailEnd/>
            </a:ln>
          </p:spPr>
          <p:txBody>
            <a:bodyPr wrap="none" anchor="ctr"/>
            <a:lstStyle/>
            <a:p>
              <a:endParaRPr lang="en-US" dirty="0">
                <a:latin typeface="Arial" pitchFamily="34" charset="0"/>
              </a:endParaRPr>
            </a:p>
          </p:txBody>
        </p:sp>
        <p:sp>
          <p:nvSpPr>
            <p:cNvPr id="320587" name="AutoShape 52"/>
            <p:cNvSpPr>
              <a:spLocks noChangeArrowheads="1"/>
            </p:cNvSpPr>
            <p:nvPr/>
          </p:nvSpPr>
          <p:spPr bwMode="auto">
            <a:xfrm flipV="1">
              <a:off x="1123" y="3529"/>
              <a:ext cx="76" cy="9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0000"/>
              </a:solidFill>
              <a:miter lim="800000"/>
              <a:headEnd/>
              <a:tailEnd/>
            </a:ln>
          </p:spPr>
          <p:txBody>
            <a:bodyPr rot="10800000" wrap="none" anchor="ctr"/>
            <a:lstStyle/>
            <a:p>
              <a:endParaRPr lang="en-US" dirty="0">
                <a:latin typeface="Arial" pitchFamily="34" charset="0"/>
              </a:endParaRPr>
            </a:p>
          </p:txBody>
        </p:sp>
        <p:sp>
          <p:nvSpPr>
            <p:cNvPr id="320588" name="AutoShape 53"/>
            <p:cNvSpPr>
              <a:spLocks noChangeArrowheads="1"/>
            </p:cNvSpPr>
            <p:nvPr/>
          </p:nvSpPr>
          <p:spPr bwMode="auto">
            <a:xfrm>
              <a:off x="1085" y="3311"/>
              <a:ext cx="142" cy="3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00"/>
            </a:solidFill>
            <a:ln w="9525" algn="ctr">
              <a:solidFill>
                <a:srgbClr val="FF0000"/>
              </a:solidFill>
              <a:miter lim="800000"/>
              <a:headEnd/>
              <a:tailEnd/>
            </a:ln>
          </p:spPr>
          <p:txBody>
            <a:bodyPr wrap="none" anchor="ctr"/>
            <a:lstStyle/>
            <a:p>
              <a:endParaRPr lang="en-US" dirty="0">
                <a:latin typeface="Arial" pitchFamily="34" charset="0"/>
              </a:endParaRPr>
            </a:p>
          </p:txBody>
        </p:sp>
      </p:grpSp>
      <p:sp>
        <p:nvSpPr>
          <p:cNvPr id="320589" name="Text Box 77"/>
          <p:cNvSpPr txBox="1">
            <a:spLocks noChangeArrowheads="1"/>
          </p:cNvSpPr>
          <p:nvPr/>
        </p:nvSpPr>
        <p:spPr bwMode="auto">
          <a:xfrm>
            <a:off x="3298825" y="236061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Increment Version Clock</a:t>
            </a:r>
            <a:endParaRPr lang="en-US" sz="2800">
              <a:solidFill>
                <a:schemeClr val="tx1"/>
              </a:solidFill>
              <a:latin typeface="Gill Sans MT" pitchFamily="34" charset="0"/>
            </a:endParaRPr>
          </a:p>
        </p:txBody>
      </p:sp>
      <p:sp>
        <p:nvSpPr>
          <p:cNvPr id="320590" name="Text Box 78"/>
          <p:cNvSpPr txBox="1">
            <a:spLocks noChangeArrowheads="1"/>
          </p:cNvSpPr>
          <p:nvPr/>
        </p:nvSpPr>
        <p:spPr bwMode="auto">
          <a:xfrm>
            <a:off x="3581400" y="27876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Check version numbers ≤ RV</a:t>
            </a:r>
            <a:endParaRPr lang="en-US" sz="2800">
              <a:solidFill>
                <a:schemeClr val="tx1"/>
              </a:solidFill>
              <a:latin typeface="Gill Sans MT" pitchFamily="34" charset="0"/>
            </a:endParaRPr>
          </a:p>
        </p:txBody>
      </p:sp>
      <p:sp>
        <p:nvSpPr>
          <p:cNvPr id="320591" name="Text Box 79"/>
          <p:cNvSpPr txBox="1">
            <a:spLocks noChangeArrowheads="1"/>
          </p:cNvSpPr>
          <p:nvPr/>
        </p:nvSpPr>
        <p:spPr bwMode="auto">
          <a:xfrm>
            <a:off x="3879850" y="3143250"/>
            <a:ext cx="4530725" cy="557213"/>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Update memory</a:t>
            </a:r>
            <a:endParaRPr lang="en-US" sz="2800">
              <a:solidFill>
                <a:schemeClr val="tx1"/>
              </a:solidFill>
              <a:latin typeface="Gill Sans MT" pitchFamily="34" charset="0"/>
            </a:endParaRPr>
          </a:p>
        </p:txBody>
      </p:sp>
      <p:sp>
        <p:nvSpPr>
          <p:cNvPr id="320592" name="Text Box 80"/>
          <p:cNvSpPr txBox="1">
            <a:spLocks noChangeArrowheads="1"/>
          </p:cNvSpPr>
          <p:nvPr/>
        </p:nvSpPr>
        <p:spPr bwMode="auto">
          <a:xfrm>
            <a:off x="4119563" y="3586163"/>
            <a:ext cx="4530725" cy="557212"/>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a:solidFill>
                  <a:srgbClr val="0000FF"/>
                </a:solidFill>
                <a:latin typeface="Gill Sans MT" pitchFamily="34" charset="0"/>
              </a:rPr>
              <a:t>Update write version #s</a:t>
            </a:r>
            <a:endParaRPr lang="en-US" sz="2800">
              <a:solidFill>
                <a:schemeClr val="tx1"/>
              </a:solidFill>
              <a:latin typeface="Gill Sans MT" pitchFamily="34" charset="0"/>
            </a:endParaRPr>
          </a:p>
        </p:txBody>
      </p:sp>
      <p:sp>
        <p:nvSpPr>
          <p:cNvPr id="210009" name="Rectangle 89"/>
          <p:cNvSpPr>
            <a:spLocks noChangeArrowheads="1"/>
          </p:cNvSpPr>
          <p:nvPr/>
        </p:nvSpPr>
        <p:spPr bwMode="auto">
          <a:xfrm>
            <a:off x="793750" y="2970213"/>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rPr>
              <a:t>x</a:t>
            </a:r>
          </a:p>
        </p:txBody>
      </p:sp>
      <p:sp>
        <p:nvSpPr>
          <p:cNvPr id="210010" name="Rectangle 90"/>
          <p:cNvSpPr>
            <a:spLocks noChangeArrowheads="1"/>
          </p:cNvSpPr>
          <p:nvPr/>
        </p:nvSpPr>
        <p:spPr bwMode="auto">
          <a:xfrm>
            <a:off x="785813" y="5257800"/>
            <a:ext cx="565150" cy="565150"/>
          </a:xfrm>
          <a:prstGeom prst="rect">
            <a:avLst/>
          </a:prstGeom>
          <a:noFill/>
          <a:ln w="76200" algn="ctr">
            <a:solidFill>
              <a:srgbClr val="FF0000"/>
            </a:solidFill>
            <a:miter lim="800000"/>
            <a:headEnd/>
            <a:tailEnd/>
          </a:ln>
        </p:spPr>
        <p:txBody>
          <a:bodyPr wrap="none" anchor="ctr"/>
          <a:lstStyle/>
          <a:p>
            <a:r>
              <a:rPr lang="en-US" dirty="0">
                <a:latin typeface="Arial" pitchFamily="34" charset="0"/>
              </a:rPr>
              <a:t>y</a:t>
            </a:r>
          </a:p>
        </p:txBody>
      </p:sp>
      <p:sp>
        <p:nvSpPr>
          <p:cNvPr id="210019" name="Rectangle 99"/>
          <p:cNvSpPr>
            <a:spLocks noChangeArrowheads="1"/>
          </p:cNvSpPr>
          <p:nvPr/>
        </p:nvSpPr>
        <p:spPr bwMode="auto">
          <a:xfrm>
            <a:off x="2382838" y="2973388"/>
            <a:ext cx="565150" cy="565150"/>
          </a:xfrm>
          <a:prstGeom prst="rect">
            <a:avLst/>
          </a:prstGeom>
          <a:solidFill>
            <a:schemeClr val="bg1"/>
          </a:solidFill>
          <a:ln w="76200" algn="ctr">
            <a:solidFill>
              <a:srgbClr val="FF0000"/>
            </a:solidFill>
            <a:miter lim="800000"/>
            <a:headEnd/>
            <a:tailEnd/>
          </a:ln>
        </p:spPr>
        <p:txBody>
          <a:bodyPr wrap="none" anchor="ctr"/>
          <a:lstStyle/>
          <a:p>
            <a:r>
              <a:rPr lang="en-US" sz="2400" dirty="0">
                <a:latin typeface="Arial" pitchFamily="34" charset="0"/>
                <a:cs typeface="Arial" pitchFamily="34" charset="0"/>
              </a:rPr>
              <a:t>101</a:t>
            </a:r>
          </a:p>
        </p:txBody>
      </p:sp>
      <p:sp>
        <p:nvSpPr>
          <p:cNvPr id="210020" name="Rectangle 100"/>
          <p:cNvSpPr>
            <a:spLocks noChangeArrowheads="1"/>
          </p:cNvSpPr>
          <p:nvPr/>
        </p:nvSpPr>
        <p:spPr bwMode="auto">
          <a:xfrm>
            <a:off x="2405063" y="5245100"/>
            <a:ext cx="565150" cy="565150"/>
          </a:xfrm>
          <a:prstGeom prst="rect">
            <a:avLst/>
          </a:prstGeom>
          <a:solidFill>
            <a:schemeClr val="bg1"/>
          </a:solidFill>
          <a:ln w="76200" algn="ctr">
            <a:solidFill>
              <a:srgbClr val="FF0000"/>
            </a:solidFill>
            <a:miter lim="800000"/>
            <a:headEnd/>
            <a:tailEnd/>
          </a:ln>
        </p:spPr>
        <p:txBody>
          <a:bodyPr wrap="none" anchor="ctr"/>
          <a:lstStyle/>
          <a:p>
            <a:r>
              <a:rPr lang="en-US" sz="2400" dirty="0">
                <a:latin typeface="Arial" pitchFamily="34" charset="0"/>
                <a:cs typeface="Arial" pitchFamily="34" charset="0"/>
              </a:rPr>
              <a:t>101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0592"/>
                                        </p:tgtEl>
                                        <p:attrNameLst>
                                          <p:attrName>style.visibility</p:attrName>
                                        </p:attrNameLst>
                                      </p:cBhvr>
                                      <p:to>
                                        <p:strVal val="visible"/>
                                      </p:to>
                                    </p:set>
                                    <p:animEffect transition="in" filter="blinds(horizontal)">
                                      <p:cBhvr>
                                        <p:cTn id="7" dur="500"/>
                                        <p:tgtEl>
                                          <p:spTgt spid="3205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10019"/>
                                        </p:tgtEl>
                                        <p:attrNameLst>
                                          <p:attrName>style.visibility</p:attrName>
                                        </p:attrNameLst>
                                      </p:cBhvr>
                                      <p:to>
                                        <p:strVal val="visible"/>
                                      </p:to>
                                    </p:set>
                                    <p:anim calcmode="lin" valueType="num">
                                      <p:cBhvr additive="base">
                                        <p:cTn id="12" dur="500" fill="hold"/>
                                        <p:tgtEl>
                                          <p:spTgt spid="210019"/>
                                        </p:tgtEl>
                                        <p:attrNameLst>
                                          <p:attrName>ppt_x</p:attrName>
                                        </p:attrNameLst>
                                      </p:cBhvr>
                                      <p:tavLst>
                                        <p:tav tm="0">
                                          <p:val>
                                            <p:strVal val="1+#ppt_w/2"/>
                                          </p:val>
                                        </p:tav>
                                        <p:tav tm="100000">
                                          <p:val>
                                            <p:strVal val="#ppt_x"/>
                                          </p:val>
                                        </p:tav>
                                      </p:tavLst>
                                    </p:anim>
                                    <p:anim calcmode="lin" valueType="num">
                                      <p:cBhvr additive="base">
                                        <p:cTn id="13" dur="500" fill="hold"/>
                                        <p:tgtEl>
                                          <p:spTgt spid="210019"/>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10020"/>
                                        </p:tgtEl>
                                        <p:attrNameLst>
                                          <p:attrName>style.visibility</p:attrName>
                                        </p:attrNameLst>
                                      </p:cBhvr>
                                      <p:to>
                                        <p:strVal val="visible"/>
                                      </p:to>
                                    </p:set>
                                    <p:anim calcmode="lin" valueType="num">
                                      <p:cBhvr additive="base">
                                        <p:cTn id="16" dur="500" fill="hold"/>
                                        <p:tgtEl>
                                          <p:spTgt spid="210020"/>
                                        </p:tgtEl>
                                        <p:attrNameLst>
                                          <p:attrName>ppt_x</p:attrName>
                                        </p:attrNameLst>
                                      </p:cBhvr>
                                      <p:tavLst>
                                        <p:tav tm="0">
                                          <p:val>
                                            <p:strVal val="1+#ppt_w/2"/>
                                          </p:val>
                                        </p:tav>
                                        <p:tav tm="100000">
                                          <p:val>
                                            <p:strVal val="#ppt_x"/>
                                          </p:val>
                                        </p:tav>
                                      </p:tavLst>
                                    </p:anim>
                                    <p:anim calcmode="lin" valueType="num">
                                      <p:cBhvr additive="base">
                                        <p:cTn id="17" dur="500" fill="hold"/>
                                        <p:tgtEl>
                                          <p:spTgt spid="2100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92" grpId="0" animBg="1"/>
      <p:bldP spid="210019" grpId="0" animBg="1"/>
      <p:bldP spid="2100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23850" y="260350"/>
            <a:ext cx="8496300" cy="1143000"/>
          </a:xfrm>
        </p:spPr>
        <p:txBody>
          <a:bodyPr/>
          <a:lstStyle/>
          <a:p>
            <a:r>
              <a:rPr lang="en-US" dirty="0">
                <a:latin typeface="Calibri"/>
                <a:cs typeface="Calibri"/>
              </a:rPr>
              <a:t>Example: Writing Trans</a:t>
            </a:r>
          </a:p>
        </p:txBody>
      </p:sp>
      <p:sp>
        <p:nvSpPr>
          <p:cNvPr id="34819" name="Text Box 12"/>
          <p:cNvSpPr txBox="1">
            <a:spLocks noChangeArrowheads="1"/>
          </p:cNvSpPr>
          <p:nvPr/>
        </p:nvSpPr>
        <p:spPr bwMode="auto">
          <a:xfrm>
            <a:off x="4067175" y="2420938"/>
            <a:ext cx="489743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l">
              <a:buFontTx/>
              <a:buAutoNum type="arabicPeriod"/>
            </a:pPr>
            <a:r>
              <a:rPr lang="en-US" dirty="0"/>
              <a:t>RV</a:t>
            </a:r>
            <a:r>
              <a:rPr lang="en-US" dirty="0">
                <a:solidFill>
                  <a:schemeClr val="accent2"/>
                </a:solidFill>
              </a:rPr>
              <a:t> </a:t>
            </a:r>
            <a:r>
              <a:rPr lang="en-US" dirty="0">
                <a:solidFill>
                  <a:schemeClr val="accent2"/>
                </a:solidFill>
                <a:sym typeface="Wingdings" charset="0"/>
              </a:rPr>
              <a:t></a:t>
            </a:r>
            <a:r>
              <a:rPr lang="en-US" dirty="0">
                <a:solidFill>
                  <a:schemeClr val="accent2"/>
                </a:solidFill>
              </a:rPr>
              <a:t> Shared Version Clock</a:t>
            </a:r>
          </a:p>
          <a:p>
            <a:pPr algn="l">
              <a:buFontTx/>
              <a:buAutoNum type="arabicPeriod"/>
            </a:pPr>
            <a:r>
              <a:rPr lang="en-US" dirty="0">
                <a:solidFill>
                  <a:schemeClr val="accent2"/>
                </a:solidFill>
              </a:rPr>
              <a:t>On Read/Write: check unlocked and </a:t>
            </a:r>
            <a:r>
              <a:rPr lang="en-US" dirty="0"/>
              <a:t>v# &lt;= RV</a:t>
            </a:r>
            <a:r>
              <a:rPr lang="en-US" dirty="0">
                <a:solidFill>
                  <a:schemeClr val="accent2"/>
                </a:solidFill>
              </a:rPr>
              <a:t> then add to Read/Write-Set</a:t>
            </a:r>
          </a:p>
          <a:p>
            <a:pPr algn="l">
              <a:buFontTx/>
              <a:buAutoNum type="arabicPeriod"/>
            </a:pPr>
            <a:r>
              <a:rPr lang="en-US" dirty="0">
                <a:solidFill>
                  <a:srgbClr val="FF0000"/>
                </a:solidFill>
              </a:rPr>
              <a:t>Acquire Locks</a:t>
            </a:r>
          </a:p>
          <a:p>
            <a:pPr algn="l">
              <a:buFontTx/>
              <a:buAutoNum type="arabicPeriod"/>
            </a:pPr>
            <a:r>
              <a:rPr lang="en-US" dirty="0">
                <a:solidFill>
                  <a:srgbClr val="FF0000"/>
                </a:solidFill>
              </a:rPr>
              <a:t>WV = F&amp;I(</a:t>
            </a:r>
            <a:r>
              <a:rPr lang="en-US" dirty="0" err="1">
                <a:solidFill>
                  <a:srgbClr val="FF0000"/>
                </a:solidFill>
              </a:rPr>
              <a:t>VClock</a:t>
            </a:r>
            <a:r>
              <a:rPr lang="en-US" dirty="0">
                <a:solidFill>
                  <a:srgbClr val="FF0000"/>
                </a:solidFill>
              </a:rPr>
              <a:t>)</a:t>
            </a:r>
          </a:p>
          <a:p>
            <a:pPr algn="l">
              <a:buFontTx/>
              <a:buAutoNum type="arabicPeriod"/>
            </a:pPr>
            <a:r>
              <a:rPr lang="en-US" dirty="0">
                <a:solidFill>
                  <a:schemeClr val="accent2"/>
                </a:solidFill>
              </a:rPr>
              <a:t>Validate each </a:t>
            </a:r>
            <a:r>
              <a:rPr lang="en-US" dirty="0"/>
              <a:t>v# &lt;= RV</a:t>
            </a:r>
          </a:p>
          <a:p>
            <a:pPr algn="l">
              <a:buFontTx/>
              <a:buAutoNum type="arabicPeriod"/>
            </a:pPr>
            <a:r>
              <a:rPr lang="en-US" dirty="0">
                <a:solidFill>
                  <a:srgbClr val="FF0000"/>
                </a:solidFill>
              </a:rPr>
              <a:t>Release locks with v# </a:t>
            </a:r>
            <a:r>
              <a:rPr lang="en-US" dirty="0">
                <a:solidFill>
                  <a:srgbClr val="FF0000"/>
                </a:solidFill>
                <a:sym typeface="Wingdings" charset="0"/>
              </a:rPr>
              <a:t></a:t>
            </a:r>
            <a:r>
              <a:rPr lang="en-US" dirty="0">
                <a:solidFill>
                  <a:srgbClr val="FF0000"/>
                </a:solidFill>
              </a:rPr>
              <a:t> WV</a:t>
            </a:r>
          </a:p>
        </p:txBody>
      </p:sp>
      <p:sp>
        <p:nvSpPr>
          <p:cNvPr id="72782" name="Text Box 78"/>
          <p:cNvSpPr txBox="1">
            <a:spLocks noChangeArrowheads="1"/>
          </p:cNvSpPr>
          <p:nvPr/>
        </p:nvSpPr>
        <p:spPr bwMode="auto">
          <a:xfrm>
            <a:off x="4643438" y="5589588"/>
            <a:ext cx="2701925" cy="831850"/>
          </a:xfrm>
          <a:prstGeom prst="rect">
            <a:avLst/>
          </a:prstGeom>
          <a:solidFill>
            <a:srgbClr val="FFCC00"/>
          </a:solidFill>
          <a:ln w="9525">
            <a:solidFill>
              <a:schemeClr val="tx1"/>
            </a:solidFill>
            <a:miter lim="800000"/>
            <a:headEnd/>
            <a:tailEnd/>
          </a:ln>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a:solidFill>
                  <a:schemeClr val="accent2"/>
                </a:solidFill>
              </a:rPr>
              <a:t>Reads+Inc+Writes</a:t>
            </a:r>
          </a:p>
          <a:p>
            <a:r>
              <a:rPr lang="en-US">
                <a:solidFill>
                  <a:schemeClr val="accent2"/>
                </a:solidFill>
              </a:rPr>
              <a:t>=serializable</a:t>
            </a:r>
          </a:p>
        </p:txBody>
      </p:sp>
      <p:sp>
        <p:nvSpPr>
          <p:cNvPr id="34821" name="Rectangle 154"/>
          <p:cNvSpPr>
            <a:spLocks noChangeArrowheads="1"/>
          </p:cNvSpPr>
          <p:nvPr/>
        </p:nvSpPr>
        <p:spPr bwMode="auto">
          <a:xfrm>
            <a:off x="3421063" y="1412875"/>
            <a:ext cx="792162" cy="71913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100</a:t>
            </a:r>
          </a:p>
        </p:txBody>
      </p:sp>
      <p:sp>
        <p:nvSpPr>
          <p:cNvPr id="34822" name="Text Box 155"/>
          <p:cNvSpPr txBox="1">
            <a:spLocks noChangeArrowheads="1"/>
          </p:cNvSpPr>
          <p:nvPr/>
        </p:nvSpPr>
        <p:spPr bwMode="auto">
          <a:xfrm>
            <a:off x="4543957" y="1518635"/>
            <a:ext cx="31470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dirty="0"/>
              <a:t>Shared Version Clock</a:t>
            </a:r>
          </a:p>
        </p:txBody>
      </p:sp>
      <p:sp>
        <p:nvSpPr>
          <p:cNvPr id="34823" name="Rectangle 197"/>
          <p:cNvSpPr>
            <a:spLocks noChangeArrowheads="1"/>
          </p:cNvSpPr>
          <p:nvPr/>
        </p:nvSpPr>
        <p:spPr bwMode="auto">
          <a:xfrm>
            <a:off x="676275" y="2401888"/>
            <a:ext cx="576263" cy="3025775"/>
          </a:xfrm>
          <a:prstGeom prst="rect">
            <a:avLst/>
          </a:prstGeom>
          <a:solidFill>
            <a:srgbClr val="00FFCC"/>
          </a:solidFill>
          <a:ln w="9525">
            <a:solidFill>
              <a:schemeClr val="tx1"/>
            </a:solidFill>
            <a:miter lim="800000"/>
            <a:headEnd/>
            <a:tailEnd/>
          </a:ln>
        </p:spPr>
        <p:txBody>
          <a:bodyPr wrap="none" anchor="ctr"/>
          <a:lstStyle/>
          <a:p>
            <a:endParaRPr lang="en-US" sz="1600" dirty="0">
              <a:latin typeface="Arial" panose="020B0604020202020204" pitchFamily="34" charset="0"/>
            </a:endParaRPr>
          </a:p>
        </p:txBody>
      </p:sp>
      <p:sp>
        <p:nvSpPr>
          <p:cNvPr id="34824" name="Line 198"/>
          <p:cNvSpPr>
            <a:spLocks noChangeShapeType="1"/>
          </p:cNvSpPr>
          <p:nvPr/>
        </p:nvSpPr>
        <p:spPr bwMode="auto">
          <a:xfrm>
            <a:off x="676275" y="29067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25" name="Line 199"/>
          <p:cNvSpPr>
            <a:spLocks noChangeShapeType="1"/>
          </p:cNvSpPr>
          <p:nvPr/>
        </p:nvSpPr>
        <p:spPr bwMode="auto">
          <a:xfrm>
            <a:off x="676275" y="3411538"/>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26" name="Line 200"/>
          <p:cNvSpPr>
            <a:spLocks noChangeShapeType="1"/>
          </p:cNvSpPr>
          <p:nvPr/>
        </p:nvSpPr>
        <p:spPr bwMode="auto">
          <a:xfrm>
            <a:off x="676275" y="4421188"/>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27" name="Line 201"/>
          <p:cNvSpPr>
            <a:spLocks noChangeShapeType="1"/>
          </p:cNvSpPr>
          <p:nvPr/>
        </p:nvSpPr>
        <p:spPr bwMode="auto">
          <a:xfrm>
            <a:off x="676275" y="49260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28" name="Line 202"/>
          <p:cNvSpPr>
            <a:spLocks noChangeShapeType="1"/>
          </p:cNvSpPr>
          <p:nvPr/>
        </p:nvSpPr>
        <p:spPr bwMode="auto">
          <a:xfrm flipV="1">
            <a:off x="1252538" y="2043113"/>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29" name="Line 203"/>
          <p:cNvSpPr>
            <a:spLocks noChangeShapeType="1"/>
          </p:cNvSpPr>
          <p:nvPr/>
        </p:nvSpPr>
        <p:spPr bwMode="auto">
          <a:xfrm flipV="1">
            <a:off x="676275" y="2043113"/>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30" name="Line 204"/>
          <p:cNvSpPr>
            <a:spLocks noChangeShapeType="1"/>
          </p:cNvSpPr>
          <p:nvPr/>
        </p:nvSpPr>
        <p:spPr bwMode="auto">
          <a:xfrm flipV="1">
            <a:off x="676275" y="5427663"/>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31" name="Line 205"/>
          <p:cNvSpPr>
            <a:spLocks noChangeShapeType="1"/>
          </p:cNvSpPr>
          <p:nvPr/>
        </p:nvSpPr>
        <p:spPr bwMode="auto">
          <a:xfrm flipV="1">
            <a:off x="1252538" y="5427663"/>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32" name="Line 206"/>
          <p:cNvSpPr>
            <a:spLocks noChangeShapeType="1"/>
          </p:cNvSpPr>
          <p:nvPr/>
        </p:nvSpPr>
        <p:spPr bwMode="auto">
          <a:xfrm>
            <a:off x="676275" y="491331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72911" name="Rectangle 207"/>
          <p:cNvSpPr>
            <a:spLocks noChangeArrowheads="1"/>
          </p:cNvSpPr>
          <p:nvPr/>
        </p:nvSpPr>
        <p:spPr bwMode="auto">
          <a:xfrm>
            <a:off x="676275" y="2403475"/>
            <a:ext cx="576263" cy="504825"/>
          </a:xfrm>
          <a:prstGeom prst="rect">
            <a:avLst/>
          </a:prstGeom>
          <a:solidFill>
            <a:srgbClr val="00FFCC"/>
          </a:solidFill>
          <a:ln w="57150">
            <a:solidFill>
              <a:schemeClr val="accent2"/>
            </a:solidFill>
            <a:miter lim="800000"/>
            <a:headEnd/>
            <a:tailEnd/>
          </a:ln>
        </p:spPr>
        <p:txBody>
          <a:bodyPr wrap="none" anchor="ctr"/>
          <a:lstStyle/>
          <a:p>
            <a:endParaRPr lang="en-US" sz="1600" dirty="0">
              <a:latin typeface="Arial" panose="020B0604020202020204" pitchFamily="34" charset="0"/>
            </a:endParaRPr>
          </a:p>
        </p:txBody>
      </p:sp>
      <p:grpSp>
        <p:nvGrpSpPr>
          <p:cNvPr id="2" name="Group 208"/>
          <p:cNvGrpSpPr>
            <a:grpSpLocks/>
          </p:cNvGrpSpPr>
          <p:nvPr/>
        </p:nvGrpSpPr>
        <p:grpSpPr bwMode="auto">
          <a:xfrm>
            <a:off x="1468438" y="2401888"/>
            <a:ext cx="1441450" cy="514350"/>
            <a:chOff x="884" y="1207"/>
            <a:chExt cx="908" cy="324"/>
          </a:xfrm>
        </p:grpSpPr>
        <p:sp>
          <p:nvSpPr>
            <p:cNvPr id="34981" name="Rectangle 20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87       0 </a:t>
              </a:r>
            </a:p>
          </p:txBody>
        </p:sp>
        <p:sp>
          <p:nvSpPr>
            <p:cNvPr id="34982" name="Line 21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3" name="Group 211"/>
          <p:cNvGrpSpPr>
            <a:grpSpLocks/>
          </p:cNvGrpSpPr>
          <p:nvPr/>
        </p:nvGrpSpPr>
        <p:grpSpPr bwMode="auto">
          <a:xfrm>
            <a:off x="1468438" y="2403475"/>
            <a:ext cx="1447800" cy="514350"/>
            <a:chOff x="835" y="1207"/>
            <a:chExt cx="912" cy="324"/>
          </a:xfrm>
        </p:grpSpPr>
        <p:grpSp>
          <p:nvGrpSpPr>
            <p:cNvPr id="4" name="Group 212"/>
            <p:cNvGrpSpPr>
              <a:grpSpLocks/>
            </p:cNvGrpSpPr>
            <p:nvPr/>
          </p:nvGrpSpPr>
          <p:grpSpPr bwMode="auto">
            <a:xfrm>
              <a:off x="839" y="1207"/>
              <a:ext cx="908" cy="324"/>
              <a:chOff x="884" y="1207"/>
              <a:chExt cx="908" cy="324"/>
            </a:xfrm>
          </p:grpSpPr>
          <p:sp>
            <p:nvSpPr>
              <p:cNvPr id="34979" name="Rectangle 213"/>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87       0 </a:t>
                </a:r>
              </a:p>
            </p:txBody>
          </p:sp>
          <p:sp>
            <p:nvSpPr>
              <p:cNvPr id="34980" name="Line 214"/>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78" name="Rectangle 21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5" name="Group 216"/>
          <p:cNvGrpSpPr>
            <a:grpSpLocks/>
          </p:cNvGrpSpPr>
          <p:nvPr/>
        </p:nvGrpSpPr>
        <p:grpSpPr bwMode="auto">
          <a:xfrm>
            <a:off x="1468438" y="2927350"/>
            <a:ext cx="1441450" cy="555625"/>
            <a:chOff x="884" y="1207"/>
            <a:chExt cx="908" cy="324"/>
          </a:xfrm>
        </p:grpSpPr>
        <p:sp>
          <p:nvSpPr>
            <p:cNvPr id="34975" name="Rectangle 21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34       0 </a:t>
              </a:r>
            </a:p>
          </p:txBody>
        </p:sp>
        <p:sp>
          <p:nvSpPr>
            <p:cNvPr id="34976" name="Line 21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6" name="Group 219"/>
          <p:cNvGrpSpPr>
            <a:grpSpLocks/>
          </p:cNvGrpSpPr>
          <p:nvPr/>
        </p:nvGrpSpPr>
        <p:grpSpPr bwMode="auto">
          <a:xfrm>
            <a:off x="1468438" y="3452813"/>
            <a:ext cx="1441450" cy="514350"/>
            <a:chOff x="884" y="1207"/>
            <a:chExt cx="908" cy="324"/>
          </a:xfrm>
        </p:grpSpPr>
        <p:sp>
          <p:nvSpPr>
            <p:cNvPr id="34973" name="Rectangle 220"/>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88       0 </a:t>
              </a:r>
            </a:p>
          </p:txBody>
        </p:sp>
        <p:sp>
          <p:nvSpPr>
            <p:cNvPr id="34974" name="Line 22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7" name="Group 225"/>
          <p:cNvGrpSpPr>
            <a:grpSpLocks/>
          </p:cNvGrpSpPr>
          <p:nvPr/>
        </p:nvGrpSpPr>
        <p:grpSpPr bwMode="auto">
          <a:xfrm>
            <a:off x="1468438" y="4451350"/>
            <a:ext cx="1441450" cy="500063"/>
            <a:chOff x="884" y="1207"/>
            <a:chExt cx="908" cy="324"/>
          </a:xfrm>
        </p:grpSpPr>
        <p:sp>
          <p:nvSpPr>
            <p:cNvPr id="34971" name="Rectangle 226"/>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44       0 </a:t>
              </a:r>
            </a:p>
          </p:txBody>
        </p:sp>
        <p:sp>
          <p:nvSpPr>
            <p:cNvPr id="34972" name="Line 227"/>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8" name="Group 228"/>
          <p:cNvGrpSpPr>
            <a:grpSpLocks/>
          </p:cNvGrpSpPr>
          <p:nvPr/>
        </p:nvGrpSpPr>
        <p:grpSpPr bwMode="auto">
          <a:xfrm>
            <a:off x="1470025" y="4941888"/>
            <a:ext cx="1441450" cy="500062"/>
            <a:chOff x="884" y="1207"/>
            <a:chExt cx="908" cy="324"/>
          </a:xfrm>
        </p:grpSpPr>
        <p:sp>
          <p:nvSpPr>
            <p:cNvPr id="34969" name="Rectangle 229"/>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V#       0 </a:t>
              </a:r>
            </a:p>
          </p:txBody>
        </p:sp>
        <p:sp>
          <p:nvSpPr>
            <p:cNvPr id="34970" name="Line 230"/>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9" name="Group 231"/>
          <p:cNvGrpSpPr>
            <a:grpSpLocks/>
          </p:cNvGrpSpPr>
          <p:nvPr/>
        </p:nvGrpSpPr>
        <p:grpSpPr bwMode="auto">
          <a:xfrm>
            <a:off x="1476375" y="2924175"/>
            <a:ext cx="1447800" cy="576263"/>
            <a:chOff x="835" y="1207"/>
            <a:chExt cx="912" cy="324"/>
          </a:xfrm>
        </p:grpSpPr>
        <p:grpSp>
          <p:nvGrpSpPr>
            <p:cNvPr id="10" name="Group 232"/>
            <p:cNvGrpSpPr>
              <a:grpSpLocks/>
            </p:cNvGrpSpPr>
            <p:nvPr/>
          </p:nvGrpSpPr>
          <p:grpSpPr bwMode="auto">
            <a:xfrm>
              <a:off x="839" y="1207"/>
              <a:ext cx="908" cy="324"/>
              <a:chOff x="884" y="1207"/>
              <a:chExt cx="908" cy="324"/>
            </a:xfrm>
          </p:grpSpPr>
          <p:sp>
            <p:nvSpPr>
              <p:cNvPr id="34967" name="Rectangle 233"/>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600" b="1" dirty="0">
                    <a:latin typeface="Arial" panose="020B0604020202020204" pitchFamily="34" charset="0"/>
                  </a:rPr>
                  <a:t> 34       0 </a:t>
                </a:r>
              </a:p>
            </p:txBody>
          </p:sp>
          <p:sp>
            <p:nvSpPr>
              <p:cNvPr id="34968" name="Line 234"/>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66" name="Rectangle 235"/>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sp>
        <p:nvSpPr>
          <p:cNvPr id="34841" name="Line 236"/>
          <p:cNvSpPr>
            <a:spLocks noChangeShapeType="1"/>
          </p:cNvSpPr>
          <p:nvPr/>
        </p:nvSpPr>
        <p:spPr bwMode="auto">
          <a:xfrm>
            <a:off x="676275" y="3956050"/>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nvGrpSpPr>
          <p:cNvPr id="11" name="Group 237"/>
          <p:cNvGrpSpPr>
            <a:grpSpLocks/>
          </p:cNvGrpSpPr>
          <p:nvPr/>
        </p:nvGrpSpPr>
        <p:grpSpPr bwMode="auto">
          <a:xfrm>
            <a:off x="1476375" y="3933825"/>
            <a:ext cx="1441450" cy="557213"/>
            <a:chOff x="884" y="1207"/>
            <a:chExt cx="908" cy="324"/>
          </a:xfrm>
        </p:grpSpPr>
        <p:sp>
          <p:nvSpPr>
            <p:cNvPr id="34963" name="Rectangle 23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99       0 </a:t>
              </a:r>
            </a:p>
          </p:txBody>
        </p:sp>
        <p:sp>
          <p:nvSpPr>
            <p:cNvPr id="34964" name="Line 23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12" name="Group 240"/>
          <p:cNvGrpSpPr>
            <a:grpSpLocks/>
          </p:cNvGrpSpPr>
          <p:nvPr/>
        </p:nvGrpSpPr>
        <p:grpSpPr bwMode="auto">
          <a:xfrm>
            <a:off x="1476375" y="3933825"/>
            <a:ext cx="1447800" cy="557213"/>
            <a:chOff x="835" y="1207"/>
            <a:chExt cx="912" cy="324"/>
          </a:xfrm>
        </p:grpSpPr>
        <p:grpSp>
          <p:nvGrpSpPr>
            <p:cNvPr id="13" name="Group 241"/>
            <p:cNvGrpSpPr>
              <a:grpSpLocks/>
            </p:cNvGrpSpPr>
            <p:nvPr/>
          </p:nvGrpSpPr>
          <p:grpSpPr bwMode="auto">
            <a:xfrm>
              <a:off x="839" y="1207"/>
              <a:ext cx="908" cy="324"/>
              <a:chOff x="884" y="1207"/>
              <a:chExt cx="908" cy="324"/>
            </a:xfrm>
          </p:grpSpPr>
          <p:sp>
            <p:nvSpPr>
              <p:cNvPr id="34961" name="Rectangle 242"/>
              <p:cNvSpPr>
                <a:spLocks noChangeArrowheads="1"/>
              </p:cNvSpPr>
              <p:nvPr/>
            </p:nvSpPr>
            <p:spPr bwMode="auto">
              <a:xfrm>
                <a:off x="884" y="1207"/>
                <a:ext cx="908" cy="318"/>
              </a:xfrm>
              <a:prstGeom prst="rect">
                <a:avLst/>
              </a:prstGeom>
              <a:solidFill>
                <a:srgbClr val="00FFCC"/>
              </a:solidFill>
              <a:ln w="9525">
                <a:solidFill>
                  <a:schemeClr val="accent2"/>
                </a:solidFill>
                <a:miter lim="800000"/>
                <a:headEnd/>
                <a:tailEnd/>
              </a:ln>
            </p:spPr>
            <p:txBody>
              <a:bodyPr wrap="none" anchor="ctr"/>
              <a:lstStyle/>
              <a:p>
                <a:pPr algn="ctr"/>
                <a:r>
                  <a:rPr lang="en-US" sz="1600" b="1" dirty="0">
                    <a:latin typeface="Arial" panose="020B0604020202020204" pitchFamily="34" charset="0"/>
                  </a:rPr>
                  <a:t> 99       0 </a:t>
                </a:r>
              </a:p>
            </p:txBody>
          </p:sp>
          <p:sp>
            <p:nvSpPr>
              <p:cNvPr id="34962" name="Line 243"/>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60" name="Rectangle 244"/>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sp>
        <p:nvSpPr>
          <p:cNvPr id="34844" name="Line 245"/>
          <p:cNvSpPr>
            <a:spLocks noChangeShapeType="1"/>
          </p:cNvSpPr>
          <p:nvPr/>
        </p:nvSpPr>
        <p:spPr bwMode="auto">
          <a:xfrm>
            <a:off x="676275" y="5427663"/>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72950" name="Rectangle 246"/>
          <p:cNvSpPr>
            <a:spLocks noChangeArrowheads="1"/>
          </p:cNvSpPr>
          <p:nvPr/>
        </p:nvSpPr>
        <p:spPr bwMode="auto">
          <a:xfrm>
            <a:off x="676275" y="4922838"/>
            <a:ext cx="576263" cy="504825"/>
          </a:xfrm>
          <a:prstGeom prst="rect">
            <a:avLst/>
          </a:prstGeom>
          <a:solidFill>
            <a:srgbClr val="00FFCC"/>
          </a:solidFill>
          <a:ln w="57150">
            <a:solidFill>
              <a:schemeClr val="accent2"/>
            </a:solidFill>
            <a:miter lim="800000"/>
            <a:headEnd/>
            <a:tailEnd/>
          </a:ln>
        </p:spPr>
        <p:txBody>
          <a:bodyPr wrap="none" anchor="ctr"/>
          <a:lstStyle/>
          <a:p>
            <a:endParaRPr lang="en-US" sz="1600" dirty="0">
              <a:latin typeface="Arial" panose="020B0604020202020204" pitchFamily="34" charset="0"/>
            </a:endParaRPr>
          </a:p>
        </p:txBody>
      </p:sp>
      <p:grpSp>
        <p:nvGrpSpPr>
          <p:cNvPr id="14" name="Group 247"/>
          <p:cNvGrpSpPr>
            <a:grpSpLocks/>
          </p:cNvGrpSpPr>
          <p:nvPr/>
        </p:nvGrpSpPr>
        <p:grpSpPr bwMode="auto">
          <a:xfrm>
            <a:off x="1468438" y="4922838"/>
            <a:ext cx="1441450" cy="514350"/>
            <a:chOff x="884" y="1207"/>
            <a:chExt cx="908" cy="324"/>
          </a:xfrm>
        </p:grpSpPr>
        <p:sp>
          <p:nvSpPr>
            <p:cNvPr id="34957" name="Rectangle 24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50       0 </a:t>
              </a:r>
            </a:p>
          </p:txBody>
        </p:sp>
        <p:sp>
          <p:nvSpPr>
            <p:cNvPr id="34958" name="Line 24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15" name="Group 250"/>
          <p:cNvGrpSpPr>
            <a:grpSpLocks/>
          </p:cNvGrpSpPr>
          <p:nvPr/>
        </p:nvGrpSpPr>
        <p:grpSpPr bwMode="auto">
          <a:xfrm>
            <a:off x="1476375" y="4941888"/>
            <a:ext cx="1447800" cy="514350"/>
            <a:chOff x="835" y="1207"/>
            <a:chExt cx="912" cy="324"/>
          </a:xfrm>
        </p:grpSpPr>
        <p:grpSp>
          <p:nvGrpSpPr>
            <p:cNvPr id="16" name="Group 251"/>
            <p:cNvGrpSpPr>
              <a:grpSpLocks/>
            </p:cNvGrpSpPr>
            <p:nvPr/>
          </p:nvGrpSpPr>
          <p:grpSpPr bwMode="auto">
            <a:xfrm>
              <a:off x="839" y="1207"/>
              <a:ext cx="908" cy="324"/>
              <a:chOff x="884" y="1207"/>
              <a:chExt cx="908" cy="324"/>
            </a:xfrm>
          </p:grpSpPr>
          <p:sp>
            <p:nvSpPr>
              <p:cNvPr id="34955" name="Rectangle 25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50       0 </a:t>
                </a:r>
              </a:p>
            </p:txBody>
          </p:sp>
          <p:sp>
            <p:nvSpPr>
              <p:cNvPr id="34956" name="Line 25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54" name="Rectangle 254"/>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sp>
        <p:nvSpPr>
          <p:cNvPr id="34848" name="Text Box 255"/>
          <p:cNvSpPr txBox="1">
            <a:spLocks noChangeArrowheads="1"/>
          </p:cNvSpPr>
          <p:nvPr/>
        </p:nvSpPr>
        <p:spPr bwMode="auto">
          <a:xfrm>
            <a:off x="1070240" y="1557338"/>
            <a:ext cx="10234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a:t>Mem    Locks</a:t>
            </a:r>
          </a:p>
        </p:txBody>
      </p:sp>
      <p:sp>
        <p:nvSpPr>
          <p:cNvPr id="72960" name="Rectangle 256"/>
          <p:cNvSpPr>
            <a:spLocks noChangeArrowheads="1"/>
          </p:cNvSpPr>
          <p:nvPr/>
        </p:nvSpPr>
        <p:spPr bwMode="auto">
          <a:xfrm>
            <a:off x="676275" y="2906713"/>
            <a:ext cx="576263" cy="504825"/>
          </a:xfrm>
          <a:prstGeom prst="rect">
            <a:avLst/>
          </a:prstGeom>
          <a:solidFill>
            <a:srgbClr val="00FFCC"/>
          </a:solidFill>
          <a:ln w="57150">
            <a:solidFill>
              <a:schemeClr val="accent2"/>
            </a:solidFill>
            <a:miter lim="800000"/>
            <a:headEnd/>
            <a:tailEnd/>
          </a:ln>
        </p:spPr>
        <p:txBody>
          <a:bodyPr wrap="none" anchor="ctr"/>
          <a:lstStyle/>
          <a:p>
            <a:pPr algn="ctr"/>
            <a:endParaRPr lang="en-US" sz="1600" b="1" dirty="0">
              <a:solidFill>
                <a:srgbClr val="FF0000"/>
              </a:solidFill>
              <a:latin typeface="Arial" panose="020B0604020202020204" pitchFamily="34" charset="0"/>
            </a:endParaRPr>
          </a:p>
        </p:txBody>
      </p:sp>
      <p:sp>
        <p:nvSpPr>
          <p:cNvPr id="72961" name="Rectangle 257"/>
          <p:cNvSpPr>
            <a:spLocks noChangeArrowheads="1"/>
          </p:cNvSpPr>
          <p:nvPr/>
        </p:nvSpPr>
        <p:spPr bwMode="auto">
          <a:xfrm>
            <a:off x="690563" y="3930650"/>
            <a:ext cx="576262" cy="504825"/>
          </a:xfrm>
          <a:prstGeom prst="rect">
            <a:avLst/>
          </a:prstGeom>
          <a:solidFill>
            <a:srgbClr val="00FFCC"/>
          </a:solidFill>
          <a:ln w="57150">
            <a:solidFill>
              <a:schemeClr val="accent2"/>
            </a:solidFill>
            <a:miter lim="800000"/>
            <a:headEnd/>
            <a:tailEnd/>
          </a:ln>
        </p:spPr>
        <p:txBody>
          <a:bodyPr wrap="none" anchor="ctr"/>
          <a:lstStyle/>
          <a:p>
            <a:endParaRPr lang="en-US" sz="1600" dirty="0">
              <a:latin typeface="Arial" panose="020B0604020202020204" pitchFamily="34" charset="0"/>
            </a:endParaRPr>
          </a:p>
        </p:txBody>
      </p:sp>
      <p:grpSp>
        <p:nvGrpSpPr>
          <p:cNvPr id="17" name="Group 258"/>
          <p:cNvGrpSpPr>
            <a:grpSpLocks/>
          </p:cNvGrpSpPr>
          <p:nvPr/>
        </p:nvGrpSpPr>
        <p:grpSpPr bwMode="auto">
          <a:xfrm>
            <a:off x="1468438" y="2403475"/>
            <a:ext cx="1447800" cy="514350"/>
            <a:chOff x="835" y="1207"/>
            <a:chExt cx="912" cy="324"/>
          </a:xfrm>
        </p:grpSpPr>
        <p:grpSp>
          <p:nvGrpSpPr>
            <p:cNvPr id="18" name="Group 259"/>
            <p:cNvGrpSpPr>
              <a:grpSpLocks/>
            </p:cNvGrpSpPr>
            <p:nvPr/>
          </p:nvGrpSpPr>
          <p:grpSpPr bwMode="auto">
            <a:xfrm>
              <a:off x="839" y="1207"/>
              <a:ext cx="908" cy="324"/>
              <a:chOff x="884" y="1207"/>
              <a:chExt cx="908" cy="324"/>
            </a:xfrm>
          </p:grpSpPr>
          <p:sp>
            <p:nvSpPr>
              <p:cNvPr id="34951" name="Rectangle 260"/>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87       0 </a:t>
                </a:r>
              </a:p>
            </p:txBody>
          </p:sp>
          <p:sp>
            <p:nvSpPr>
              <p:cNvPr id="34952" name="Line 26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50" name="Rectangle 26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19" name="Group 263"/>
          <p:cNvGrpSpPr>
            <a:grpSpLocks/>
          </p:cNvGrpSpPr>
          <p:nvPr/>
        </p:nvGrpSpPr>
        <p:grpSpPr bwMode="auto">
          <a:xfrm>
            <a:off x="1476375" y="2924175"/>
            <a:ext cx="1447800" cy="576263"/>
            <a:chOff x="835" y="1207"/>
            <a:chExt cx="912" cy="324"/>
          </a:xfrm>
        </p:grpSpPr>
        <p:grpSp>
          <p:nvGrpSpPr>
            <p:cNvPr id="20" name="Group 264"/>
            <p:cNvGrpSpPr>
              <a:grpSpLocks/>
            </p:cNvGrpSpPr>
            <p:nvPr/>
          </p:nvGrpSpPr>
          <p:grpSpPr bwMode="auto">
            <a:xfrm>
              <a:off x="839" y="1207"/>
              <a:ext cx="908" cy="324"/>
              <a:chOff x="884" y="1207"/>
              <a:chExt cx="908" cy="324"/>
            </a:xfrm>
          </p:grpSpPr>
          <p:sp>
            <p:nvSpPr>
              <p:cNvPr id="34947" name="Rectangle 265"/>
              <p:cNvSpPr>
                <a:spLocks noChangeArrowheads="1"/>
              </p:cNvSpPr>
              <p:nvPr/>
            </p:nvSpPr>
            <p:spPr bwMode="auto">
              <a:xfrm>
                <a:off x="884" y="1207"/>
                <a:ext cx="908" cy="318"/>
              </a:xfrm>
              <a:prstGeom prst="rect">
                <a:avLst/>
              </a:prstGeom>
              <a:solidFill>
                <a:schemeClr val="hlink"/>
              </a:solidFill>
              <a:ln w="9525">
                <a:solidFill>
                  <a:schemeClr val="accent2"/>
                </a:solidFill>
                <a:miter lim="800000"/>
                <a:headEnd/>
                <a:tailEnd/>
              </a:ln>
            </p:spPr>
            <p:txBody>
              <a:bodyPr wrap="none" anchor="ctr"/>
              <a:lstStyle/>
              <a:p>
                <a:pPr algn="ctr"/>
                <a:r>
                  <a:rPr lang="en-US" sz="1600" b="1" dirty="0">
                    <a:latin typeface="Arial" panose="020B0604020202020204" pitchFamily="34" charset="0"/>
                  </a:rPr>
                  <a:t> 34       0 </a:t>
                </a:r>
              </a:p>
            </p:txBody>
          </p:sp>
          <p:sp>
            <p:nvSpPr>
              <p:cNvPr id="34948" name="Line 266"/>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46" name="Rectangle 26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21" name="Group 268"/>
          <p:cNvGrpSpPr>
            <a:grpSpLocks/>
          </p:cNvGrpSpPr>
          <p:nvPr/>
        </p:nvGrpSpPr>
        <p:grpSpPr bwMode="auto">
          <a:xfrm>
            <a:off x="1476375" y="3933825"/>
            <a:ext cx="1447800" cy="557213"/>
            <a:chOff x="835" y="1207"/>
            <a:chExt cx="912" cy="324"/>
          </a:xfrm>
        </p:grpSpPr>
        <p:grpSp>
          <p:nvGrpSpPr>
            <p:cNvPr id="22" name="Group 269"/>
            <p:cNvGrpSpPr>
              <a:grpSpLocks/>
            </p:cNvGrpSpPr>
            <p:nvPr/>
          </p:nvGrpSpPr>
          <p:grpSpPr bwMode="auto">
            <a:xfrm>
              <a:off x="839" y="1207"/>
              <a:ext cx="908" cy="324"/>
              <a:chOff x="884" y="1207"/>
              <a:chExt cx="908" cy="324"/>
            </a:xfrm>
          </p:grpSpPr>
          <p:sp>
            <p:nvSpPr>
              <p:cNvPr id="34943" name="Rectangle 270"/>
              <p:cNvSpPr>
                <a:spLocks noChangeArrowheads="1"/>
              </p:cNvSpPr>
              <p:nvPr/>
            </p:nvSpPr>
            <p:spPr bwMode="auto">
              <a:xfrm>
                <a:off x="884" y="1207"/>
                <a:ext cx="908" cy="318"/>
              </a:xfrm>
              <a:prstGeom prst="rect">
                <a:avLst/>
              </a:prstGeom>
              <a:solidFill>
                <a:schemeClr val="hlink"/>
              </a:solidFill>
              <a:ln w="9525">
                <a:solidFill>
                  <a:schemeClr val="accent2"/>
                </a:solidFill>
                <a:miter lim="800000"/>
                <a:headEnd/>
                <a:tailEnd/>
              </a:ln>
            </p:spPr>
            <p:txBody>
              <a:bodyPr wrap="none" anchor="ctr"/>
              <a:lstStyle/>
              <a:p>
                <a:pPr algn="ctr"/>
                <a:r>
                  <a:rPr lang="en-US" sz="1600" b="1" dirty="0">
                    <a:latin typeface="Arial" panose="020B0604020202020204" pitchFamily="34" charset="0"/>
                  </a:rPr>
                  <a:t> 99       0 </a:t>
                </a:r>
              </a:p>
            </p:txBody>
          </p:sp>
          <p:sp>
            <p:nvSpPr>
              <p:cNvPr id="34944" name="Line 271"/>
              <p:cNvSpPr>
                <a:spLocks noChangeShapeType="1"/>
              </p:cNvSpPr>
              <p:nvPr/>
            </p:nvSpPr>
            <p:spPr bwMode="auto">
              <a:xfrm>
                <a:off x="1482" y="1215"/>
                <a:ext cx="2" cy="316"/>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42" name="Rectangle 27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23" name="Group 273"/>
          <p:cNvGrpSpPr>
            <a:grpSpLocks/>
          </p:cNvGrpSpPr>
          <p:nvPr/>
        </p:nvGrpSpPr>
        <p:grpSpPr bwMode="auto">
          <a:xfrm>
            <a:off x="1476375" y="4941888"/>
            <a:ext cx="1447800" cy="585787"/>
            <a:chOff x="835" y="1207"/>
            <a:chExt cx="912" cy="324"/>
          </a:xfrm>
        </p:grpSpPr>
        <p:grpSp>
          <p:nvGrpSpPr>
            <p:cNvPr id="24" name="Group 274"/>
            <p:cNvGrpSpPr>
              <a:grpSpLocks/>
            </p:cNvGrpSpPr>
            <p:nvPr/>
          </p:nvGrpSpPr>
          <p:grpSpPr bwMode="auto">
            <a:xfrm>
              <a:off x="839" y="1207"/>
              <a:ext cx="908" cy="324"/>
              <a:chOff x="884" y="1207"/>
              <a:chExt cx="908" cy="324"/>
            </a:xfrm>
          </p:grpSpPr>
          <p:sp>
            <p:nvSpPr>
              <p:cNvPr id="34939" name="Rectangle 275"/>
              <p:cNvSpPr>
                <a:spLocks noChangeArrowheads="1"/>
              </p:cNvSpPr>
              <p:nvPr/>
            </p:nvSpPr>
            <p:spPr bwMode="auto">
              <a:xfrm>
                <a:off x="884" y="1207"/>
                <a:ext cx="908" cy="318"/>
              </a:xfrm>
              <a:prstGeom prst="rect">
                <a:avLst/>
              </a:prstGeom>
              <a:solidFill>
                <a:schemeClr val="hlink"/>
              </a:solidFill>
              <a:ln w="9525">
                <a:solidFill>
                  <a:schemeClr val="accent2"/>
                </a:solidFill>
                <a:miter lim="800000"/>
                <a:headEnd/>
                <a:tailEnd/>
              </a:ln>
            </p:spPr>
            <p:txBody>
              <a:bodyPr wrap="none" anchor="ctr"/>
              <a:lstStyle/>
              <a:p>
                <a:pPr algn="ctr"/>
                <a:r>
                  <a:rPr lang="en-US" sz="1600" b="1" dirty="0">
                    <a:latin typeface="Arial" panose="020B0604020202020204" pitchFamily="34" charset="0"/>
                  </a:rPr>
                  <a:t> 50      0 </a:t>
                </a:r>
              </a:p>
            </p:txBody>
          </p:sp>
          <p:sp>
            <p:nvSpPr>
              <p:cNvPr id="34940" name="Line 27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38" name="Rectangle 27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25" name="Group 81"/>
          <p:cNvGrpSpPr>
            <a:grpSpLocks/>
          </p:cNvGrpSpPr>
          <p:nvPr/>
        </p:nvGrpSpPr>
        <p:grpSpPr bwMode="auto">
          <a:xfrm>
            <a:off x="1476375" y="2924175"/>
            <a:ext cx="1447800" cy="585788"/>
            <a:chOff x="835" y="1207"/>
            <a:chExt cx="912" cy="324"/>
          </a:xfrm>
        </p:grpSpPr>
        <p:grpSp>
          <p:nvGrpSpPr>
            <p:cNvPr id="26" name="Group 82"/>
            <p:cNvGrpSpPr>
              <a:grpSpLocks/>
            </p:cNvGrpSpPr>
            <p:nvPr/>
          </p:nvGrpSpPr>
          <p:grpSpPr bwMode="auto">
            <a:xfrm>
              <a:off x="839" y="1207"/>
              <a:ext cx="908" cy="324"/>
              <a:chOff x="884" y="1207"/>
              <a:chExt cx="908" cy="324"/>
            </a:xfrm>
          </p:grpSpPr>
          <p:sp>
            <p:nvSpPr>
              <p:cNvPr id="34935" name="Rectangle 83"/>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600" b="1" dirty="0">
                    <a:latin typeface="Arial" panose="020B0604020202020204" pitchFamily="34" charset="0"/>
                  </a:rPr>
                  <a:t> </a:t>
                </a:r>
                <a:r>
                  <a:rPr lang="en-US" sz="1600" b="1" dirty="0">
                    <a:solidFill>
                      <a:srgbClr val="FF0000"/>
                    </a:solidFill>
                    <a:latin typeface="Arial" panose="020B0604020202020204" pitchFamily="34" charset="0"/>
                  </a:rPr>
                  <a:t>34       1</a:t>
                </a:r>
                <a:r>
                  <a:rPr lang="en-US" sz="1600" b="1" dirty="0">
                    <a:latin typeface="Arial" panose="020B0604020202020204" pitchFamily="34" charset="0"/>
                  </a:rPr>
                  <a:t> </a:t>
                </a:r>
              </a:p>
            </p:txBody>
          </p:sp>
          <p:sp>
            <p:nvSpPr>
              <p:cNvPr id="34936" name="Line 84"/>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34" name="Rectangle 85"/>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27" name="Group 86"/>
          <p:cNvGrpSpPr>
            <a:grpSpLocks/>
          </p:cNvGrpSpPr>
          <p:nvPr/>
        </p:nvGrpSpPr>
        <p:grpSpPr bwMode="auto">
          <a:xfrm>
            <a:off x="1476375" y="3933825"/>
            <a:ext cx="1447800" cy="585788"/>
            <a:chOff x="835" y="1207"/>
            <a:chExt cx="912" cy="324"/>
          </a:xfrm>
        </p:grpSpPr>
        <p:grpSp>
          <p:nvGrpSpPr>
            <p:cNvPr id="28" name="Group 87"/>
            <p:cNvGrpSpPr>
              <a:grpSpLocks/>
            </p:cNvGrpSpPr>
            <p:nvPr/>
          </p:nvGrpSpPr>
          <p:grpSpPr bwMode="auto">
            <a:xfrm>
              <a:off x="839" y="1207"/>
              <a:ext cx="908" cy="324"/>
              <a:chOff x="884" y="1207"/>
              <a:chExt cx="908" cy="324"/>
            </a:xfrm>
          </p:grpSpPr>
          <p:sp>
            <p:nvSpPr>
              <p:cNvPr id="34931" name="Rectangle 88"/>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600" b="1" dirty="0">
                    <a:latin typeface="Arial" panose="020B0604020202020204" pitchFamily="34" charset="0"/>
                  </a:rPr>
                  <a:t> </a:t>
                </a:r>
                <a:r>
                  <a:rPr lang="en-US" sz="1600" b="1" dirty="0">
                    <a:solidFill>
                      <a:srgbClr val="FF0000"/>
                    </a:solidFill>
                    <a:latin typeface="Arial" panose="020B0604020202020204" pitchFamily="34" charset="0"/>
                  </a:rPr>
                  <a:t>99       1</a:t>
                </a:r>
                <a:r>
                  <a:rPr lang="en-US" sz="1600" b="1" dirty="0">
                    <a:latin typeface="Arial" panose="020B0604020202020204" pitchFamily="34" charset="0"/>
                  </a:rPr>
                  <a:t> </a:t>
                </a:r>
              </a:p>
            </p:txBody>
          </p:sp>
          <p:sp>
            <p:nvSpPr>
              <p:cNvPr id="34932" name="Line 89"/>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30" name="Rectangle 90"/>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29" name="Group 68"/>
          <p:cNvGrpSpPr>
            <a:grpSpLocks/>
          </p:cNvGrpSpPr>
          <p:nvPr/>
        </p:nvGrpSpPr>
        <p:grpSpPr bwMode="auto">
          <a:xfrm>
            <a:off x="1468438" y="2409825"/>
            <a:ext cx="1447800" cy="514350"/>
            <a:chOff x="835" y="1207"/>
            <a:chExt cx="912" cy="324"/>
          </a:xfrm>
        </p:grpSpPr>
        <p:grpSp>
          <p:nvGrpSpPr>
            <p:cNvPr id="30" name="Group 69"/>
            <p:cNvGrpSpPr>
              <a:grpSpLocks/>
            </p:cNvGrpSpPr>
            <p:nvPr/>
          </p:nvGrpSpPr>
          <p:grpSpPr bwMode="auto">
            <a:xfrm>
              <a:off x="839" y="1207"/>
              <a:ext cx="908" cy="324"/>
              <a:chOff x="884" y="1207"/>
              <a:chExt cx="908" cy="324"/>
            </a:xfrm>
          </p:grpSpPr>
          <p:sp>
            <p:nvSpPr>
              <p:cNvPr id="34927" name="Rectangle 70"/>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87        0 </a:t>
                </a:r>
              </a:p>
            </p:txBody>
          </p:sp>
          <p:sp>
            <p:nvSpPr>
              <p:cNvPr id="34928" name="Line 71"/>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26" name="Rectangle 72"/>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sp>
        <p:nvSpPr>
          <p:cNvPr id="72800" name="Rectangle 96"/>
          <p:cNvSpPr>
            <a:spLocks noChangeArrowheads="1"/>
          </p:cNvSpPr>
          <p:nvPr/>
        </p:nvSpPr>
        <p:spPr bwMode="auto">
          <a:xfrm>
            <a:off x="684213" y="2924175"/>
            <a:ext cx="576262" cy="504825"/>
          </a:xfrm>
          <a:prstGeom prst="rect">
            <a:avLst/>
          </a:prstGeom>
          <a:solidFill>
            <a:srgbClr val="00FFCC"/>
          </a:solidFill>
          <a:ln w="57150">
            <a:solidFill>
              <a:srgbClr val="FF0000"/>
            </a:solidFill>
            <a:miter lim="800000"/>
            <a:headEnd/>
            <a:tailEnd/>
          </a:ln>
        </p:spPr>
        <p:txBody>
          <a:bodyPr wrap="none" anchor="ctr"/>
          <a:lstStyle/>
          <a:p>
            <a:pPr algn="ctr"/>
            <a:r>
              <a:rPr lang="en-US" sz="1600" b="1" dirty="0">
                <a:solidFill>
                  <a:srgbClr val="FF0000"/>
                </a:solidFill>
                <a:latin typeface="Arial" panose="020B0604020202020204" pitchFamily="34" charset="0"/>
              </a:rPr>
              <a:t>X</a:t>
            </a:r>
          </a:p>
        </p:txBody>
      </p:sp>
      <p:sp>
        <p:nvSpPr>
          <p:cNvPr id="72801" name="Rectangle 97"/>
          <p:cNvSpPr>
            <a:spLocks noChangeArrowheads="1"/>
          </p:cNvSpPr>
          <p:nvPr/>
        </p:nvSpPr>
        <p:spPr bwMode="auto">
          <a:xfrm>
            <a:off x="684213" y="3933825"/>
            <a:ext cx="608012" cy="550863"/>
          </a:xfrm>
          <a:prstGeom prst="rect">
            <a:avLst/>
          </a:prstGeom>
          <a:solidFill>
            <a:srgbClr val="00FFCC"/>
          </a:solidFill>
          <a:ln w="57150">
            <a:solidFill>
              <a:srgbClr val="FF0000"/>
            </a:solidFill>
            <a:miter lim="800000"/>
            <a:headEnd/>
            <a:tailEnd/>
          </a:ln>
        </p:spPr>
        <p:txBody>
          <a:bodyPr wrap="none" anchor="ctr"/>
          <a:lstStyle/>
          <a:p>
            <a:pPr algn="ctr"/>
            <a:r>
              <a:rPr lang="en-US" sz="1600" b="1" dirty="0">
                <a:solidFill>
                  <a:srgbClr val="FF0000"/>
                </a:solidFill>
                <a:latin typeface="Arial" panose="020B0604020202020204" pitchFamily="34" charset="0"/>
              </a:rPr>
              <a:t>Y</a:t>
            </a:r>
          </a:p>
        </p:txBody>
      </p:sp>
      <p:sp>
        <p:nvSpPr>
          <p:cNvPr id="73025" name="Text Box 321"/>
          <p:cNvSpPr txBox="1">
            <a:spLocks noChangeArrowheads="1"/>
          </p:cNvSpPr>
          <p:nvPr/>
        </p:nvSpPr>
        <p:spPr bwMode="auto">
          <a:xfrm>
            <a:off x="1253817" y="5876925"/>
            <a:ext cx="6705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a:solidFill>
                  <a:schemeClr val="accent2"/>
                </a:solidFill>
              </a:rPr>
              <a:t>Commit</a:t>
            </a:r>
          </a:p>
        </p:txBody>
      </p:sp>
      <p:grpSp>
        <p:nvGrpSpPr>
          <p:cNvPr id="31" name="Group 98"/>
          <p:cNvGrpSpPr>
            <a:grpSpLocks/>
          </p:cNvGrpSpPr>
          <p:nvPr/>
        </p:nvGrpSpPr>
        <p:grpSpPr bwMode="auto">
          <a:xfrm>
            <a:off x="1476375" y="2924175"/>
            <a:ext cx="1447800" cy="601663"/>
            <a:chOff x="835" y="1207"/>
            <a:chExt cx="912" cy="324"/>
          </a:xfrm>
        </p:grpSpPr>
        <p:grpSp>
          <p:nvGrpSpPr>
            <p:cNvPr id="72896" name="Group 99"/>
            <p:cNvGrpSpPr>
              <a:grpSpLocks/>
            </p:cNvGrpSpPr>
            <p:nvPr/>
          </p:nvGrpSpPr>
          <p:grpSpPr bwMode="auto">
            <a:xfrm>
              <a:off x="839" y="1207"/>
              <a:ext cx="908" cy="324"/>
              <a:chOff x="884" y="1207"/>
              <a:chExt cx="908" cy="324"/>
            </a:xfrm>
          </p:grpSpPr>
          <p:sp>
            <p:nvSpPr>
              <p:cNvPr id="34923" name="Rectangle 10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600" b="1" dirty="0">
                    <a:latin typeface="Arial" panose="020B0604020202020204" pitchFamily="34" charset="0"/>
                  </a:rPr>
                  <a:t> </a:t>
                </a:r>
                <a:r>
                  <a:rPr lang="en-US" sz="1600" b="1" dirty="0">
                    <a:solidFill>
                      <a:srgbClr val="FF0000"/>
                    </a:solidFill>
                    <a:latin typeface="Arial" panose="020B0604020202020204" pitchFamily="34" charset="0"/>
                  </a:rPr>
                  <a:t>121     0</a:t>
                </a:r>
                <a:r>
                  <a:rPr lang="en-US" sz="1600" b="1" dirty="0">
                    <a:latin typeface="Arial" panose="020B0604020202020204" pitchFamily="34" charset="0"/>
                  </a:rPr>
                  <a:t> </a:t>
                </a:r>
              </a:p>
            </p:txBody>
          </p:sp>
          <p:sp>
            <p:nvSpPr>
              <p:cNvPr id="34924" name="Line 10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22" name="Rectangle 10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72897" name="Group 108"/>
          <p:cNvGrpSpPr>
            <a:grpSpLocks/>
          </p:cNvGrpSpPr>
          <p:nvPr/>
        </p:nvGrpSpPr>
        <p:grpSpPr bwMode="auto">
          <a:xfrm>
            <a:off x="1476375" y="3933825"/>
            <a:ext cx="1447800" cy="585788"/>
            <a:chOff x="835" y="1207"/>
            <a:chExt cx="912" cy="324"/>
          </a:xfrm>
        </p:grpSpPr>
        <p:grpSp>
          <p:nvGrpSpPr>
            <p:cNvPr id="72898" name="Group 109"/>
            <p:cNvGrpSpPr>
              <a:grpSpLocks/>
            </p:cNvGrpSpPr>
            <p:nvPr/>
          </p:nvGrpSpPr>
          <p:grpSpPr bwMode="auto">
            <a:xfrm>
              <a:off x="839" y="1207"/>
              <a:ext cx="908" cy="324"/>
              <a:chOff x="884" y="1207"/>
              <a:chExt cx="908" cy="324"/>
            </a:xfrm>
          </p:grpSpPr>
          <p:sp>
            <p:nvSpPr>
              <p:cNvPr id="34919" name="Rectangle 110"/>
              <p:cNvSpPr>
                <a:spLocks noChangeArrowheads="1"/>
              </p:cNvSpPr>
              <p:nvPr/>
            </p:nvSpPr>
            <p:spPr bwMode="auto">
              <a:xfrm>
                <a:off x="884" y="1207"/>
                <a:ext cx="908" cy="318"/>
              </a:xfrm>
              <a:prstGeom prst="rect">
                <a:avLst/>
              </a:prstGeom>
              <a:solidFill>
                <a:schemeClr val="hlink"/>
              </a:solidFill>
              <a:ln w="9525">
                <a:solidFill>
                  <a:srgbClr val="FF0000"/>
                </a:solidFill>
                <a:miter lim="800000"/>
                <a:headEnd/>
                <a:tailEnd/>
              </a:ln>
            </p:spPr>
            <p:txBody>
              <a:bodyPr wrap="none" anchor="ctr"/>
              <a:lstStyle/>
              <a:p>
                <a:pPr algn="ctr"/>
                <a:r>
                  <a:rPr lang="en-US" sz="1600" b="1" dirty="0">
                    <a:latin typeface="Arial" panose="020B0604020202020204" pitchFamily="34" charset="0"/>
                  </a:rPr>
                  <a:t> </a:t>
                </a:r>
                <a:r>
                  <a:rPr lang="en-US" sz="1600" b="1" dirty="0">
                    <a:solidFill>
                      <a:srgbClr val="FF0000"/>
                    </a:solidFill>
                    <a:latin typeface="Arial" panose="020B0604020202020204" pitchFamily="34" charset="0"/>
                  </a:rPr>
                  <a:t>121      0</a:t>
                </a:r>
                <a:r>
                  <a:rPr lang="en-US" sz="1600" b="1" dirty="0">
                    <a:latin typeface="Arial" panose="020B0604020202020204" pitchFamily="34" charset="0"/>
                  </a:rPr>
                  <a:t> </a:t>
                </a:r>
              </a:p>
            </p:txBody>
          </p:sp>
          <p:sp>
            <p:nvSpPr>
              <p:cNvPr id="34920" name="Line 111"/>
              <p:cNvSpPr>
                <a:spLocks noChangeShapeType="1"/>
              </p:cNvSpPr>
              <p:nvPr/>
            </p:nvSpPr>
            <p:spPr bwMode="auto">
              <a:xfrm>
                <a:off x="1482" y="1215"/>
                <a:ext cx="2" cy="316"/>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18" name="Rectangle 112"/>
            <p:cNvSpPr>
              <a:spLocks noChangeArrowheads="1"/>
            </p:cNvSpPr>
            <p:nvPr/>
          </p:nvSpPr>
          <p:spPr bwMode="auto">
            <a:xfrm>
              <a:off x="835" y="1207"/>
              <a:ext cx="911" cy="31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72899" name="Group 73"/>
          <p:cNvGrpSpPr>
            <a:grpSpLocks/>
          </p:cNvGrpSpPr>
          <p:nvPr/>
        </p:nvGrpSpPr>
        <p:grpSpPr bwMode="auto">
          <a:xfrm>
            <a:off x="1476375" y="4941888"/>
            <a:ext cx="1447800" cy="574675"/>
            <a:chOff x="835" y="1207"/>
            <a:chExt cx="912" cy="324"/>
          </a:xfrm>
        </p:grpSpPr>
        <p:grpSp>
          <p:nvGrpSpPr>
            <p:cNvPr id="72900" name="Group 74"/>
            <p:cNvGrpSpPr>
              <a:grpSpLocks/>
            </p:cNvGrpSpPr>
            <p:nvPr/>
          </p:nvGrpSpPr>
          <p:grpSpPr bwMode="auto">
            <a:xfrm>
              <a:off x="839" y="1207"/>
              <a:ext cx="908" cy="324"/>
              <a:chOff x="884" y="1207"/>
              <a:chExt cx="908" cy="324"/>
            </a:xfrm>
          </p:grpSpPr>
          <p:sp>
            <p:nvSpPr>
              <p:cNvPr id="34915" name="Rectangle 75"/>
              <p:cNvSpPr>
                <a:spLocks noChangeArrowheads="1"/>
              </p:cNvSpPr>
              <p:nvPr/>
            </p:nvSpPr>
            <p:spPr bwMode="auto">
              <a:xfrm>
                <a:off x="884" y="1207"/>
                <a:ext cx="908" cy="318"/>
              </a:xfrm>
              <a:prstGeom prst="rect">
                <a:avLst/>
              </a:prstGeom>
              <a:solidFill>
                <a:schemeClr val="hlink"/>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50        0 </a:t>
                </a:r>
              </a:p>
            </p:txBody>
          </p:sp>
          <p:sp>
            <p:nvSpPr>
              <p:cNvPr id="34916" name="Line 7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914" name="Rectangle 77"/>
            <p:cNvSpPr>
              <a:spLocks noChangeArrowheads="1"/>
            </p:cNvSpPr>
            <p:nvPr/>
          </p:nvSpPr>
          <p:spPr bwMode="auto">
            <a:xfrm>
              <a:off x="835" y="1207"/>
              <a:ext cx="911" cy="315"/>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00" dirty="0">
                <a:latin typeface="Arial" panose="020B0604020202020204" pitchFamily="34" charset="0"/>
              </a:endParaRPr>
            </a:p>
          </p:txBody>
        </p:sp>
      </p:grpSp>
      <p:grpSp>
        <p:nvGrpSpPr>
          <p:cNvPr id="72901" name="Group 278"/>
          <p:cNvGrpSpPr>
            <a:grpSpLocks/>
          </p:cNvGrpSpPr>
          <p:nvPr/>
        </p:nvGrpSpPr>
        <p:grpSpPr bwMode="auto">
          <a:xfrm>
            <a:off x="468313" y="1916113"/>
            <a:ext cx="2952750" cy="3816350"/>
            <a:chOff x="204" y="1298"/>
            <a:chExt cx="1860" cy="2404"/>
          </a:xfrm>
        </p:grpSpPr>
        <p:grpSp>
          <p:nvGrpSpPr>
            <p:cNvPr id="72902" name="Group 279"/>
            <p:cNvGrpSpPr>
              <a:grpSpLocks/>
            </p:cNvGrpSpPr>
            <p:nvPr/>
          </p:nvGrpSpPr>
          <p:grpSpPr bwMode="auto">
            <a:xfrm>
              <a:off x="204" y="1298"/>
              <a:ext cx="1860" cy="2404"/>
              <a:chOff x="2608" y="1298"/>
              <a:chExt cx="1860" cy="2404"/>
            </a:xfrm>
          </p:grpSpPr>
          <p:sp>
            <p:nvSpPr>
              <p:cNvPr id="34876" name="Rectangle 280"/>
              <p:cNvSpPr>
                <a:spLocks noChangeArrowheads="1"/>
              </p:cNvSpPr>
              <p:nvPr/>
            </p:nvSpPr>
            <p:spPr bwMode="auto">
              <a:xfrm>
                <a:off x="2608" y="1389"/>
                <a:ext cx="1860" cy="22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600" dirty="0">
                  <a:latin typeface="Arial" panose="020B0604020202020204" pitchFamily="34" charset="0"/>
                </a:endParaRPr>
              </a:p>
            </p:txBody>
          </p:sp>
          <p:grpSp>
            <p:nvGrpSpPr>
              <p:cNvPr id="72903" name="Group 281"/>
              <p:cNvGrpSpPr>
                <a:grpSpLocks/>
              </p:cNvGrpSpPr>
              <p:nvPr/>
            </p:nvGrpSpPr>
            <p:grpSpPr bwMode="auto">
              <a:xfrm>
                <a:off x="2742" y="1298"/>
                <a:ext cx="1408" cy="2404"/>
                <a:chOff x="3061" y="1660"/>
                <a:chExt cx="1408" cy="2404"/>
              </a:xfrm>
            </p:grpSpPr>
            <p:sp>
              <p:nvSpPr>
                <p:cNvPr id="34878" name="Rectangle 282"/>
                <p:cNvSpPr>
                  <a:spLocks noChangeArrowheads="1"/>
                </p:cNvSpPr>
                <p:nvPr/>
              </p:nvSpPr>
              <p:spPr bwMode="auto">
                <a:xfrm>
                  <a:off x="3061" y="1886"/>
                  <a:ext cx="363" cy="1906"/>
                </a:xfrm>
                <a:prstGeom prst="rect">
                  <a:avLst/>
                </a:prstGeom>
                <a:solidFill>
                  <a:srgbClr val="00FFCC"/>
                </a:solidFill>
                <a:ln w="9525">
                  <a:solidFill>
                    <a:schemeClr val="tx1"/>
                  </a:solidFill>
                  <a:miter lim="800000"/>
                  <a:headEnd/>
                  <a:tailEnd/>
                </a:ln>
              </p:spPr>
              <p:txBody>
                <a:bodyPr wrap="none" anchor="ctr"/>
                <a:lstStyle/>
                <a:p>
                  <a:pPr algn="ctr"/>
                  <a:endParaRPr lang="en-US" sz="1600" dirty="0">
                    <a:latin typeface="Arial" panose="020B0604020202020204" pitchFamily="34" charset="0"/>
                  </a:endParaRPr>
                </a:p>
              </p:txBody>
            </p:sp>
            <p:sp>
              <p:nvSpPr>
                <p:cNvPr id="34879" name="Line 283"/>
                <p:cNvSpPr>
                  <a:spLocks noChangeShapeType="1"/>
                </p:cNvSpPr>
                <p:nvPr/>
              </p:nvSpPr>
              <p:spPr bwMode="auto">
                <a:xfrm>
                  <a:off x="3061" y="2204"/>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80" name="Line 284"/>
                <p:cNvSpPr>
                  <a:spLocks noChangeShapeType="1"/>
                </p:cNvSpPr>
                <p:nvPr/>
              </p:nvSpPr>
              <p:spPr bwMode="auto">
                <a:xfrm>
                  <a:off x="3061" y="252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81" name="Line 285"/>
                <p:cNvSpPr>
                  <a:spLocks noChangeShapeType="1"/>
                </p:cNvSpPr>
                <p:nvPr/>
              </p:nvSpPr>
              <p:spPr bwMode="auto">
                <a:xfrm>
                  <a:off x="3061" y="2840"/>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82" name="Line 286"/>
                <p:cNvSpPr>
                  <a:spLocks noChangeShapeType="1"/>
                </p:cNvSpPr>
                <p:nvPr/>
              </p:nvSpPr>
              <p:spPr bwMode="auto">
                <a:xfrm>
                  <a:off x="3061" y="3476"/>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83" name="Line 287"/>
                <p:cNvSpPr>
                  <a:spLocks noChangeShapeType="1"/>
                </p:cNvSpPr>
                <p:nvPr/>
              </p:nvSpPr>
              <p:spPr bwMode="auto">
                <a:xfrm flipV="1">
                  <a:off x="3424"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84" name="Line 288"/>
                <p:cNvSpPr>
                  <a:spLocks noChangeShapeType="1"/>
                </p:cNvSpPr>
                <p:nvPr/>
              </p:nvSpPr>
              <p:spPr bwMode="auto">
                <a:xfrm flipV="1">
                  <a:off x="3061" y="1660"/>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85" name="Line 289"/>
                <p:cNvSpPr>
                  <a:spLocks noChangeShapeType="1"/>
                </p:cNvSpPr>
                <p:nvPr/>
              </p:nvSpPr>
              <p:spPr bwMode="auto">
                <a:xfrm flipV="1">
                  <a:off x="3061"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sp>
              <p:nvSpPr>
                <p:cNvPr id="34886" name="Line 290"/>
                <p:cNvSpPr>
                  <a:spLocks noChangeShapeType="1"/>
                </p:cNvSpPr>
                <p:nvPr/>
              </p:nvSpPr>
              <p:spPr bwMode="auto">
                <a:xfrm flipV="1">
                  <a:off x="3424" y="3792"/>
                  <a:ext cx="0" cy="2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nvGrpSpPr>
                <p:cNvPr id="72904" name="Group 291"/>
                <p:cNvGrpSpPr>
                  <a:grpSpLocks/>
                </p:cNvGrpSpPr>
                <p:nvPr/>
              </p:nvGrpSpPr>
              <p:grpSpPr bwMode="auto">
                <a:xfrm>
                  <a:off x="3560" y="1886"/>
                  <a:ext cx="908" cy="324"/>
                  <a:chOff x="884" y="1207"/>
                  <a:chExt cx="908" cy="324"/>
                </a:xfrm>
              </p:grpSpPr>
              <p:sp>
                <p:nvSpPr>
                  <p:cNvPr id="34911" name="Rectangle 292"/>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87        0 </a:t>
                    </a:r>
                  </a:p>
                </p:txBody>
              </p:sp>
              <p:sp>
                <p:nvSpPr>
                  <p:cNvPr id="34912" name="Line 293"/>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72905" name="Group 294"/>
                <p:cNvGrpSpPr>
                  <a:grpSpLocks/>
                </p:cNvGrpSpPr>
                <p:nvPr/>
              </p:nvGrpSpPr>
              <p:grpSpPr bwMode="auto">
                <a:xfrm>
                  <a:off x="3560" y="2205"/>
                  <a:ext cx="908" cy="336"/>
                  <a:chOff x="884" y="1207"/>
                  <a:chExt cx="908" cy="324"/>
                </a:xfrm>
              </p:grpSpPr>
              <p:sp>
                <p:nvSpPr>
                  <p:cNvPr id="34909" name="Rectangle 29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121      0 </a:t>
                    </a:r>
                  </a:p>
                </p:txBody>
              </p:sp>
              <p:sp>
                <p:nvSpPr>
                  <p:cNvPr id="34910" name="Line 29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72906" name="Group 297"/>
                <p:cNvGrpSpPr>
                  <a:grpSpLocks/>
                </p:cNvGrpSpPr>
                <p:nvPr/>
              </p:nvGrpSpPr>
              <p:grpSpPr bwMode="auto">
                <a:xfrm>
                  <a:off x="3560" y="2532"/>
                  <a:ext cx="908" cy="340"/>
                  <a:chOff x="884" y="1207"/>
                  <a:chExt cx="908" cy="324"/>
                </a:xfrm>
              </p:grpSpPr>
              <p:sp>
                <p:nvSpPr>
                  <p:cNvPr id="34907" name="Rectangle 298"/>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88        0 </a:t>
                    </a:r>
                  </a:p>
                </p:txBody>
              </p:sp>
              <p:sp>
                <p:nvSpPr>
                  <p:cNvPr id="34908" name="Line 299"/>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72907" name="Group 300"/>
                <p:cNvGrpSpPr>
                  <a:grpSpLocks/>
                </p:cNvGrpSpPr>
                <p:nvPr/>
              </p:nvGrpSpPr>
              <p:grpSpPr bwMode="auto">
                <a:xfrm>
                  <a:off x="3560" y="2861"/>
                  <a:ext cx="908" cy="324"/>
                  <a:chOff x="884" y="1207"/>
                  <a:chExt cx="908" cy="324"/>
                </a:xfrm>
              </p:grpSpPr>
              <p:sp>
                <p:nvSpPr>
                  <p:cNvPr id="34905" name="Rectangle 30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V#       0 </a:t>
                    </a:r>
                  </a:p>
                </p:txBody>
              </p:sp>
              <p:sp>
                <p:nvSpPr>
                  <p:cNvPr id="34906" name="Line 30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72908" name="Group 303"/>
                <p:cNvGrpSpPr>
                  <a:grpSpLocks/>
                </p:cNvGrpSpPr>
                <p:nvPr/>
              </p:nvGrpSpPr>
              <p:grpSpPr bwMode="auto">
                <a:xfrm>
                  <a:off x="3560" y="3177"/>
                  <a:ext cx="908" cy="315"/>
                  <a:chOff x="884" y="1207"/>
                  <a:chExt cx="908" cy="324"/>
                </a:xfrm>
              </p:grpSpPr>
              <p:sp>
                <p:nvSpPr>
                  <p:cNvPr id="34903" name="Rectangle 304"/>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44        0 </a:t>
                    </a:r>
                  </a:p>
                </p:txBody>
              </p:sp>
              <p:sp>
                <p:nvSpPr>
                  <p:cNvPr id="34904" name="Line 305"/>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nvGrpSpPr>
                <p:cNvPr id="72909" name="Group 306"/>
                <p:cNvGrpSpPr>
                  <a:grpSpLocks/>
                </p:cNvGrpSpPr>
                <p:nvPr/>
              </p:nvGrpSpPr>
              <p:grpSpPr bwMode="auto">
                <a:xfrm>
                  <a:off x="3561" y="3486"/>
                  <a:ext cx="908" cy="315"/>
                  <a:chOff x="884" y="1207"/>
                  <a:chExt cx="908" cy="324"/>
                </a:xfrm>
              </p:grpSpPr>
              <p:sp>
                <p:nvSpPr>
                  <p:cNvPr id="34901" name="Rectangle 307"/>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 V#       0 </a:t>
                    </a:r>
                  </a:p>
                </p:txBody>
              </p:sp>
              <p:sp>
                <p:nvSpPr>
                  <p:cNvPr id="34902" name="Line 308"/>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893" name="Line 309"/>
                <p:cNvSpPr>
                  <a:spLocks noChangeShapeType="1"/>
                </p:cNvSpPr>
                <p:nvPr/>
              </p:nvSpPr>
              <p:spPr bwMode="auto">
                <a:xfrm>
                  <a:off x="3061" y="3183"/>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nvGrpSpPr>
                <p:cNvPr id="72910" name="Group 310"/>
                <p:cNvGrpSpPr>
                  <a:grpSpLocks/>
                </p:cNvGrpSpPr>
                <p:nvPr/>
              </p:nvGrpSpPr>
              <p:grpSpPr bwMode="auto">
                <a:xfrm>
                  <a:off x="3560" y="2851"/>
                  <a:ext cx="908" cy="351"/>
                  <a:chOff x="884" y="1207"/>
                  <a:chExt cx="908" cy="324"/>
                </a:xfrm>
              </p:grpSpPr>
              <p:sp>
                <p:nvSpPr>
                  <p:cNvPr id="34899" name="Rectangle 311"/>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121      0 </a:t>
                    </a:r>
                  </a:p>
                </p:txBody>
              </p:sp>
              <p:sp>
                <p:nvSpPr>
                  <p:cNvPr id="34900" name="Line 312"/>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sp>
              <p:nvSpPr>
                <p:cNvPr id="34895" name="Line 313"/>
                <p:cNvSpPr>
                  <a:spLocks noChangeShapeType="1"/>
                </p:cNvSpPr>
                <p:nvPr/>
              </p:nvSpPr>
              <p:spPr bwMode="auto">
                <a:xfrm>
                  <a:off x="3061" y="3792"/>
                  <a:ext cx="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nvGrpSpPr>
                <p:cNvPr id="72912" name="Group 314"/>
                <p:cNvGrpSpPr>
                  <a:grpSpLocks/>
                </p:cNvGrpSpPr>
                <p:nvPr/>
              </p:nvGrpSpPr>
              <p:grpSpPr bwMode="auto">
                <a:xfrm>
                  <a:off x="3560" y="3474"/>
                  <a:ext cx="908" cy="324"/>
                  <a:chOff x="884" y="1207"/>
                  <a:chExt cx="908" cy="324"/>
                </a:xfrm>
              </p:grpSpPr>
              <p:sp>
                <p:nvSpPr>
                  <p:cNvPr id="34897" name="Rectangle 315"/>
                  <p:cNvSpPr>
                    <a:spLocks noChangeArrowheads="1"/>
                  </p:cNvSpPr>
                  <p:nvPr/>
                </p:nvSpPr>
                <p:spPr bwMode="auto">
                  <a:xfrm>
                    <a:off x="884" y="1207"/>
                    <a:ext cx="908" cy="318"/>
                  </a:xfrm>
                  <a:prstGeom prst="rect">
                    <a:avLst/>
                  </a:prstGeom>
                  <a:solidFill>
                    <a:srgbClr val="00FFCC"/>
                  </a:solidFill>
                  <a:ln w="9525">
                    <a:solidFill>
                      <a:schemeClr val="tx1"/>
                    </a:solidFill>
                    <a:miter lim="800000"/>
                    <a:headEnd/>
                    <a:tailEnd/>
                  </a:ln>
                </p:spPr>
                <p:txBody>
                  <a:bodyPr wrap="none" anchor="ctr"/>
                  <a:lstStyle/>
                  <a:p>
                    <a:pPr algn="ctr"/>
                    <a:r>
                      <a:rPr lang="en-US" sz="1600" b="1" dirty="0">
                        <a:latin typeface="Arial" panose="020B0604020202020204" pitchFamily="34" charset="0"/>
                      </a:rPr>
                      <a:t>50        0 </a:t>
                    </a:r>
                  </a:p>
                </p:txBody>
              </p:sp>
              <p:sp>
                <p:nvSpPr>
                  <p:cNvPr id="34898" name="Line 316"/>
                  <p:cNvSpPr>
                    <a:spLocks noChangeShapeType="1"/>
                  </p:cNvSpPr>
                  <p:nvPr/>
                </p:nvSpPr>
                <p:spPr bwMode="auto">
                  <a:xfrm>
                    <a:off x="1482" y="1215"/>
                    <a:ext cx="2" cy="31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600" dirty="0">
                      <a:latin typeface="Arial" panose="020B0604020202020204" pitchFamily="34" charset="0"/>
                    </a:endParaRPr>
                  </a:p>
                </p:txBody>
              </p:sp>
            </p:grpSp>
          </p:grpSp>
        </p:grpSp>
        <p:sp>
          <p:nvSpPr>
            <p:cNvPr id="34874" name="Text Box 317"/>
            <p:cNvSpPr txBox="1">
              <a:spLocks noChangeArrowheads="1"/>
            </p:cNvSpPr>
            <p:nvPr/>
          </p:nvSpPr>
          <p:spPr bwMode="auto">
            <a:xfrm>
              <a:off x="395" y="1861"/>
              <a:ext cx="1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endParaRPr lang="en-US" sz="1050" b="1"/>
            </a:p>
          </p:txBody>
        </p:sp>
        <p:sp>
          <p:nvSpPr>
            <p:cNvPr id="34875" name="Text Box 318"/>
            <p:cNvSpPr txBox="1">
              <a:spLocks noChangeArrowheads="1"/>
            </p:cNvSpPr>
            <p:nvPr/>
          </p:nvSpPr>
          <p:spPr bwMode="auto">
            <a:xfrm>
              <a:off x="385" y="2496"/>
              <a:ext cx="1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endParaRPr lang="en-US" sz="1050" b="1"/>
            </a:p>
          </p:txBody>
        </p:sp>
      </p:grpSp>
      <p:grpSp>
        <p:nvGrpSpPr>
          <p:cNvPr id="72913" name="Group 324"/>
          <p:cNvGrpSpPr>
            <a:grpSpLocks/>
          </p:cNvGrpSpPr>
          <p:nvPr/>
        </p:nvGrpSpPr>
        <p:grpSpPr bwMode="auto">
          <a:xfrm>
            <a:off x="2411414" y="5734050"/>
            <a:ext cx="1414463" cy="719138"/>
            <a:chOff x="1519" y="3612"/>
            <a:chExt cx="891" cy="453"/>
          </a:xfrm>
        </p:grpSpPr>
        <p:sp>
          <p:nvSpPr>
            <p:cNvPr id="34871" name="Rectangle 322"/>
            <p:cNvSpPr>
              <a:spLocks noChangeArrowheads="1"/>
            </p:cNvSpPr>
            <p:nvPr/>
          </p:nvSpPr>
          <p:spPr bwMode="auto">
            <a:xfrm>
              <a:off x="1519" y="3612"/>
              <a:ext cx="499" cy="453"/>
            </a:xfrm>
            <a:prstGeom prst="rect">
              <a:avLst/>
            </a:prstGeom>
            <a:solidFill>
              <a:srgbClr val="00FFCC"/>
            </a:solidFill>
            <a:ln w="12700">
              <a:solidFill>
                <a:schemeClr val="tx1"/>
              </a:solidFill>
              <a:miter lim="800000"/>
              <a:headEnd/>
              <a:tailEnd/>
            </a:ln>
          </p:spPr>
          <p:txBody>
            <a:bodyPr wrap="none" anchor="ctr"/>
            <a:lstStyle/>
            <a:p>
              <a:pPr algn="ctr"/>
              <a:r>
                <a:rPr lang="en-US" sz="1600" b="1" dirty="0">
                  <a:solidFill>
                    <a:schemeClr val="tx2"/>
                  </a:solidFill>
                  <a:latin typeface="Arial" panose="020B0604020202020204" pitchFamily="34" charset="0"/>
                </a:rPr>
                <a:t>100</a:t>
              </a:r>
            </a:p>
          </p:txBody>
        </p:sp>
        <p:sp>
          <p:nvSpPr>
            <p:cNvPr id="34872" name="Text Box 323"/>
            <p:cNvSpPr txBox="1">
              <a:spLocks noChangeArrowheads="1"/>
            </p:cNvSpPr>
            <p:nvPr/>
          </p:nvSpPr>
          <p:spPr bwMode="auto">
            <a:xfrm>
              <a:off x="2164" y="3715"/>
              <a:ext cx="24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a:t>RV</a:t>
              </a:r>
            </a:p>
          </p:txBody>
        </p:sp>
      </p:grpSp>
      <p:sp>
        <p:nvSpPr>
          <p:cNvPr id="73029" name="Rectangle 325"/>
          <p:cNvSpPr>
            <a:spLocks noChangeArrowheads="1"/>
          </p:cNvSpPr>
          <p:nvPr/>
        </p:nvSpPr>
        <p:spPr bwMode="auto">
          <a:xfrm>
            <a:off x="3419475" y="1412875"/>
            <a:ext cx="792163" cy="719138"/>
          </a:xfrm>
          <a:prstGeom prst="rect">
            <a:avLst/>
          </a:prstGeom>
          <a:solidFill>
            <a:srgbClr val="00FFCC"/>
          </a:solidFill>
          <a:ln w="57150">
            <a:solidFill>
              <a:schemeClr val="accent2"/>
            </a:solidFill>
            <a:miter lim="800000"/>
            <a:headEnd/>
            <a:tailEnd/>
          </a:ln>
        </p:spPr>
        <p:txBody>
          <a:bodyPr wrap="none" anchor="ctr"/>
          <a:lstStyle/>
          <a:p>
            <a:pPr algn="ctr"/>
            <a:r>
              <a:rPr lang="en-US" sz="1600" b="1" dirty="0">
                <a:latin typeface="Arial" panose="020B0604020202020204" pitchFamily="34" charset="0"/>
              </a:rPr>
              <a:t>100</a:t>
            </a:r>
          </a:p>
        </p:txBody>
      </p:sp>
      <p:sp>
        <p:nvSpPr>
          <p:cNvPr id="73023" name="Rectangle 319"/>
          <p:cNvSpPr>
            <a:spLocks noChangeArrowheads="1"/>
          </p:cNvSpPr>
          <p:nvPr/>
        </p:nvSpPr>
        <p:spPr bwMode="auto">
          <a:xfrm>
            <a:off x="3419475" y="1412875"/>
            <a:ext cx="792163" cy="719138"/>
          </a:xfrm>
          <a:prstGeom prst="rect">
            <a:avLst/>
          </a:prstGeom>
          <a:solidFill>
            <a:srgbClr val="00FFCC"/>
          </a:solidFill>
          <a:ln w="57150">
            <a:solidFill>
              <a:schemeClr val="accent2"/>
            </a:solidFill>
            <a:miter lim="800000"/>
            <a:headEnd/>
            <a:tailEnd/>
          </a:ln>
        </p:spPr>
        <p:txBody>
          <a:bodyPr wrap="none" anchor="ctr"/>
          <a:lstStyle/>
          <a:p>
            <a:pPr algn="ctr"/>
            <a:r>
              <a:rPr lang="en-US" sz="1600" b="1" dirty="0">
                <a:latin typeface="Arial" panose="020B0604020202020204" pitchFamily="34" charset="0"/>
              </a:rPr>
              <a:t>120</a:t>
            </a:r>
          </a:p>
        </p:txBody>
      </p:sp>
      <p:sp>
        <p:nvSpPr>
          <p:cNvPr id="73024" name="Rectangle 320"/>
          <p:cNvSpPr>
            <a:spLocks noChangeArrowheads="1"/>
          </p:cNvSpPr>
          <p:nvPr/>
        </p:nvSpPr>
        <p:spPr bwMode="auto">
          <a:xfrm>
            <a:off x="3419475" y="1412875"/>
            <a:ext cx="792163" cy="719138"/>
          </a:xfrm>
          <a:prstGeom prst="rect">
            <a:avLst/>
          </a:prstGeom>
          <a:solidFill>
            <a:srgbClr val="00FFCC"/>
          </a:solidFill>
          <a:ln w="57150">
            <a:solidFill>
              <a:srgbClr val="FF0000"/>
            </a:solidFill>
            <a:miter lim="800000"/>
            <a:headEnd/>
            <a:tailEnd/>
          </a:ln>
        </p:spPr>
        <p:txBody>
          <a:bodyPr wrap="none" anchor="ctr"/>
          <a:lstStyle/>
          <a:p>
            <a:pPr algn="ctr"/>
            <a:r>
              <a:rPr lang="en-US" sz="1600" b="1" dirty="0">
                <a:solidFill>
                  <a:srgbClr val="FF0000"/>
                </a:solidFill>
                <a:latin typeface="Arial" panose="020B0604020202020204" pitchFamily="34" charset="0"/>
              </a:rPr>
              <a:t>121</a:t>
            </a:r>
          </a:p>
        </p:txBody>
      </p:sp>
      <p:sp>
        <p:nvSpPr>
          <p:cNvPr id="73030" name="Text Box 326"/>
          <p:cNvSpPr txBox="1">
            <a:spLocks noChangeArrowheads="1"/>
          </p:cNvSpPr>
          <p:nvPr/>
        </p:nvSpPr>
        <p:spPr bwMode="auto">
          <a:xfrm>
            <a:off x="855921" y="2800350"/>
            <a:ext cx="29157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b="1"/>
              <a:t>X</a:t>
            </a:r>
          </a:p>
        </p:txBody>
      </p:sp>
      <p:sp>
        <p:nvSpPr>
          <p:cNvPr id="73031" name="Text Box 327"/>
          <p:cNvSpPr txBox="1">
            <a:spLocks noChangeArrowheads="1"/>
          </p:cNvSpPr>
          <p:nvPr/>
        </p:nvSpPr>
        <p:spPr bwMode="auto">
          <a:xfrm>
            <a:off x="876248" y="3860800"/>
            <a:ext cx="289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r>
              <a:rPr lang="en-US" sz="1050" b="1"/>
              <a:t>Y</a:t>
            </a:r>
          </a:p>
        </p:txBody>
      </p:sp>
    </p:spTree>
    <p:extLst>
      <p:ext uri="{BB962C8B-B14F-4D97-AF65-F5344CB8AC3E}">
        <p14:creationId xmlns:p14="http://schemas.microsoft.com/office/powerpoint/2010/main" val="2229175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9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9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96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296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3023"/>
                                        </p:tgtEl>
                                        <p:attrNameLst>
                                          <p:attrName>style.visibility</p:attrName>
                                        </p:attrNameLst>
                                      </p:cBhvr>
                                      <p:to>
                                        <p:strVal val="visible"/>
                                      </p:to>
                                    </p:set>
                                    <p:animEffect transition="in" filter="dissolve">
                                      <p:cBhvr>
                                        <p:cTn id="51" dur="500"/>
                                        <p:tgtEl>
                                          <p:spTgt spid="7302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72950"/>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73024"/>
                                        </p:tgtEl>
                                        <p:attrNameLst>
                                          <p:attrName>style.visibility</p:attrName>
                                        </p:attrNameLst>
                                      </p:cBhvr>
                                      <p:to>
                                        <p:strVal val="visible"/>
                                      </p:to>
                                    </p:set>
                                    <p:animEffect transition="in" filter="dissolve">
                                      <p:cBhvr>
                                        <p:cTn id="76" dur="500"/>
                                        <p:tgtEl>
                                          <p:spTgt spid="730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7289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302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2800"/>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280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72897"/>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7290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30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031"/>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2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82" grpId="0" animBg="1"/>
      <p:bldP spid="72911" grpId="0" animBg="1"/>
      <p:bldP spid="72950" grpId="0" animBg="1"/>
      <p:bldP spid="72960" grpId="0" animBg="1"/>
      <p:bldP spid="72961" grpId="0" animBg="1"/>
      <p:bldP spid="72800" grpId="0" animBg="1"/>
      <p:bldP spid="72801" grpId="0" animBg="1"/>
      <p:bldP spid="73025" grpId="0"/>
      <p:bldP spid="73029" grpId="0" animBg="1"/>
      <p:bldP spid="73023" grpId="0" animBg="1"/>
      <p:bldP spid="73030" grpId="0"/>
      <p:bldP spid="7303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357188"/>
            <a:ext cx="7772400" cy="1143000"/>
          </a:xfrm>
        </p:spPr>
        <p:txBody>
          <a:bodyPr/>
          <a:lstStyle/>
          <a:p>
            <a:r>
              <a:rPr lang="en-US" dirty="0"/>
              <a:t>Version Clock Implementation</a:t>
            </a:r>
          </a:p>
        </p:txBody>
      </p:sp>
      <p:sp>
        <p:nvSpPr>
          <p:cNvPr id="35843" name="Rectangle 3"/>
          <p:cNvSpPr>
            <a:spLocks noGrp="1" noChangeArrowheads="1"/>
          </p:cNvSpPr>
          <p:nvPr>
            <p:ph type="body" idx="1"/>
          </p:nvPr>
        </p:nvSpPr>
        <p:spPr>
          <a:xfrm>
            <a:off x="714375" y="1785938"/>
            <a:ext cx="7772400" cy="4114800"/>
          </a:xfrm>
        </p:spPr>
        <p:txBody>
          <a:bodyPr/>
          <a:lstStyle/>
          <a:p>
            <a:pPr>
              <a:lnSpc>
                <a:spcPct val="90000"/>
              </a:lnSpc>
            </a:pPr>
            <a:r>
              <a:rPr lang="en-US" dirty="0">
                <a:latin typeface="Arial" charset="0"/>
                <a:cs typeface="Arial" charset="0"/>
              </a:rPr>
              <a:t>Notice: Version clock rate is a progress concern, not a safety concern...</a:t>
            </a:r>
          </a:p>
          <a:p>
            <a:pPr lvl="1">
              <a:lnSpc>
                <a:spcPct val="90000"/>
              </a:lnSpc>
            </a:pPr>
            <a:r>
              <a:rPr lang="en-US" sz="2400" dirty="0">
                <a:latin typeface="Arial" charset="0"/>
                <a:cs typeface="Arial" charset="0"/>
              </a:rPr>
              <a:t>(</a:t>
            </a:r>
            <a:r>
              <a:rPr lang="en-US" dirty="0">
                <a:latin typeface="Arial" charset="0"/>
                <a:cs typeface="Arial" charset="0"/>
              </a:rPr>
              <a:t>GV4) if failed clock CAS use Version Clock set by winner. </a:t>
            </a:r>
          </a:p>
          <a:p>
            <a:pPr lvl="1">
              <a:lnSpc>
                <a:spcPct val="90000"/>
              </a:lnSpc>
            </a:pPr>
            <a:r>
              <a:rPr lang="en-US" dirty="0">
                <a:latin typeface="Arial" charset="0"/>
                <a:cs typeface="Arial" charset="0"/>
              </a:rPr>
              <a:t>(GV5) WV = Version Clock + 2; </a:t>
            </a:r>
            <a:r>
              <a:rPr lang="en-US" dirty="0" err="1">
                <a:latin typeface="Arial" charset="0"/>
                <a:cs typeface="Arial" charset="0"/>
              </a:rPr>
              <a:t>inc</a:t>
            </a:r>
            <a:r>
              <a:rPr lang="en-US" dirty="0">
                <a:latin typeface="Arial" charset="0"/>
                <a:cs typeface="Arial" charset="0"/>
              </a:rPr>
              <a:t> Version Clock on abort</a:t>
            </a:r>
          </a:p>
          <a:p>
            <a:pPr lvl="1">
              <a:lnSpc>
                <a:spcPct val="90000"/>
              </a:lnSpc>
            </a:pPr>
            <a:r>
              <a:rPr lang="en-US" dirty="0">
                <a:latin typeface="Arial" charset="0"/>
                <a:cs typeface="Arial" charset="0"/>
              </a:rPr>
              <a:t>(GV6) composite of GV4 and GV5</a:t>
            </a:r>
          </a:p>
        </p:txBody>
      </p:sp>
    </p:spTree>
    <p:extLst>
      <p:ext uri="{BB962C8B-B14F-4D97-AF65-F5344CB8AC3E}">
        <p14:creationId xmlns:p14="http://schemas.microsoft.com/office/powerpoint/2010/main" val="214073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4275" name="Rectangle 6"/>
          <p:cNvSpPr>
            <a:spLocks noGrp="1" noChangeArrowheads="1"/>
          </p:cNvSpPr>
          <p:nvPr>
            <p:ph type="sldNum" sz="quarter" idx="10"/>
          </p:nvPr>
        </p:nvSpPr>
        <p:spPr>
          <a:noFill/>
        </p:spPr>
        <p:txBody>
          <a:bodyPr/>
          <a:lstStyle/>
          <a:p>
            <a:fld id="{6243EBDD-6805-415C-943A-4FEA2AABF742}" type="slidenum">
              <a:rPr lang="x-none" smtClean="0">
                <a:cs typeface="Arial" pitchFamily="34" charset="0"/>
              </a:rPr>
              <a:pPr/>
              <a:t>96</a:t>
            </a:fld>
            <a:endParaRPr lang="en-US">
              <a:cs typeface="Arial" pitchFamily="34" charset="0"/>
            </a:endParaRPr>
          </a:p>
        </p:txBody>
      </p:sp>
      <p:sp>
        <p:nvSpPr>
          <p:cNvPr id="54276" name="Rectangle 2"/>
          <p:cNvSpPr>
            <a:spLocks noGrp="1" noChangeArrowheads="1"/>
          </p:cNvSpPr>
          <p:nvPr>
            <p:ph type="title"/>
          </p:nvPr>
        </p:nvSpPr>
        <p:spPr/>
        <p:txBody>
          <a:bodyPr/>
          <a:lstStyle/>
          <a:p>
            <a:r>
              <a:rPr lang="en-US"/>
              <a:t>TM Design Issues</a:t>
            </a:r>
          </a:p>
        </p:txBody>
      </p:sp>
      <p:sp>
        <p:nvSpPr>
          <p:cNvPr id="54277" name="Rectangle 3"/>
          <p:cNvSpPr>
            <a:spLocks noGrp="1" noChangeArrowheads="1"/>
          </p:cNvSpPr>
          <p:nvPr>
            <p:ph type="body" idx="1"/>
          </p:nvPr>
        </p:nvSpPr>
        <p:spPr>
          <a:xfrm>
            <a:off x="685800" y="1981200"/>
            <a:ext cx="4535488" cy="4114800"/>
          </a:xfrm>
        </p:spPr>
        <p:txBody>
          <a:bodyPr/>
          <a:lstStyle/>
          <a:p>
            <a:r>
              <a:rPr lang="en-US"/>
              <a:t>Implementation choices</a:t>
            </a:r>
          </a:p>
          <a:p>
            <a:r>
              <a:rPr lang="en-US"/>
              <a:t>Language design issues</a:t>
            </a:r>
          </a:p>
          <a:p>
            <a:r>
              <a:rPr lang="en-US"/>
              <a:t>Semantic issues</a:t>
            </a:r>
          </a:p>
          <a:p>
            <a:pPr lvl="1"/>
            <a:endParaRPr lang="en-US"/>
          </a:p>
        </p:txBody>
      </p:sp>
      <p:grpSp>
        <p:nvGrpSpPr>
          <p:cNvPr id="2" name="Group 4"/>
          <p:cNvGrpSpPr>
            <a:grpSpLocks/>
          </p:cNvGrpSpPr>
          <p:nvPr/>
        </p:nvGrpSpPr>
        <p:grpSpPr bwMode="auto">
          <a:xfrm>
            <a:off x="5387975" y="1947863"/>
            <a:ext cx="3070225" cy="1635125"/>
            <a:chOff x="209" y="768"/>
            <a:chExt cx="5046" cy="2688"/>
          </a:xfrm>
        </p:grpSpPr>
        <p:sp>
          <p:nvSpPr>
            <p:cNvPr id="54289" name="Oval 5"/>
            <p:cNvSpPr>
              <a:spLocks noChangeArrowheads="1"/>
            </p:cNvSpPr>
            <p:nvPr/>
          </p:nvSpPr>
          <p:spPr bwMode="auto">
            <a:xfrm>
              <a:off x="2122" y="2712"/>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90" name="Oval 6"/>
            <p:cNvSpPr>
              <a:spLocks noChangeArrowheads="1"/>
            </p:cNvSpPr>
            <p:nvPr/>
          </p:nvSpPr>
          <p:spPr bwMode="auto">
            <a:xfrm>
              <a:off x="3258" y="3120"/>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91" name="Oval 7"/>
            <p:cNvSpPr>
              <a:spLocks noChangeArrowheads="1"/>
            </p:cNvSpPr>
            <p:nvPr/>
          </p:nvSpPr>
          <p:spPr bwMode="auto">
            <a:xfrm>
              <a:off x="1156" y="2376"/>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92" name="Freeform 8"/>
            <p:cNvSpPr>
              <a:spLocks/>
            </p:cNvSpPr>
            <p:nvPr/>
          </p:nvSpPr>
          <p:spPr bwMode="auto">
            <a:xfrm>
              <a:off x="1387" y="1536"/>
              <a:ext cx="1932" cy="1113"/>
            </a:xfrm>
            <a:custGeom>
              <a:avLst/>
              <a:gdLst>
                <a:gd name="T0" fmla="*/ 0 w 1932"/>
                <a:gd name="T1" fmla="*/ 1009 h 1113"/>
                <a:gd name="T2" fmla="*/ 480 w 1932"/>
                <a:gd name="T3" fmla="*/ 1009 h 1113"/>
                <a:gd name="T4" fmla="*/ 768 w 1932"/>
                <a:gd name="T5" fmla="*/ 697 h 1113"/>
                <a:gd name="T6" fmla="*/ 1048 w 1932"/>
                <a:gd name="T7" fmla="*/ 593 h 1113"/>
                <a:gd name="T8" fmla="*/ 1320 w 1932"/>
                <a:gd name="T9" fmla="*/ 713 h 1113"/>
                <a:gd name="T10" fmla="*/ 1888 w 1932"/>
                <a:gd name="T11" fmla="*/ 681 h 1113"/>
                <a:gd name="T12" fmla="*/ 1056 w 1932"/>
                <a:gd name="T13" fmla="*/ 49 h 1113"/>
                <a:gd name="T14" fmla="*/ 336 w 1932"/>
                <a:gd name="T15" fmla="*/ 385 h 1113"/>
                <a:gd name="T16" fmla="*/ 0 w 1932"/>
                <a:gd name="T17" fmla="*/ 1009 h 1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2"/>
                <a:gd name="T28" fmla="*/ 0 h 1113"/>
                <a:gd name="T29" fmla="*/ 1932 w 1932"/>
                <a:gd name="T30" fmla="*/ 1113 h 1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2" h="1113">
                  <a:moveTo>
                    <a:pt x="0" y="1009"/>
                  </a:moveTo>
                  <a:cubicBezTo>
                    <a:pt x="24" y="1113"/>
                    <a:pt x="352" y="1061"/>
                    <a:pt x="480" y="1009"/>
                  </a:cubicBezTo>
                  <a:cubicBezTo>
                    <a:pt x="608" y="957"/>
                    <a:pt x="673" y="766"/>
                    <a:pt x="768" y="697"/>
                  </a:cubicBezTo>
                  <a:cubicBezTo>
                    <a:pt x="863" y="628"/>
                    <a:pt x="956" y="590"/>
                    <a:pt x="1048" y="593"/>
                  </a:cubicBezTo>
                  <a:cubicBezTo>
                    <a:pt x="1140" y="596"/>
                    <a:pt x="1180" y="698"/>
                    <a:pt x="1320" y="713"/>
                  </a:cubicBezTo>
                  <a:cubicBezTo>
                    <a:pt x="1460" y="728"/>
                    <a:pt x="1932" y="792"/>
                    <a:pt x="1888" y="681"/>
                  </a:cubicBezTo>
                  <a:cubicBezTo>
                    <a:pt x="1844" y="570"/>
                    <a:pt x="1315" y="98"/>
                    <a:pt x="1056" y="49"/>
                  </a:cubicBezTo>
                  <a:cubicBezTo>
                    <a:pt x="797" y="0"/>
                    <a:pt x="512" y="225"/>
                    <a:pt x="336" y="385"/>
                  </a:cubicBezTo>
                  <a:cubicBezTo>
                    <a:pt x="160" y="545"/>
                    <a:pt x="70" y="879"/>
                    <a:pt x="0" y="1009"/>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54293" name="Freeform 9"/>
            <p:cNvSpPr>
              <a:spLocks/>
            </p:cNvSpPr>
            <p:nvPr/>
          </p:nvSpPr>
          <p:spPr bwMode="auto">
            <a:xfrm>
              <a:off x="2353" y="1900"/>
              <a:ext cx="1932" cy="1113"/>
            </a:xfrm>
            <a:custGeom>
              <a:avLst/>
              <a:gdLst>
                <a:gd name="T0" fmla="*/ 0 w 1932"/>
                <a:gd name="T1" fmla="*/ 1009 h 1113"/>
                <a:gd name="T2" fmla="*/ 480 w 1932"/>
                <a:gd name="T3" fmla="*/ 1009 h 1113"/>
                <a:gd name="T4" fmla="*/ 768 w 1932"/>
                <a:gd name="T5" fmla="*/ 697 h 1113"/>
                <a:gd name="T6" fmla="*/ 1048 w 1932"/>
                <a:gd name="T7" fmla="*/ 593 h 1113"/>
                <a:gd name="T8" fmla="*/ 1320 w 1932"/>
                <a:gd name="T9" fmla="*/ 713 h 1113"/>
                <a:gd name="T10" fmla="*/ 1888 w 1932"/>
                <a:gd name="T11" fmla="*/ 681 h 1113"/>
                <a:gd name="T12" fmla="*/ 1056 w 1932"/>
                <a:gd name="T13" fmla="*/ 49 h 1113"/>
                <a:gd name="T14" fmla="*/ 336 w 1932"/>
                <a:gd name="T15" fmla="*/ 385 h 1113"/>
                <a:gd name="T16" fmla="*/ 0 w 1932"/>
                <a:gd name="T17" fmla="*/ 1009 h 1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2"/>
                <a:gd name="T28" fmla="*/ 0 h 1113"/>
                <a:gd name="T29" fmla="*/ 1932 w 1932"/>
                <a:gd name="T30" fmla="*/ 1113 h 1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2" h="1113">
                  <a:moveTo>
                    <a:pt x="0" y="1009"/>
                  </a:moveTo>
                  <a:cubicBezTo>
                    <a:pt x="24" y="1113"/>
                    <a:pt x="352" y="1061"/>
                    <a:pt x="480" y="1009"/>
                  </a:cubicBezTo>
                  <a:cubicBezTo>
                    <a:pt x="608" y="957"/>
                    <a:pt x="673" y="766"/>
                    <a:pt x="768" y="697"/>
                  </a:cubicBezTo>
                  <a:cubicBezTo>
                    <a:pt x="863" y="628"/>
                    <a:pt x="956" y="590"/>
                    <a:pt x="1048" y="593"/>
                  </a:cubicBezTo>
                  <a:cubicBezTo>
                    <a:pt x="1140" y="596"/>
                    <a:pt x="1180" y="698"/>
                    <a:pt x="1320" y="713"/>
                  </a:cubicBezTo>
                  <a:cubicBezTo>
                    <a:pt x="1460" y="728"/>
                    <a:pt x="1932" y="792"/>
                    <a:pt x="1888" y="681"/>
                  </a:cubicBezTo>
                  <a:cubicBezTo>
                    <a:pt x="1844" y="570"/>
                    <a:pt x="1315" y="98"/>
                    <a:pt x="1056" y="49"/>
                  </a:cubicBezTo>
                  <a:cubicBezTo>
                    <a:pt x="797" y="0"/>
                    <a:pt x="512" y="225"/>
                    <a:pt x="336" y="385"/>
                  </a:cubicBezTo>
                  <a:cubicBezTo>
                    <a:pt x="160" y="545"/>
                    <a:pt x="70" y="879"/>
                    <a:pt x="0" y="1009"/>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3" name="Group 10"/>
            <p:cNvGrpSpPr>
              <a:grpSpLocks/>
            </p:cNvGrpSpPr>
            <p:nvPr/>
          </p:nvGrpSpPr>
          <p:grpSpPr bwMode="auto">
            <a:xfrm flipH="1">
              <a:off x="209" y="768"/>
              <a:ext cx="1475" cy="1304"/>
              <a:chOff x="3552" y="2736"/>
              <a:chExt cx="1475" cy="1304"/>
            </a:xfrm>
          </p:grpSpPr>
          <p:sp>
            <p:nvSpPr>
              <p:cNvPr id="54296" name="Freeform 11"/>
              <p:cNvSpPr>
                <a:spLocks/>
              </p:cNvSpPr>
              <p:nvPr/>
            </p:nvSpPr>
            <p:spPr bwMode="auto">
              <a:xfrm>
                <a:off x="3552" y="2736"/>
                <a:ext cx="1475" cy="1304"/>
              </a:xfrm>
              <a:custGeom>
                <a:avLst/>
                <a:gdLst>
                  <a:gd name="T0" fmla="*/ 70 w 1728"/>
                  <a:gd name="T1" fmla="*/ 708 h 1664"/>
                  <a:gd name="T2" fmla="*/ 420 w 1728"/>
                  <a:gd name="T3" fmla="*/ 266 h 1664"/>
                  <a:gd name="T4" fmla="*/ 350 w 1728"/>
                  <a:gd name="T5" fmla="*/ 0 h 1664"/>
                  <a:gd name="T6" fmla="*/ 630 w 1728"/>
                  <a:gd name="T7" fmla="*/ 206 h 1664"/>
                  <a:gd name="T8" fmla="*/ 1224 w 1728"/>
                  <a:gd name="T9" fmla="*/ 295 h 1664"/>
                  <a:gd name="T10" fmla="*/ 1259 w 1728"/>
                  <a:gd name="T11" fmla="*/ 501 h 1664"/>
                  <a:gd name="T12" fmla="*/ 1119 w 1728"/>
                  <a:gd name="T13" fmla="*/ 413 h 1664"/>
                  <a:gd name="T14" fmla="*/ 979 w 1728"/>
                  <a:gd name="T15" fmla="*/ 501 h 1664"/>
                  <a:gd name="T16" fmla="*/ 769 w 1728"/>
                  <a:gd name="T17" fmla="*/ 383 h 1664"/>
                  <a:gd name="T18" fmla="*/ 699 w 1728"/>
                  <a:gd name="T19" fmla="*/ 442 h 1664"/>
                  <a:gd name="T20" fmla="*/ 586 w 1728"/>
                  <a:gd name="T21" fmla="*/ 380 h 1664"/>
                  <a:gd name="T22" fmla="*/ 699 w 1728"/>
                  <a:gd name="T23" fmla="*/ 531 h 1664"/>
                  <a:gd name="T24" fmla="*/ 769 w 1728"/>
                  <a:gd name="T25" fmla="*/ 442 h 1664"/>
                  <a:gd name="T26" fmla="*/ 979 w 1728"/>
                  <a:gd name="T27" fmla="*/ 560 h 1664"/>
                  <a:gd name="T28" fmla="*/ 1119 w 1728"/>
                  <a:gd name="T29" fmla="*/ 472 h 1664"/>
                  <a:gd name="T30" fmla="*/ 1084 w 1728"/>
                  <a:gd name="T31" fmla="*/ 649 h 1664"/>
                  <a:gd name="T32" fmla="*/ 734 w 1728"/>
                  <a:gd name="T33" fmla="*/ 678 h 1664"/>
                  <a:gd name="T34" fmla="*/ 595 w 1728"/>
                  <a:gd name="T35" fmla="*/ 678 h 1664"/>
                  <a:gd name="T36" fmla="*/ 595 w 1728"/>
                  <a:gd name="T37" fmla="*/ 973 h 1664"/>
                  <a:gd name="T38" fmla="*/ 140 w 1728"/>
                  <a:gd name="T39" fmla="*/ 973 h 1664"/>
                  <a:gd name="T40" fmla="*/ 0 w 1728"/>
                  <a:gd name="T41" fmla="*/ 737 h 1664"/>
                  <a:gd name="T42" fmla="*/ 70 w 1728"/>
                  <a:gd name="T43" fmla="*/ 708 h 16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8"/>
                  <a:gd name="T67" fmla="*/ 0 h 1664"/>
                  <a:gd name="T68" fmla="*/ 1728 w 1728"/>
                  <a:gd name="T69" fmla="*/ 1664 h 16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8" h="1664">
                    <a:moveTo>
                      <a:pt x="96" y="1152"/>
                    </a:moveTo>
                    <a:lnTo>
                      <a:pt x="576" y="432"/>
                    </a:lnTo>
                    <a:lnTo>
                      <a:pt x="480" y="0"/>
                    </a:lnTo>
                    <a:lnTo>
                      <a:pt x="864" y="336"/>
                    </a:lnTo>
                    <a:lnTo>
                      <a:pt x="1680" y="480"/>
                    </a:lnTo>
                    <a:lnTo>
                      <a:pt x="1728" y="816"/>
                    </a:lnTo>
                    <a:lnTo>
                      <a:pt x="1536" y="672"/>
                    </a:lnTo>
                    <a:lnTo>
                      <a:pt x="1344" y="816"/>
                    </a:lnTo>
                    <a:lnTo>
                      <a:pt x="1056" y="624"/>
                    </a:lnTo>
                    <a:lnTo>
                      <a:pt x="960" y="720"/>
                    </a:lnTo>
                    <a:lnTo>
                      <a:pt x="805" y="619"/>
                    </a:lnTo>
                    <a:lnTo>
                      <a:pt x="960" y="864"/>
                    </a:lnTo>
                    <a:lnTo>
                      <a:pt x="1056" y="720"/>
                    </a:lnTo>
                    <a:lnTo>
                      <a:pt x="1344" y="912"/>
                    </a:lnTo>
                    <a:lnTo>
                      <a:pt x="1536" y="768"/>
                    </a:lnTo>
                    <a:lnTo>
                      <a:pt x="1488" y="1056"/>
                    </a:lnTo>
                    <a:lnTo>
                      <a:pt x="1008" y="1104"/>
                    </a:lnTo>
                    <a:lnTo>
                      <a:pt x="816" y="1104"/>
                    </a:lnTo>
                    <a:lnTo>
                      <a:pt x="816" y="1584"/>
                    </a:lnTo>
                    <a:cubicBezTo>
                      <a:pt x="712" y="1664"/>
                      <a:pt x="328" y="1648"/>
                      <a:pt x="192" y="1584"/>
                    </a:cubicBezTo>
                    <a:cubicBezTo>
                      <a:pt x="56" y="1520"/>
                      <a:pt x="16" y="1272"/>
                      <a:pt x="0" y="1200"/>
                    </a:cubicBezTo>
                    <a:lnTo>
                      <a:pt x="96" y="1152"/>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54297" name="Oval 12"/>
              <p:cNvSpPr>
                <a:spLocks noChangeArrowheads="1"/>
              </p:cNvSpPr>
              <p:nvPr/>
            </p:nvSpPr>
            <p:spPr bwMode="auto">
              <a:xfrm>
                <a:off x="4080" y="3072"/>
                <a:ext cx="123" cy="113"/>
              </a:xfrm>
              <a:prstGeom prst="ellipse">
                <a:avLst/>
              </a:prstGeom>
              <a:solidFill>
                <a:schemeClr val="bg1"/>
              </a:solidFill>
              <a:ln w="38100" algn="ctr">
                <a:solidFill>
                  <a:schemeClr val="tx1"/>
                </a:solidFill>
                <a:round/>
                <a:headEnd/>
                <a:tailEnd/>
              </a:ln>
            </p:spPr>
            <p:txBody>
              <a:bodyPr wrap="none" anchor="ctr"/>
              <a:lstStyle/>
              <a:p>
                <a:endParaRPr lang="en-US" dirty="0">
                  <a:latin typeface="Arial" pitchFamily="34" charset="0"/>
                </a:endParaRPr>
              </a:p>
            </p:txBody>
          </p:sp>
        </p:grpSp>
        <p:sp>
          <p:nvSpPr>
            <p:cNvPr id="54295" name="Freeform 13"/>
            <p:cNvSpPr>
              <a:spLocks/>
            </p:cNvSpPr>
            <p:nvPr/>
          </p:nvSpPr>
          <p:spPr bwMode="auto">
            <a:xfrm>
              <a:off x="3399" y="2017"/>
              <a:ext cx="1856" cy="1367"/>
            </a:xfrm>
            <a:custGeom>
              <a:avLst/>
              <a:gdLst>
                <a:gd name="T0" fmla="*/ 1809 w 1856"/>
                <a:gd name="T1" fmla="*/ 47 h 1367"/>
                <a:gd name="T2" fmla="*/ 1289 w 1856"/>
                <a:gd name="T3" fmla="*/ 495 h 1367"/>
                <a:gd name="T4" fmla="*/ 625 w 1856"/>
                <a:gd name="T5" fmla="*/ 415 h 1367"/>
                <a:gd name="T6" fmla="*/ 88 w 1856"/>
                <a:gd name="T7" fmla="*/ 862 h 1367"/>
                <a:gd name="T8" fmla="*/ 98 w 1856"/>
                <a:gd name="T9" fmla="*/ 1275 h 1367"/>
                <a:gd name="T10" fmla="*/ 483 w 1856"/>
                <a:gd name="T11" fmla="*/ 1306 h 1367"/>
                <a:gd name="T12" fmla="*/ 753 w 1856"/>
                <a:gd name="T13" fmla="*/ 909 h 1367"/>
                <a:gd name="T14" fmla="*/ 1569 w 1856"/>
                <a:gd name="T15" fmla="*/ 775 h 1367"/>
                <a:gd name="T16" fmla="*/ 1809 w 1856"/>
                <a:gd name="T17" fmla="*/ 47 h 1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56"/>
                <a:gd name="T28" fmla="*/ 0 h 1367"/>
                <a:gd name="T29" fmla="*/ 1856 w 1856"/>
                <a:gd name="T30" fmla="*/ 1367 h 1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56" h="1367">
                  <a:moveTo>
                    <a:pt x="1809" y="47"/>
                  </a:moveTo>
                  <a:cubicBezTo>
                    <a:pt x="1762" y="0"/>
                    <a:pt x="1486" y="434"/>
                    <a:pt x="1289" y="495"/>
                  </a:cubicBezTo>
                  <a:cubicBezTo>
                    <a:pt x="1092" y="556"/>
                    <a:pt x="825" y="354"/>
                    <a:pt x="625" y="415"/>
                  </a:cubicBezTo>
                  <a:cubicBezTo>
                    <a:pt x="425" y="476"/>
                    <a:pt x="176" y="719"/>
                    <a:pt x="88" y="862"/>
                  </a:cubicBezTo>
                  <a:cubicBezTo>
                    <a:pt x="0" y="1006"/>
                    <a:pt x="32" y="1201"/>
                    <a:pt x="98" y="1275"/>
                  </a:cubicBezTo>
                  <a:cubicBezTo>
                    <a:pt x="163" y="1349"/>
                    <a:pt x="374" y="1367"/>
                    <a:pt x="483" y="1306"/>
                  </a:cubicBezTo>
                  <a:cubicBezTo>
                    <a:pt x="593" y="1244"/>
                    <a:pt x="572" y="998"/>
                    <a:pt x="753" y="909"/>
                  </a:cubicBezTo>
                  <a:cubicBezTo>
                    <a:pt x="934" y="820"/>
                    <a:pt x="1393" y="919"/>
                    <a:pt x="1569" y="775"/>
                  </a:cubicBezTo>
                  <a:cubicBezTo>
                    <a:pt x="1745" y="631"/>
                    <a:pt x="1856" y="94"/>
                    <a:pt x="1809" y="47"/>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grpSp>
        <p:nvGrpSpPr>
          <p:cNvPr id="4" name="Group 14"/>
          <p:cNvGrpSpPr>
            <a:grpSpLocks/>
          </p:cNvGrpSpPr>
          <p:nvPr/>
        </p:nvGrpSpPr>
        <p:grpSpPr bwMode="auto">
          <a:xfrm flipH="1">
            <a:off x="3368675" y="4238625"/>
            <a:ext cx="3070225" cy="1635125"/>
            <a:chOff x="209" y="768"/>
            <a:chExt cx="5046" cy="2688"/>
          </a:xfrm>
        </p:grpSpPr>
        <p:sp>
          <p:nvSpPr>
            <p:cNvPr id="54280" name="Oval 15"/>
            <p:cNvSpPr>
              <a:spLocks noChangeArrowheads="1"/>
            </p:cNvSpPr>
            <p:nvPr/>
          </p:nvSpPr>
          <p:spPr bwMode="auto">
            <a:xfrm>
              <a:off x="2122" y="2712"/>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81" name="Oval 16"/>
            <p:cNvSpPr>
              <a:spLocks noChangeArrowheads="1"/>
            </p:cNvSpPr>
            <p:nvPr/>
          </p:nvSpPr>
          <p:spPr bwMode="auto">
            <a:xfrm>
              <a:off x="3258" y="3120"/>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82" name="Oval 17"/>
            <p:cNvSpPr>
              <a:spLocks noChangeArrowheads="1"/>
            </p:cNvSpPr>
            <p:nvPr/>
          </p:nvSpPr>
          <p:spPr bwMode="auto">
            <a:xfrm>
              <a:off x="1156" y="2376"/>
              <a:ext cx="966" cy="336"/>
            </a:xfrm>
            <a:prstGeom prst="ellipse">
              <a:avLst/>
            </a:prstGeom>
            <a:noFill/>
            <a:ln w="9525" algn="ctr">
              <a:solidFill>
                <a:schemeClr val="tx1"/>
              </a:solidFill>
              <a:round/>
              <a:headEnd/>
              <a:tailEnd/>
            </a:ln>
          </p:spPr>
          <p:txBody>
            <a:bodyPr wrap="none" anchor="ctr"/>
            <a:lstStyle/>
            <a:p>
              <a:endParaRPr lang="en-US" dirty="0">
                <a:latin typeface="Arial" pitchFamily="34" charset="0"/>
              </a:endParaRPr>
            </a:p>
          </p:txBody>
        </p:sp>
        <p:sp>
          <p:nvSpPr>
            <p:cNvPr id="54283" name="Freeform 18"/>
            <p:cNvSpPr>
              <a:spLocks/>
            </p:cNvSpPr>
            <p:nvPr/>
          </p:nvSpPr>
          <p:spPr bwMode="auto">
            <a:xfrm>
              <a:off x="1387" y="1536"/>
              <a:ext cx="1932" cy="1113"/>
            </a:xfrm>
            <a:custGeom>
              <a:avLst/>
              <a:gdLst>
                <a:gd name="T0" fmla="*/ 0 w 1932"/>
                <a:gd name="T1" fmla="*/ 1009 h 1113"/>
                <a:gd name="T2" fmla="*/ 480 w 1932"/>
                <a:gd name="T3" fmla="*/ 1009 h 1113"/>
                <a:gd name="T4" fmla="*/ 768 w 1932"/>
                <a:gd name="T5" fmla="*/ 697 h 1113"/>
                <a:gd name="T6" fmla="*/ 1048 w 1932"/>
                <a:gd name="T7" fmla="*/ 593 h 1113"/>
                <a:gd name="T8" fmla="*/ 1320 w 1932"/>
                <a:gd name="T9" fmla="*/ 713 h 1113"/>
                <a:gd name="T10" fmla="*/ 1888 w 1932"/>
                <a:gd name="T11" fmla="*/ 681 h 1113"/>
                <a:gd name="T12" fmla="*/ 1056 w 1932"/>
                <a:gd name="T13" fmla="*/ 49 h 1113"/>
                <a:gd name="T14" fmla="*/ 336 w 1932"/>
                <a:gd name="T15" fmla="*/ 385 h 1113"/>
                <a:gd name="T16" fmla="*/ 0 w 1932"/>
                <a:gd name="T17" fmla="*/ 1009 h 1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2"/>
                <a:gd name="T28" fmla="*/ 0 h 1113"/>
                <a:gd name="T29" fmla="*/ 1932 w 1932"/>
                <a:gd name="T30" fmla="*/ 1113 h 1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2" h="1113">
                  <a:moveTo>
                    <a:pt x="0" y="1009"/>
                  </a:moveTo>
                  <a:cubicBezTo>
                    <a:pt x="24" y="1113"/>
                    <a:pt x="352" y="1061"/>
                    <a:pt x="480" y="1009"/>
                  </a:cubicBezTo>
                  <a:cubicBezTo>
                    <a:pt x="608" y="957"/>
                    <a:pt x="673" y="766"/>
                    <a:pt x="768" y="697"/>
                  </a:cubicBezTo>
                  <a:cubicBezTo>
                    <a:pt x="863" y="628"/>
                    <a:pt x="956" y="590"/>
                    <a:pt x="1048" y="593"/>
                  </a:cubicBezTo>
                  <a:cubicBezTo>
                    <a:pt x="1140" y="596"/>
                    <a:pt x="1180" y="698"/>
                    <a:pt x="1320" y="713"/>
                  </a:cubicBezTo>
                  <a:cubicBezTo>
                    <a:pt x="1460" y="728"/>
                    <a:pt x="1932" y="792"/>
                    <a:pt x="1888" y="681"/>
                  </a:cubicBezTo>
                  <a:cubicBezTo>
                    <a:pt x="1844" y="570"/>
                    <a:pt x="1315" y="98"/>
                    <a:pt x="1056" y="49"/>
                  </a:cubicBezTo>
                  <a:cubicBezTo>
                    <a:pt x="797" y="0"/>
                    <a:pt x="512" y="225"/>
                    <a:pt x="336" y="385"/>
                  </a:cubicBezTo>
                  <a:cubicBezTo>
                    <a:pt x="160" y="545"/>
                    <a:pt x="70" y="879"/>
                    <a:pt x="0" y="1009"/>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54284" name="Freeform 19"/>
            <p:cNvSpPr>
              <a:spLocks/>
            </p:cNvSpPr>
            <p:nvPr/>
          </p:nvSpPr>
          <p:spPr bwMode="auto">
            <a:xfrm>
              <a:off x="2353" y="1900"/>
              <a:ext cx="1932" cy="1113"/>
            </a:xfrm>
            <a:custGeom>
              <a:avLst/>
              <a:gdLst>
                <a:gd name="T0" fmla="*/ 0 w 1932"/>
                <a:gd name="T1" fmla="*/ 1009 h 1113"/>
                <a:gd name="T2" fmla="*/ 480 w 1932"/>
                <a:gd name="T3" fmla="*/ 1009 h 1113"/>
                <a:gd name="T4" fmla="*/ 768 w 1932"/>
                <a:gd name="T5" fmla="*/ 697 h 1113"/>
                <a:gd name="T6" fmla="*/ 1048 w 1932"/>
                <a:gd name="T7" fmla="*/ 593 h 1113"/>
                <a:gd name="T8" fmla="*/ 1320 w 1932"/>
                <a:gd name="T9" fmla="*/ 713 h 1113"/>
                <a:gd name="T10" fmla="*/ 1888 w 1932"/>
                <a:gd name="T11" fmla="*/ 681 h 1113"/>
                <a:gd name="T12" fmla="*/ 1056 w 1932"/>
                <a:gd name="T13" fmla="*/ 49 h 1113"/>
                <a:gd name="T14" fmla="*/ 336 w 1932"/>
                <a:gd name="T15" fmla="*/ 385 h 1113"/>
                <a:gd name="T16" fmla="*/ 0 w 1932"/>
                <a:gd name="T17" fmla="*/ 1009 h 1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2"/>
                <a:gd name="T28" fmla="*/ 0 h 1113"/>
                <a:gd name="T29" fmla="*/ 1932 w 1932"/>
                <a:gd name="T30" fmla="*/ 1113 h 1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2" h="1113">
                  <a:moveTo>
                    <a:pt x="0" y="1009"/>
                  </a:moveTo>
                  <a:cubicBezTo>
                    <a:pt x="24" y="1113"/>
                    <a:pt x="352" y="1061"/>
                    <a:pt x="480" y="1009"/>
                  </a:cubicBezTo>
                  <a:cubicBezTo>
                    <a:pt x="608" y="957"/>
                    <a:pt x="673" y="766"/>
                    <a:pt x="768" y="697"/>
                  </a:cubicBezTo>
                  <a:cubicBezTo>
                    <a:pt x="863" y="628"/>
                    <a:pt x="956" y="590"/>
                    <a:pt x="1048" y="593"/>
                  </a:cubicBezTo>
                  <a:cubicBezTo>
                    <a:pt x="1140" y="596"/>
                    <a:pt x="1180" y="698"/>
                    <a:pt x="1320" y="713"/>
                  </a:cubicBezTo>
                  <a:cubicBezTo>
                    <a:pt x="1460" y="728"/>
                    <a:pt x="1932" y="792"/>
                    <a:pt x="1888" y="681"/>
                  </a:cubicBezTo>
                  <a:cubicBezTo>
                    <a:pt x="1844" y="570"/>
                    <a:pt x="1315" y="98"/>
                    <a:pt x="1056" y="49"/>
                  </a:cubicBezTo>
                  <a:cubicBezTo>
                    <a:pt x="797" y="0"/>
                    <a:pt x="512" y="225"/>
                    <a:pt x="336" y="385"/>
                  </a:cubicBezTo>
                  <a:cubicBezTo>
                    <a:pt x="160" y="545"/>
                    <a:pt x="70" y="879"/>
                    <a:pt x="0" y="1009"/>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5" name="Group 20"/>
            <p:cNvGrpSpPr>
              <a:grpSpLocks/>
            </p:cNvGrpSpPr>
            <p:nvPr/>
          </p:nvGrpSpPr>
          <p:grpSpPr bwMode="auto">
            <a:xfrm flipH="1">
              <a:off x="209" y="768"/>
              <a:ext cx="1475" cy="1304"/>
              <a:chOff x="3552" y="2736"/>
              <a:chExt cx="1475" cy="1304"/>
            </a:xfrm>
          </p:grpSpPr>
          <p:sp>
            <p:nvSpPr>
              <p:cNvPr id="54287" name="Freeform 21"/>
              <p:cNvSpPr>
                <a:spLocks/>
              </p:cNvSpPr>
              <p:nvPr/>
            </p:nvSpPr>
            <p:spPr bwMode="auto">
              <a:xfrm>
                <a:off x="3552" y="2736"/>
                <a:ext cx="1475" cy="1304"/>
              </a:xfrm>
              <a:custGeom>
                <a:avLst/>
                <a:gdLst>
                  <a:gd name="T0" fmla="*/ 70 w 1728"/>
                  <a:gd name="T1" fmla="*/ 708 h 1664"/>
                  <a:gd name="T2" fmla="*/ 420 w 1728"/>
                  <a:gd name="T3" fmla="*/ 266 h 1664"/>
                  <a:gd name="T4" fmla="*/ 350 w 1728"/>
                  <a:gd name="T5" fmla="*/ 0 h 1664"/>
                  <a:gd name="T6" fmla="*/ 630 w 1728"/>
                  <a:gd name="T7" fmla="*/ 206 h 1664"/>
                  <a:gd name="T8" fmla="*/ 1224 w 1728"/>
                  <a:gd name="T9" fmla="*/ 295 h 1664"/>
                  <a:gd name="T10" fmla="*/ 1259 w 1728"/>
                  <a:gd name="T11" fmla="*/ 501 h 1664"/>
                  <a:gd name="T12" fmla="*/ 1119 w 1728"/>
                  <a:gd name="T13" fmla="*/ 413 h 1664"/>
                  <a:gd name="T14" fmla="*/ 979 w 1728"/>
                  <a:gd name="T15" fmla="*/ 501 h 1664"/>
                  <a:gd name="T16" fmla="*/ 769 w 1728"/>
                  <a:gd name="T17" fmla="*/ 383 h 1664"/>
                  <a:gd name="T18" fmla="*/ 699 w 1728"/>
                  <a:gd name="T19" fmla="*/ 442 h 1664"/>
                  <a:gd name="T20" fmla="*/ 586 w 1728"/>
                  <a:gd name="T21" fmla="*/ 380 h 1664"/>
                  <a:gd name="T22" fmla="*/ 699 w 1728"/>
                  <a:gd name="T23" fmla="*/ 531 h 1664"/>
                  <a:gd name="T24" fmla="*/ 769 w 1728"/>
                  <a:gd name="T25" fmla="*/ 442 h 1664"/>
                  <a:gd name="T26" fmla="*/ 979 w 1728"/>
                  <a:gd name="T27" fmla="*/ 560 h 1664"/>
                  <a:gd name="T28" fmla="*/ 1119 w 1728"/>
                  <a:gd name="T29" fmla="*/ 472 h 1664"/>
                  <a:gd name="T30" fmla="*/ 1084 w 1728"/>
                  <a:gd name="T31" fmla="*/ 649 h 1664"/>
                  <a:gd name="T32" fmla="*/ 734 w 1728"/>
                  <a:gd name="T33" fmla="*/ 678 h 1664"/>
                  <a:gd name="T34" fmla="*/ 595 w 1728"/>
                  <a:gd name="T35" fmla="*/ 678 h 1664"/>
                  <a:gd name="T36" fmla="*/ 595 w 1728"/>
                  <a:gd name="T37" fmla="*/ 973 h 1664"/>
                  <a:gd name="T38" fmla="*/ 140 w 1728"/>
                  <a:gd name="T39" fmla="*/ 973 h 1664"/>
                  <a:gd name="T40" fmla="*/ 0 w 1728"/>
                  <a:gd name="T41" fmla="*/ 737 h 1664"/>
                  <a:gd name="T42" fmla="*/ 70 w 1728"/>
                  <a:gd name="T43" fmla="*/ 708 h 16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8"/>
                  <a:gd name="T67" fmla="*/ 0 h 1664"/>
                  <a:gd name="T68" fmla="*/ 1728 w 1728"/>
                  <a:gd name="T69" fmla="*/ 1664 h 16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8" h="1664">
                    <a:moveTo>
                      <a:pt x="96" y="1152"/>
                    </a:moveTo>
                    <a:lnTo>
                      <a:pt x="576" y="432"/>
                    </a:lnTo>
                    <a:lnTo>
                      <a:pt x="480" y="0"/>
                    </a:lnTo>
                    <a:lnTo>
                      <a:pt x="864" y="336"/>
                    </a:lnTo>
                    <a:lnTo>
                      <a:pt x="1680" y="480"/>
                    </a:lnTo>
                    <a:lnTo>
                      <a:pt x="1728" y="816"/>
                    </a:lnTo>
                    <a:lnTo>
                      <a:pt x="1536" y="672"/>
                    </a:lnTo>
                    <a:lnTo>
                      <a:pt x="1344" y="816"/>
                    </a:lnTo>
                    <a:lnTo>
                      <a:pt x="1056" y="624"/>
                    </a:lnTo>
                    <a:lnTo>
                      <a:pt x="960" y="720"/>
                    </a:lnTo>
                    <a:lnTo>
                      <a:pt x="805" y="619"/>
                    </a:lnTo>
                    <a:lnTo>
                      <a:pt x="960" y="864"/>
                    </a:lnTo>
                    <a:lnTo>
                      <a:pt x="1056" y="720"/>
                    </a:lnTo>
                    <a:lnTo>
                      <a:pt x="1344" y="912"/>
                    </a:lnTo>
                    <a:lnTo>
                      <a:pt x="1536" y="768"/>
                    </a:lnTo>
                    <a:lnTo>
                      <a:pt x="1488" y="1056"/>
                    </a:lnTo>
                    <a:lnTo>
                      <a:pt x="1008" y="1104"/>
                    </a:lnTo>
                    <a:lnTo>
                      <a:pt x="816" y="1104"/>
                    </a:lnTo>
                    <a:lnTo>
                      <a:pt x="816" y="1584"/>
                    </a:lnTo>
                    <a:cubicBezTo>
                      <a:pt x="712" y="1664"/>
                      <a:pt x="328" y="1648"/>
                      <a:pt x="192" y="1584"/>
                    </a:cubicBezTo>
                    <a:cubicBezTo>
                      <a:pt x="56" y="1520"/>
                      <a:pt x="16" y="1272"/>
                      <a:pt x="0" y="1200"/>
                    </a:cubicBezTo>
                    <a:lnTo>
                      <a:pt x="96" y="1152"/>
                    </a:ln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sp>
            <p:nvSpPr>
              <p:cNvPr id="54288" name="Oval 22"/>
              <p:cNvSpPr>
                <a:spLocks noChangeArrowheads="1"/>
              </p:cNvSpPr>
              <p:nvPr/>
            </p:nvSpPr>
            <p:spPr bwMode="auto">
              <a:xfrm>
                <a:off x="4080" y="3072"/>
                <a:ext cx="123" cy="113"/>
              </a:xfrm>
              <a:prstGeom prst="ellipse">
                <a:avLst/>
              </a:prstGeom>
              <a:solidFill>
                <a:schemeClr val="bg1"/>
              </a:solidFill>
              <a:ln w="38100" algn="ctr">
                <a:solidFill>
                  <a:schemeClr val="tx1"/>
                </a:solidFill>
                <a:round/>
                <a:headEnd/>
                <a:tailEnd/>
              </a:ln>
            </p:spPr>
            <p:txBody>
              <a:bodyPr wrap="none" anchor="ctr"/>
              <a:lstStyle/>
              <a:p>
                <a:endParaRPr lang="en-US" dirty="0">
                  <a:latin typeface="Arial" pitchFamily="34" charset="0"/>
                </a:endParaRPr>
              </a:p>
            </p:txBody>
          </p:sp>
        </p:grpSp>
        <p:sp>
          <p:nvSpPr>
            <p:cNvPr id="54286" name="Freeform 23"/>
            <p:cNvSpPr>
              <a:spLocks/>
            </p:cNvSpPr>
            <p:nvPr/>
          </p:nvSpPr>
          <p:spPr bwMode="auto">
            <a:xfrm>
              <a:off x="3399" y="2017"/>
              <a:ext cx="1856" cy="1367"/>
            </a:xfrm>
            <a:custGeom>
              <a:avLst/>
              <a:gdLst>
                <a:gd name="T0" fmla="*/ 1809 w 1856"/>
                <a:gd name="T1" fmla="*/ 47 h 1367"/>
                <a:gd name="T2" fmla="*/ 1289 w 1856"/>
                <a:gd name="T3" fmla="*/ 495 h 1367"/>
                <a:gd name="T4" fmla="*/ 625 w 1856"/>
                <a:gd name="T5" fmla="*/ 415 h 1367"/>
                <a:gd name="T6" fmla="*/ 88 w 1856"/>
                <a:gd name="T7" fmla="*/ 862 h 1367"/>
                <a:gd name="T8" fmla="*/ 98 w 1856"/>
                <a:gd name="T9" fmla="*/ 1275 h 1367"/>
                <a:gd name="T10" fmla="*/ 483 w 1856"/>
                <a:gd name="T11" fmla="*/ 1306 h 1367"/>
                <a:gd name="T12" fmla="*/ 753 w 1856"/>
                <a:gd name="T13" fmla="*/ 909 h 1367"/>
                <a:gd name="T14" fmla="*/ 1569 w 1856"/>
                <a:gd name="T15" fmla="*/ 775 h 1367"/>
                <a:gd name="T16" fmla="*/ 1809 w 1856"/>
                <a:gd name="T17" fmla="*/ 47 h 1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56"/>
                <a:gd name="T28" fmla="*/ 0 h 1367"/>
                <a:gd name="T29" fmla="*/ 1856 w 1856"/>
                <a:gd name="T30" fmla="*/ 1367 h 1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56" h="1367">
                  <a:moveTo>
                    <a:pt x="1809" y="47"/>
                  </a:moveTo>
                  <a:cubicBezTo>
                    <a:pt x="1762" y="0"/>
                    <a:pt x="1486" y="434"/>
                    <a:pt x="1289" y="495"/>
                  </a:cubicBezTo>
                  <a:cubicBezTo>
                    <a:pt x="1092" y="556"/>
                    <a:pt x="825" y="354"/>
                    <a:pt x="625" y="415"/>
                  </a:cubicBezTo>
                  <a:cubicBezTo>
                    <a:pt x="425" y="476"/>
                    <a:pt x="176" y="719"/>
                    <a:pt x="88" y="862"/>
                  </a:cubicBezTo>
                  <a:cubicBezTo>
                    <a:pt x="0" y="1006"/>
                    <a:pt x="32" y="1201"/>
                    <a:pt x="98" y="1275"/>
                  </a:cubicBezTo>
                  <a:cubicBezTo>
                    <a:pt x="163" y="1349"/>
                    <a:pt x="374" y="1367"/>
                    <a:pt x="483" y="1306"/>
                  </a:cubicBezTo>
                  <a:cubicBezTo>
                    <a:pt x="593" y="1244"/>
                    <a:pt x="572" y="998"/>
                    <a:pt x="753" y="909"/>
                  </a:cubicBezTo>
                  <a:cubicBezTo>
                    <a:pt x="934" y="820"/>
                    <a:pt x="1393" y="919"/>
                    <a:pt x="1569" y="775"/>
                  </a:cubicBezTo>
                  <a:cubicBezTo>
                    <a:pt x="1745" y="631"/>
                    <a:pt x="1856" y="94"/>
                    <a:pt x="1809" y="47"/>
                  </a:cubicBezTo>
                  <a:close/>
                </a:path>
              </a:pathLst>
            </a:cu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5299" name="Rectangle 6"/>
          <p:cNvSpPr>
            <a:spLocks noGrp="1" noChangeArrowheads="1"/>
          </p:cNvSpPr>
          <p:nvPr>
            <p:ph type="sldNum" sz="quarter" idx="10"/>
          </p:nvPr>
        </p:nvSpPr>
        <p:spPr>
          <a:noFill/>
        </p:spPr>
        <p:txBody>
          <a:bodyPr/>
          <a:lstStyle/>
          <a:p>
            <a:fld id="{5CA6DAEE-2C5B-4F04-94A1-68CD032F5C81}" type="slidenum">
              <a:rPr lang="x-none" smtClean="0">
                <a:cs typeface="Arial" pitchFamily="34" charset="0"/>
              </a:rPr>
              <a:pPr/>
              <a:t>97</a:t>
            </a:fld>
            <a:endParaRPr lang="en-US">
              <a:cs typeface="Arial" pitchFamily="34" charset="0"/>
            </a:endParaRPr>
          </a:p>
        </p:txBody>
      </p:sp>
      <p:sp>
        <p:nvSpPr>
          <p:cNvPr id="55300" name="Rectangle 2"/>
          <p:cNvSpPr>
            <a:spLocks noGrp="1" noChangeArrowheads="1"/>
          </p:cNvSpPr>
          <p:nvPr>
            <p:ph type="title"/>
          </p:nvPr>
        </p:nvSpPr>
        <p:spPr/>
        <p:txBody>
          <a:bodyPr/>
          <a:lstStyle/>
          <a:p>
            <a:r>
              <a:rPr lang="en-US"/>
              <a:t>Granularity</a:t>
            </a:r>
          </a:p>
        </p:txBody>
      </p:sp>
      <p:sp>
        <p:nvSpPr>
          <p:cNvPr id="55301" name="Rectangle 3"/>
          <p:cNvSpPr>
            <a:spLocks noGrp="1" noChangeArrowheads="1"/>
          </p:cNvSpPr>
          <p:nvPr>
            <p:ph type="body" idx="1"/>
          </p:nvPr>
        </p:nvSpPr>
        <p:spPr/>
        <p:txBody>
          <a:bodyPr/>
          <a:lstStyle/>
          <a:p>
            <a:r>
              <a:rPr lang="en-US"/>
              <a:t>Object</a:t>
            </a:r>
          </a:p>
          <a:p>
            <a:pPr lvl="1"/>
            <a:r>
              <a:rPr lang="en-US"/>
              <a:t>managed languages, Java, C#, …</a:t>
            </a:r>
          </a:p>
          <a:p>
            <a:pPr lvl="1"/>
            <a:r>
              <a:rPr lang="en-US"/>
              <a:t>Easy to control interactions between transactional &amp; non-trans threads</a:t>
            </a:r>
          </a:p>
          <a:p>
            <a:r>
              <a:rPr lang="en-US"/>
              <a:t>Word</a:t>
            </a:r>
          </a:p>
          <a:p>
            <a:pPr lvl="1"/>
            <a:r>
              <a:rPr lang="en-US"/>
              <a:t>C, C++, …</a:t>
            </a:r>
          </a:p>
          <a:p>
            <a:pPr lvl="1"/>
            <a:r>
              <a:rPr lang="en-US"/>
              <a:t>Hard to control interactions between transactional &amp; non-trans threads</a:t>
            </a:r>
          </a:p>
          <a:p>
            <a:pPr lvl="1"/>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6323" name="Rectangle 6"/>
          <p:cNvSpPr>
            <a:spLocks noGrp="1" noChangeArrowheads="1"/>
          </p:cNvSpPr>
          <p:nvPr>
            <p:ph type="sldNum" sz="quarter" idx="10"/>
          </p:nvPr>
        </p:nvSpPr>
        <p:spPr>
          <a:noFill/>
        </p:spPr>
        <p:txBody>
          <a:bodyPr/>
          <a:lstStyle/>
          <a:p>
            <a:fld id="{326C7F0D-7F89-466A-8633-8BF7D0C7A36C}" type="slidenum">
              <a:rPr lang="x-none" smtClean="0">
                <a:cs typeface="Arial" pitchFamily="34" charset="0"/>
              </a:rPr>
              <a:pPr/>
              <a:t>98</a:t>
            </a:fld>
            <a:endParaRPr lang="en-US">
              <a:cs typeface="Arial" pitchFamily="34" charset="0"/>
            </a:endParaRPr>
          </a:p>
        </p:txBody>
      </p:sp>
      <p:sp>
        <p:nvSpPr>
          <p:cNvPr id="56324" name="Rectangle 2"/>
          <p:cNvSpPr>
            <a:spLocks noGrp="1" noChangeArrowheads="1"/>
          </p:cNvSpPr>
          <p:nvPr>
            <p:ph type="title"/>
          </p:nvPr>
        </p:nvSpPr>
        <p:spPr/>
        <p:txBody>
          <a:bodyPr/>
          <a:lstStyle/>
          <a:p>
            <a:r>
              <a:rPr lang="en-US"/>
              <a:t>Direct/Deferred Update</a:t>
            </a:r>
          </a:p>
        </p:txBody>
      </p:sp>
      <p:sp>
        <p:nvSpPr>
          <p:cNvPr id="56325" name="Rectangle 3"/>
          <p:cNvSpPr>
            <a:spLocks noGrp="1" noChangeArrowheads="1"/>
          </p:cNvSpPr>
          <p:nvPr>
            <p:ph type="body" idx="1"/>
          </p:nvPr>
        </p:nvSpPr>
        <p:spPr/>
        <p:txBody>
          <a:bodyPr/>
          <a:lstStyle/>
          <a:p>
            <a:pPr>
              <a:lnSpc>
                <a:spcPct val="90000"/>
              </a:lnSpc>
            </a:pPr>
            <a:r>
              <a:rPr lang="en-US" i="1"/>
              <a:t>Deferred </a:t>
            </a:r>
          </a:p>
          <a:p>
            <a:pPr lvl="1">
              <a:lnSpc>
                <a:spcPct val="90000"/>
              </a:lnSpc>
            </a:pPr>
            <a:r>
              <a:rPr lang="en-US"/>
              <a:t>modify private copies &amp; install on commit</a:t>
            </a:r>
          </a:p>
          <a:p>
            <a:pPr lvl="1">
              <a:lnSpc>
                <a:spcPct val="90000"/>
              </a:lnSpc>
            </a:pPr>
            <a:r>
              <a:rPr lang="en-US"/>
              <a:t>Commit requires work</a:t>
            </a:r>
          </a:p>
          <a:p>
            <a:pPr lvl="1">
              <a:lnSpc>
                <a:spcPct val="90000"/>
              </a:lnSpc>
            </a:pPr>
            <a:r>
              <a:rPr lang="en-US"/>
              <a:t>Consistency easier</a:t>
            </a:r>
          </a:p>
          <a:p>
            <a:pPr>
              <a:lnSpc>
                <a:spcPct val="90000"/>
              </a:lnSpc>
            </a:pPr>
            <a:r>
              <a:rPr lang="en-US" i="1"/>
              <a:t>Direct </a:t>
            </a:r>
          </a:p>
          <a:p>
            <a:pPr lvl="1">
              <a:lnSpc>
                <a:spcPct val="90000"/>
              </a:lnSpc>
            </a:pPr>
            <a:r>
              <a:rPr lang="en-US"/>
              <a:t>Modify in place, roll back on abort</a:t>
            </a:r>
          </a:p>
          <a:p>
            <a:pPr lvl="1">
              <a:lnSpc>
                <a:spcPct val="90000"/>
              </a:lnSpc>
            </a:pPr>
            <a:r>
              <a:rPr lang="en-US"/>
              <a:t>Makes commit efficient</a:t>
            </a:r>
          </a:p>
          <a:p>
            <a:pPr lvl="1">
              <a:lnSpc>
                <a:spcPct val="90000"/>
              </a:lnSpc>
            </a:pPr>
            <a:r>
              <a:rPr lang="en-US"/>
              <a:t>Consistency harder</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Grp="1" noChangeArrowheads="1"/>
          </p:cNvSpPr>
          <p:nvPr>
            <p:ph type="ftr" sz="quarter" idx="4294967295"/>
          </p:nvPr>
        </p:nvSpPr>
        <p:spPr bwMode="auto">
          <a:xfrm>
            <a:off x="3124200" y="6248400"/>
            <a:ext cx="2895600" cy="457200"/>
          </a:xfrm>
          <a:prstGeom prst="rect">
            <a:avLst/>
          </a:prstGeom>
          <a:noFill/>
          <a:ln>
            <a:miter lim="800000"/>
            <a:headEnd/>
            <a:tailEnd/>
          </a:ln>
        </p:spPr>
        <p:txBody>
          <a:bodyPr/>
          <a:lstStyle/>
          <a:p>
            <a:r>
              <a:rPr lang="en-US" sz="1400" dirty="0">
                <a:solidFill>
                  <a:schemeClr val="tx1"/>
                </a:solidFill>
                <a:latin typeface="Arial" pitchFamily="34" charset="0"/>
              </a:rPr>
              <a:t>Art of Multiprocessor Programming</a:t>
            </a:r>
          </a:p>
        </p:txBody>
      </p:sp>
      <p:sp>
        <p:nvSpPr>
          <p:cNvPr id="57347" name="Rectangle 6"/>
          <p:cNvSpPr>
            <a:spLocks noGrp="1" noChangeArrowheads="1"/>
          </p:cNvSpPr>
          <p:nvPr>
            <p:ph type="sldNum" sz="quarter" idx="10"/>
          </p:nvPr>
        </p:nvSpPr>
        <p:spPr>
          <a:noFill/>
        </p:spPr>
        <p:txBody>
          <a:bodyPr/>
          <a:lstStyle/>
          <a:p>
            <a:fld id="{E6101DC0-19BE-42E4-827C-77581DE9DBA9}" type="slidenum">
              <a:rPr lang="x-none" smtClean="0">
                <a:cs typeface="Arial" pitchFamily="34" charset="0"/>
              </a:rPr>
              <a:pPr/>
              <a:t>99</a:t>
            </a:fld>
            <a:endParaRPr lang="en-US">
              <a:cs typeface="Arial" pitchFamily="34" charset="0"/>
            </a:endParaRPr>
          </a:p>
        </p:txBody>
      </p:sp>
      <p:sp>
        <p:nvSpPr>
          <p:cNvPr id="57348" name="Rectangle 2"/>
          <p:cNvSpPr>
            <a:spLocks noGrp="1" noChangeArrowheads="1"/>
          </p:cNvSpPr>
          <p:nvPr>
            <p:ph type="title"/>
          </p:nvPr>
        </p:nvSpPr>
        <p:spPr/>
        <p:txBody>
          <a:bodyPr/>
          <a:lstStyle/>
          <a:p>
            <a:r>
              <a:rPr lang="en-US"/>
              <a:t>Conflict Detection</a:t>
            </a:r>
          </a:p>
        </p:txBody>
      </p:sp>
      <p:sp>
        <p:nvSpPr>
          <p:cNvPr id="57349" name="Rectangle 3"/>
          <p:cNvSpPr>
            <a:spLocks noGrp="1" noChangeArrowheads="1"/>
          </p:cNvSpPr>
          <p:nvPr>
            <p:ph type="body" idx="1"/>
          </p:nvPr>
        </p:nvSpPr>
        <p:spPr/>
        <p:txBody>
          <a:bodyPr/>
          <a:lstStyle/>
          <a:p>
            <a:r>
              <a:rPr lang="en-US"/>
              <a:t>Eager</a:t>
            </a:r>
          </a:p>
          <a:p>
            <a:pPr lvl="1"/>
            <a:r>
              <a:rPr lang="en-US"/>
              <a:t>Detect before conflict arises</a:t>
            </a:r>
          </a:p>
          <a:p>
            <a:pPr lvl="1"/>
            <a:r>
              <a:rPr lang="en-US"/>
              <a:t>“Contention manager” module resolves</a:t>
            </a:r>
          </a:p>
          <a:p>
            <a:r>
              <a:rPr lang="en-US"/>
              <a:t>Lazy</a:t>
            </a:r>
          </a:p>
          <a:p>
            <a:pPr lvl="1"/>
            <a:r>
              <a:rPr lang="en-US"/>
              <a:t>Detect on commit/abort</a:t>
            </a:r>
          </a:p>
          <a:p>
            <a:r>
              <a:rPr lang="en-US"/>
              <a:t>Mixed</a:t>
            </a:r>
          </a:p>
          <a:p>
            <a:pPr lvl="1"/>
            <a:r>
              <a:rPr lang="en-US"/>
              <a:t>Eager write/write, lazy read/write …</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Blank Presentation">
  <a:themeElements>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2"/>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2"/>
            </a:solidFill>
            <a:effectLst/>
            <a:latin typeface="Comic Sans MS" pitchFamily="66"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15455</TotalTime>
  <Words>5952</Words>
  <Application>Microsoft Office PowerPoint</Application>
  <PresentationFormat>Overhead</PresentationFormat>
  <Paragraphs>1457</Paragraphs>
  <Slides>126</Slides>
  <Notes>103</Notes>
  <HiddenSlides>13</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126</vt:i4>
      </vt:variant>
    </vt:vector>
  </HeadingPairs>
  <TitlesOfParts>
    <vt:vector size="142" baseType="lpstr">
      <vt:lpstr>Comic Sans MS</vt:lpstr>
      <vt:lpstr>Arial</vt:lpstr>
      <vt:lpstr>Times New Roman</vt:lpstr>
      <vt:lpstr>CMR10</vt:lpstr>
      <vt:lpstr>Courier New</vt:lpstr>
      <vt:lpstr>Marlett</vt:lpstr>
      <vt:lpstr>Lucida Sans</vt:lpstr>
      <vt:lpstr>Gill Sans MT</vt:lpstr>
      <vt:lpstr>CMSY10ORIG</vt:lpstr>
      <vt:lpstr>Calibri</vt:lpstr>
      <vt:lpstr>CMMI10</vt:lpstr>
      <vt:lpstr>CMMI7</vt:lpstr>
      <vt:lpstr>CMR10</vt:lpstr>
      <vt:lpstr>CMR7</vt:lpstr>
      <vt:lpstr>Lucida Console</vt:lpstr>
      <vt:lpstr>Blank Presentation</vt:lpstr>
      <vt:lpstr>Transactional Memory</vt:lpstr>
      <vt:lpstr>Our Vision for the Future</vt:lpstr>
      <vt:lpstr>Our Vision for the Future</vt:lpstr>
      <vt:lpstr>Locking</vt:lpstr>
      <vt:lpstr>Coarse-Grained Locking</vt:lpstr>
      <vt:lpstr>Fine-Grained Locking</vt:lpstr>
      <vt:lpstr>Locks are not Robust</vt:lpstr>
      <vt:lpstr>Locking Relies on Conventions</vt:lpstr>
      <vt:lpstr>Simple Problems are hard</vt:lpstr>
      <vt:lpstr>Locks Not Composable</vt:lpstr>
      <vt:lpstr>Locks Not Composable</vt:lpstr>
      <vt:lpstr>Locks Not Composable</vt:lpstr>
      <vt:lpstr>Monitor Wait and Signal</vt:lpstr>
      <vt:lpstr>Wait and Signal do not Compose</vt:lpstr>
      <vt:lpstr>The Transactional Manifesto</vt:lpstr>
      <vt:lpstr>Transactions</vt:lpstr>
      <vt:lpstr>Atomic Blocks</vt:lpstr>
      <vt:lpstr>Atomic Blocks</vt:lpstr>
      <vt:lpstr>A Double-Ended Queue</vt:lpstr>
      <vt:lpstr>A Double-Ended Queue</vt:lpstr>
      <vt:lpstr>A Double-Ended Queue</vt:lpstr>
      <vt:lpstr>Warning</vt:lpstr>
      <vt:lpstr>Composition?</vt:lpstr>
      <vt:lpstr>Composition?</vt:lpstr>
      <vt:lpstr>Conditional Waiting</vt:lpstr>
      <vt:lpstr>Composable Conditional Waiting</vt:lpstr>
      <vt:lpstr>Hardware Transactional Memory</vt:lpstr>
      <vt:lpstr>HW Transactional Memory</vt:lpstr>
      <vt:lpstr>Transactional Memory</vt:lpstr>
      <vt:lpstr>Transactional Memory</vt:lpstr>
      <vt:lpstr>Transactional Memory</vt:lpstr>
      <vt:lpstr>Rewind</vt:lpstr>
      <vt:lpstr>Transaction Commit</vt:lpstr>
      <vt:lpstr>PowerPoint Presentation</vt:lpstr>
      <vt:lpstr>Intel RTM</vt:lpstr>
      <vt:lpstr>Intel RTM</vt:lpstr>
      <vt:lpstr>Intel RTM</vt:lpstr>
      <vt:lpstr>Intel RTM</vt:lpstr>
      <vt:lpstr>Intel RTM</vt:lpstr>
      <vt:lpstr>Abort codes</vt:lpstr>
      <vt:lpstr>Abort codes</vt:lpstr>
      <vt:lpstr>Abort codes</vt:lpstr>
      <vt:lpstr>Abort codes</vt:lpstr>
      <vt:lpstr>Abort codes</vt:lpstr>
      <vt:lpstr>RTM Execution</vt:lpstr>
      <vt:lpstr>PowerPoint Presentation</vt:lpstr>
      <vt:lpstr>Non-Speculative Fallback</vt:lpstr>
      <vt:lpstr>Non-Speculative Fallback</vt:lpstr>
      <vt:lpstr>Non-Speculative Fallback</vt:lpstr>
      <vt:lpstr>Non-Speculative Fallback</vt:lpstr>
      <vt:lpstr>Lock Elision</vt:lpstr>
      <vt:lpstr>Lock Elision</vt:lpstr>
      <vt:lpstr>Lock Elision</vt:lpstr>
      <vt:lpstr>Lock Elision</vt:lpstr>
      <vt:lpstr>Conventional Locks</vt:lpstr>
      <vt:lpstr>Lock Elision</vt:lpstr>
      <vt:lpstr>Lock Teleportation</vt:lpstr>
      <vt:lpstr>Lock Teleportation</vt:lpstr>
      <vt:lpstr>Lock Teleportation</vt:lpstr>
      <vt:lpstr>Lock Teleportation</vt:lpstr>
      <vt:lpstr>Not all Skittles and Beer</vt:lpstr>
      <vt:lpstr>HTM Strengths &amp; Weaknesses</vt:lpstr>
      <vt:lpstr>HTM Strengths &amp; Weaknesses</vt:lpstr>
      <vt:lpstr>HTM Strengths &amp; Weaknesses</vt:lpstr>
      <vt:lpstr>Composition</vt:lpstr>
      <vt:lpstr>Transactional Consistency</vt:lpstr>
      <vt:lpstr>External Consistency</vt:lpstr>
      <vt:lpstr>A Simple Lock-Based STM</vt:lpstr>
      <vt:lpstr>Synchronization</vt:lpstr>
      <vt:lpstr>STM: Transactional Locking</vt:lpstr>
      <vt:lpstr>Reading an Object</vt:lpstr>
      <vt:lpstr>To Write an Object</vt:lpstr>
      <vt:lpstr>To Commit</vt:lpstr>
      <vt:lpstr>Encounter Order Locking (Undo Log)</vt:lpstr>
      <vt:lpstr>Commit Time Locking (Write Buff)</vt:lpstr>
      <vt:lpstr>Commit Time Locking (Write Buff)</vt:lpstr>
      <vt:lpstr>COM vs. ENC High Load</vt:lpstr>
      <vt:lpstr>COM vs. ENC Low Load</vt:lpstr>
      <vt:lpstr>Problem: Internal Inconsistency</vt:lpstr>
      <vt:lpstr>Internal Consistency</vt:lpstr>
      <vt:lpstr>Solution: The Global Clock  (The TL2 Algorithm)</vt:lpstr>
      <vt:lpstr>Read-Only Transactions</vt:lpstr>
      <vt:lpstr>Read-Only Transactions</vt:lpstr>
      <vt:lpstr>Read-Only Transactions</vt:lpstr>
      <vt:lpstr>Read-Only Transactions</vt:lpstr>
      <vt:lpstr>Example Execution: Read Only Trans</vt:lpstr>
      <vt:lpstr>Regular (Writing) Transactions</vt:lpstr>
      <vt:lpstr>Regular Transactions</vt:lpstr>
      <vt:lpstr>On Commit</vt:lpstr>
      <vt:lpstr>On Commit</vt:lpstr>
      <vt:lpstr>On Commit</vt:lpstr>
      <vt:lpstr>On Commit</vt:lpstr>
      <vt:lpstr>On Commit</vt:lpstr>
      <vt:lpstr>Example: Writing Trans</vt:lpstr>
      <vt:lpstr>Version Clock Implementation</vt:lpstr>
      <vt:lpstr>TM Design Issues</vt:lpstr>
      <vt:lpstr>Granularity</vt:lpstr>
      <vt:lpstr>Direct/Deferred Update</vt:lpstr>
      <vt:lpstr>Conflict Detection</vt:lpstr>
      <vt:lpstr>Conflict Detection</vt:lpstr>
      <vt:lpstr>Contention Management &amp; Scheduling</vt:lpstr>
      <vt:lpstr>Contention Manager Strategies</vt:lpstr>
      <vt:lpstr>I/O &amp; System Calls?</vt:lpstr>
      <vt:lpstr>I/O &amp; System Calls</vt:lpstr>
      <vt:lpstr>Exceptions</vt:lpstr>
      <vt:lpstr>Exceptions</vt:lpstr>
      <vt:lpstr>Exceptions</vt:lpstr>
      <vt:lpstr>Unhandled Exceptions</vt:lpstr>
      <vt:lpstr>Nested Transactions</vt:lpstr>
      <vt:lpstr>Nested Transactions</vt:lpstr>
      <vt:lpstr>Remember 1993?</vt:lpstr>
      <vt:lpstr>Citation Count</vt:lpstr>
      <vt:lpstr>TM Today</vt:lpstr>
      <vt:lpstr>Second Opinion</vt:lpstr>
      <vt:lpstr>Hatin’ on TM</vt:lpstr>
      <vt:lpstr>Hatin’ on TM</vt:lpstr>
      <vt:lpstr>Hatin’ on TM</vt:lpstr>
      <vt:lpstr>Hatin’ on TM</vt:lpstr>
      <vt:lpstr>Gartner Hype Cycle</vt:lpstr>
      <vt:lpstr>I, for one, Welcome our new Multicore Overlords …</vt:lpstr>
      <vt:lpstr>I, for one, Welcome our new Multicore Overlords …</vt:lpstr>
      <vt:lpstr>I, for one, Welcome our new Multicore Overlords …</vt:lpstr>
      <vt:lpstr>I, for one, Welcome our new Multicore Overlords …</vt:lpstr>
      <vt:lpstr>Research</vt:lpstr>
      <vt:lpstr>Thanks !  תודה </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Multiprocessor Programming</dc:title>
  <dc:creator>Maurice Herlihy</dc:creator>
  <cp:lastModifiedBy>Beth LoGiudice</cp:lastModifiedBy>
  <cp:revision>241</cp:revision>
  <cp:lastPrinted>1999-05-13T01:42:18Z</cp:lastPrinted>
  <dcterms:created xsi:type="dcterms:W3CDTF">1999-05-12T13:47:53Z</dcterms:created>
  <dcterms:modified xsi:type="dcterms:W3CDTF">2020-09-26T22:58:56Z</dcterms:modified>
</cp:coreProperties>
</file>